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4"/>
  </p:notesMasterIdLst>
  <p:handoutMasterIdLst>
    <p:handoutMasterId r:id="rId55"/>
  </p:handoutMasterIdLst>
  <p:sldIdLst>
    <p:sldId id="256" r:id="rId2"/>
    <p:sldId id="1028" r:id="rId3"/>
    <p:sldId id="683" r:id="rId4"/>
    <p:sldId id="684" r:id="rId5"/>
    <p:sldId id="685" r:id="rId6"/>
    <p:sldId id="686" r:id="rId7"/>
    <p:sldId id="687" r:id="rId8"/>
    <p:sldId id="688" r:id="rId9"/>
    <p:sldId id="689" r:id="rId10"/>
    <p:sldId id="690" r:id="rId11"/>
    <p:sldId id="691" r:id="rId12"/>
    <p:sldId id="815" r:id="rId13"/>
    <p:sldId id="694" r:id="rId14"/>
    <p:sldId id="695" r:id="rId15"/>
    <p:sldId id="912" r:id="rId16"/>
    <p:sldId id="903" r:id="rId17"/>
    <p:sldId id="875" r:id="rId18"/>
    <p:sldId id="907" r:id="rId19"/>
    <p:sldId id="901" r:id="rId20"/>
    <p:sldId id="697" r:id="rId21"/>
    <p:sldId id="1029" r:id="rId22"/>
    <p:sldId id="1031" r:id="rId23"/>
    <p:sldId id="1033" r:id="rId24"/>
    <p:sldId id="1037" r:id="rId25"/>
    <p:sldId id="1038" r:id="rId26"/>
    <p:sldId id="1039" r:id="rId27"/>
    <p:sldId id="1041" r:id="rId28"/>
    <p:sldId id="1043" r:id="rId29"/>
    <p:sldId id="1044" r:id="rId30"/>
    <p:sldId id="1050" r:id="rId31"/>
    <p:sldId id="1051" r:id="rId32"/>
    <p:sldId id="1052" r:id="rId33"/>
    <p:sldId id="1054" r:id="rId34"/>
    <p:sldId id="1056" r:id="rId35"/>
    <p:sldId id="1058" r:id="rId36"/>
    <p:sldId id="1060" r:id="rId37"/>
    <p:sldId id="1061" r:id="rId38"/>
    <p:sldId id="1062" r:id="rId39"/>
    <p:sldId id="1063" r:id="rId40"/>
    <p:sldId id="1064" r:id="rId41"/>
    <p:sldId id="1065" r:id="rId42"/>
    <p:sldId id="1066" r:id="rId43"/>
    <p:sldId id="1067" r:id="rId44"/>
    <p:sldId id="1068" r:id="rId45"/>
    <p:sldId id="1070" r:id="rId46"/>
    <p:sldId id="1072" r:id="rId47"/>
    <p:sldId id="1074" r:id="rId48"/>
    <p:sldId id="1076" r:id="rId49"/>
    <p:sldId id="1078" r:id="rId50"/>
    <p:sldId id="1080" r:id="rId51"/>
    <p:sldId id="1082" r:id="rId52"/>
    <p:sldId id="1084" r:id="rId53"/>
  </p:sldIdLst>
  <p:sldSz cx="9144000" cy="6858000" type="screen4x3"/>
  <p:notesSz cx="6807200" cy="9939338"/>
  <p:defaultTextStyle>
    <a:defPPr>
      <a:defRPr lang="en-US"/>
    </a:defPPr>
    <a:lvl1pPr algn="l" rtl="0" fontAlgn="base">
      <a:spcBef>
        <a:spcPct val="0"/>
      </a:spcBef>
      <a:spcAft>
        <a:spcPct val="0"/>
      </a:spcAft>
      <a:defRPr sz="3600" kern="1200">
        <a:solidFill>
          <a:schemeClr val="tx2"/>
        </a:solidFill>
        <a:latin typeface="Arial" charset="0"/>
        <a:ea typeface="+mn-ea"/>
        <a:cs typeface="Arial" charset="0"/>
      </a:defRPr>
    </a:lvl1pPr>
    <a:lvl2pPr marL="457200" algn="l" rtl="0" fontAlgn="base">
      <a:spcBef>
        <a:spcPct val="0"/>
      </a:spcBef>
      <a:spcAft>
        <a:spcPct val="0"/>
      </a:spcAft>
      <a:defRPr sz="3600" kern="1200">
        <a:solidFill>
          <a:schemeClr val="tx2"/>
        </a:solidFill>
        <a:latin typeface="Arial" charset="0"/>
        <a:ea typeface="+mn-ea"/>
        <a:cs typeface="Arial" charset="0"/>
      </a:defRPr>
    </a:lvl2pPr>
    <a:lvl3pPr marL="914400" algn="l" rtl="0" fontAlgn="base">
      <a:spcBef>
        <a:spcPct val="0"/>
      </a:spcBef>
      <a:spcAft>
        <a:spcPct val="0"/>
      </a:spcAft>
      <a:defRPr sz="3600" kern="1200">
        <a:solidFill>
          <a:schemeClr val="tx2"/>
        </a:solidFill>
        <a:latin typeface="Arial" charset="0"/>
        <a:ea typeface="+mn-ea"/>
        <a:cs typeface="Arial" charset="0"/>
      </a:defRPr>
    </a:lvl3pPr>
    <a:lvl4pPr marL="1371600" algn="l" rtl="0" fontAlgn="base">
      <a:spcBef>
        <a:spcPct val="0"/>
      </a:spcBef>
      <a:spcAft>
        <a:spcPct val="0"/>
      </a:spcAft>
      <a:defRPr sz="3600" kern="1200">
        <a:solidFill>
          <a:schemeClr val="tx2"/>
        </a:solidFill>
        <a:latin typeface="Arial" charset="0"/>
        <a:ea typeface="+mn-ea"/>
        <a:cs typeface="Arial" charset="0"/>
      </a:defRPr>
    </a:lvl4pPr>
    <a:lvl5pPr marL="1828800" algn="l" rtl="0" fontAlgn="base">
      <a:spcBef>
        <a:spcPct val="0"/>
      </a:spcBef>
      <a:spcAft>
        <a:spcPct val="0"/>
      </a:spcAft>
      <a:defRPr sz="3600" kern="1200">
        <a:solidFill>
          <a:schemeClr val="tx2"/>
        </a:solidFill>
        <a:latin typeface="Arial" charset="0"/>
        <a:ea typeface="+mn-ea"/>
        <a:cs typeface="Arial" charset="0"/>
      </a:defRPr>
    </a:lvl5pPr>
    <a:lvl6pPr marL="2286000" algn="l" defTabSz="914400" rtl="0" eaLnBrk="1" latinLnBrk="0" hangingPunct="1">
      <a:defRPr sz="3600" kern="1200">
        <a:solidFill>
          <a:schemeClr val="tx2"/>
        </a:solidFill>
        <a:latin typeface="Arial" charset="0"/>
        <a:ea typeface="+mn-ea"/>
        <a:cs typeface="Arial" charset="0"/>
      </a:defRPr>
    </a:lvl6pPr>
    <a:lvl7pPr marL="2743200" algn="l" defTabSz="914400" rtl="0" eaLnBrk="1" latinLnBrk="0" hangingPunct="1">
      <a:defRPr sz="3600" kern="1200">
        <a:solidFill>
          <a:schemeClr val="tx2"/>
        </a:solidFill>
        <a:latin typeface="Arial" charset="0"/>
        <a:ea typeface="+mn-ea"/>
        <a:cs typeface="Arial" charset="0"/>
      </a:defRPr>
    </a:lvl7pPr>
    <a:lvl8pPr marL="3200400" algn="l" defTabSz="914400" rtl="0" eaLnBrk="1" latinLnBrk="0" hangingPunct="1">
      <a:defRPr sz="3600" kern="1200">
        <a:solidFill>
          <a:schemeClr val="tx2"/>
        </a:solidFill>
        <a:latin typeface="Arial" charset="0"/>
        <a:ea typeface="+mn-ea"/>
        <a:cs typeface="Arial" charset="0"/>
      </a:defRPr>
    </a:lvl8pPr>
    <a:lvl9pPr marL="3657600" algn="l" defTabSz="914400" rtl="0" eaLnBrk="1" latinLnBrk="0" hangingPunct="1">
      <a:defRPr sz="36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99"/>
    <a:srgbClr val="33CCCC"/>
    <a:srgbClr val="009999"/>
    <a:srgbClr val="CCCCFF"/>
    <a:srgbClr val="99FF99"/>
    <a:srgbClr val="FF99CC"/>
    <a:srgbClr val="FF3300"/>
  </p:clrMru>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80" d="100"/>
          <a:sy n="80" d="100"/>
        </p:scale>
        <p:origin x="-10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868" y="-78"/>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790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1147907"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147908"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1147909"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6751A49-4DD8-4C5E-8010-EFCC98020F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205827"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84676"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205829"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83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205831"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9853E7F-3B18-40CA-97BD-6CFF54CAE2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2464F5DC-AE61-45BB-B7CB-72C454281246}" type="slidenum">
              <a:rPr lang="en-US" smtClean="0"/>
              <a:pPr/>
              <a:t>1</a:t>
            </a:fld>
            <a:endParaRPr lang="en-US" smtClean="0"/>
          </a:p>
        </p:txBody>
      </p:sp>
      <p:sp>
        <p:nvSpPr>
          <p:cNvPr id="285699"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61C79897-6E32-4F16-BD90-DE076E29B277}" type="slidenum">
              <a:rPr lang="en-US" smtClean="0"/>
              <a:pPr/>
              <a:t>10</a:t>
            </a:fld>
            <a:endParaRPr lang="en-US" smtClean="0"/>
          </a:p>
        </p:txBody>
      </p:sp>
      <p:sp>
        <p:nvSpPr>
          <p:cNvPr id="30208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0C1D6F6C-FB63-4D1C-A0DE-6FD96C569754}" type="slidenum">
              <a:rPr lang="en-US" smtClean="0"/>
              <a:pPr/>
              <a:t>11</a:t>
            </a:fld>
            <a:endParaRPr lang="en-US" smtClean="0"/>
          </a:p>
        </p:txBody>
      </p:sp>
      <p:sp>
        <p:nvSpPr>
          <p:cNvPr id="30310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1B85C9FB-E1DB-4396-B9CF-B97E130B263F}" type="slidenum">
              <a:rPr lang="en-US" smtClean="0"/>
              <a:pPr/>
              <a:t>12</a:t>
            </a:fld>
            <a:endParaRPr lang="en-US" smtClean="0"/>
          </a:p>
        </p:txBody>
      </p:sp>
      <p:sp>
        <p:nvSpPr>
          <p:cNvPr id="30413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AAB5E3FD-8D5B-4F5C-9076-7A021A218A98}" type="slidenum">
              <a:rPr lang="en-US" smtClean="0"/>
              <a:pPr/>
              <a:t>13</a:t>
            </a:fld>
            <a:endParaRPr lang="en-US" smtClean="0"/>
          </a:p>
        </p:txBody>
      </p:sp>
      <p:sp>
        <p:nvSpPr>
          <p:cNvPr id="30822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828C5C0F-3E4D-4EF7-8F76-3ED724162EAE}" type="slidenum">
              <a:rPr lang="en-US" smtClean="0"/>
              <a:pPr/>
              <a:t>14</a:t>
            </a:fld>
            <a:endParaRPr lang="en-US" smtClean="0"/>
          </a:p>
        </p:txBody>
      </p:sp>
      <p:sp>
        <p:nvSpPr>
          <p:cNvPr id="30925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AF5BBFAA-496F-41D6-A5BB-18EEDA07FE29}" type="slidenum">
              <a:rPr lang="en-US" smtClean="0"/>
              <a:pPr/>
              <a:t>15</a:t>
            </a:fld>
            <a:endParaRPr lang="en-US" smtClean="0"/>
          </a:p>
        </p:txBody>
      </p:sp>
      <p:sp>
        <p:nvSpPr>
          <p:cNvPr id="31129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5DF486F3-4C1A-46AF-8C84-31A5BCE87D4D}" type="slidenum">
              <a:rPr lang="en-US" smtClean="0"/>
              <a:pPr/>
              <a:t>16</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r>
              <a:rPr lang="en-GB" altLang="zh-TW" smtClean="0"/>
              <a:t> </a:t>
            </a:r>
            <a:endParaRPr lang="en-US" smtClean="0"/>
          </a:p>
        </p:txBody>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931D5B0D-D8D1-42FB-A75B-1B814E00AE1F}" type="slidenum">
              <a:rPr lang="en-US" smtClean="0"/>
              <a:pPr/>
              <a:t>17</a:t>
            </a:fld>
            <a:endParaRPr lang="en-US" smtClean="0"/>
          </a:p>
        </p:txBody>
      </p:sp>
      <p:sp>
        <p:nvSpPr>
          <p:cNvPr id="31437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116DA36F-5B0C-4130-A152-8E8E07D6D21F}" type="slidenum">
              <a:rPr lang="en-US" smtClean="0"/>
              <a:pPr/>
              <a:t>18</a:t>
            </a:fld>
            <a:endParaRPr lang="en-US" smtClean="0"/>
          </a:p>
        </p:txBody>
      </p:sp>
      <p:sp>
        <p:nvSpPr>
          <p:cNvPr id="31539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2FB51DE7-B545-4F93-B709-713207335502}" type="slidenum">
              <a:rPr lang="en-US" smtClean="0"/>
              <a:pPr/>
              <a:t>19</a:t>
            </a:fld>
            <a:endParaRPr lang="en-US" smtClean="0"/>
          </a:p>
        </p:txBody>
      </p:sp>
      <p:sp>
        <p:nvSpPr>
          <p:cNvPr id="31641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0A4D6EC7-79F6-4B26-AD64-4AC5F615A886}" type="slidenum">
              <a:rPr lang="en-US" smtClean="0"/>
              <a:pPr/>
              <a:t>2</a:t>
            </a:fld>
            <a:endParaRPr lang="en-US" smtClean="0"/>
          </a:p>
        </p:txBody>
      </p:sp>
      <p:sp>
        <p:nvSpPr>
          <p:cNvPr id="28672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07D91A13-C0AE-434C-85FD-93DA031440DB}" type="slidenum">
              <a:rPr lang="en-US" smtClean="0"/>
              <a:pPr/>
              <a:t>20</a:t>
            </a:fld>
            <a:endParaRPr lang="en-US" smtClean="0"/>
          </a:p>
        </p:txBody>
      </p:sp>
      <p:sp>
        <p:nvSpPr>
          <p:cNvPr id="31744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B072092D-6FC5-4393-A82D-557D4949537D}" type="slidenum">
              <a:rPr lang="en-US" smtClean="0"/>
              <a:pPr/>
              <a:t>21</a:t>
            </a:fld>
            <a:endParaRPr lang="en-US" smtClean="0"/>
          </a:p>
        </p:txBody>
      </p:sp>
      <p:sp>
        <p:nvSpPr>
          <p:cNvPr id="31846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D644EA12-F790-4C7A-AE7B-130441D87849}" type="slidenum">
              <a:rPr lang="en-US" smtClean="0"/>
              <a:pPr/>
              <a:t>22</a:t>
            </a:fld>
            <a:endParaRPr lang="en-US" smtClean="0"/>
          </a:p>
        </p:txBody>
      </p:sp>
      <p:sp>
        <p:nvSpPr>
          <p:cNvPr id="32051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33F02A95-356C-4898-A6DB-8CBFFE433D77}" type="slidenum">
              <a:rPr lang="en-US" smtClean="0"/>
              <a:pPr/>
              <a:t>23</a:t>
            </a:fld>
            <a:endParaRPr lang="en-US" smtClean="0"/>
          </a:p>
        </p:txBody>
      </p:sp>
      <p:sp>
        <p:nvSpPr>
          <p:cNvPr id="32256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EE9F2036-A3BC-4EBB-8714-FFA207D2142F}" type="slidenum">
              <a:rPr lang="en-US" smtClean="0"/>
              <a:pPr/>
              <a:t>24</a:t>
            </a:fld>
            <a:endParaRPr lang="en-US" smtClean="0"/>
          </a:p>
        </p:txBody>
      </p:sp>
      <p:sp>
        <p:nvSpPr>
          <p:cNvPr id="326659" name="Rectangle 2"/>
          <p:cNvSpPr>
            <a:spLocks noGrp="1" noRot="1" noChangeAspect="1" noChangeArrowheads="1" noTextEdit="1"/>
          </p:cNvSpPr>
          <p:nvPr>
            <p:ph type="sldImg"/>
          </p:nvPr>
        </p:nvSpPr>
        <p:spPr>
          <a:ln/>
        </p:spPr>
      </p:sp>
      <p:cxnSp>
        <p:nvCxnSpPr>
          <p:cNvPr id="5" name="Straight Connector 4"/>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3B5327A6-A181-4E29-B07E-BCAC8A3421EA}" type="slidenum">
              <a:rPr lang="en-US" smtClean="0"/>
              <a:pPr/>
              <a:t>25</a:t>
            </a:fld>
            <a:endParaRPr lang="en-US" smtClean="0"/>
          </a:p>
        </p:txBody>
      </p:sp>
      <p:sp>
        <p:nvSpPr>
          <p:cNvPr id="327683" name="Rectangle 2"/>
          <p:cNvSpPr>
            <a:spLocks noGrp="1" noRot="1" noChangeAspect="1" noChangeArrowheads="1" noTextEdit="1"/>
          </p:cNvSpPr>
          <p:nvPr>
            <p:ph type="sldImg"/>
          </p:nvPr>
        </p:nvSpPr>
        <p:spPr>
          <a:ln/>
        </p:spPr>
      </p:sp>
      <p:cxnSp>
        <p:nvCxnSpPr>
          <p:cNvPr id="5" name="Straight Connector 4"/>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49005966-44D9-41B3-BD06-D6A745B372AA}" type="slidenum">
              <a:rPr lang="en-US" smtClean="0"/>
              <a:pPr/>
              <a:t>26</a:t>
            </a:fld>
            <a:endParaRPr lang="en-US" smtClean="0"/>
          </a:p>
        </p:txBody>
      </p:sp>
      <p:sp>
        <p:nvSpPr>
          <p:cNvPr id="328707" name="Rectangle 2"/>
          <p:cNvSpPr>
            <a:spLocks noGrp="1" noRot="1" noChangeAspect="1" noChangeArrowheads="1" noTextEdit="1"/>
          </p:cNvSpPr>
          <p:nvPr>
            <p:ph type="sldImg"/>
          </p:nvPr>
        </p:nvSpPr>
        <p:spPr>
          <a:ln/>
        </p:spPr>
      </p:sp>
      <p:cxnSp>
        <p:nvCxnSpPr>
          <p:cNvPr id="5" name="Straight Connector 4"/>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59CF6159-8780-4005-90C1-5DC4F2B476F6}" type="slidenum">
              <a:rPr lang="en-US" smtClean="0"/>
              <a:pPr/>
              <a:t>27</a:t>
            </a:fld>
            <a:endParaRPr lang="en-US" smtClean="0"/>
          </a:p>
        </p:txBody>
      </p:sp>
      <p:sp>
        <p:nvSpPr>
          <p:cNvPr id="33075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DE69C113-EE1D-4770-9FB0-24654A213DC3}" type="slidenum">
              <a:rPr lang="en-US" smtClean="0"/>
              <a:pPr/>
              <a:t>28</a:t>
            </a:fld>
            <a:endParaRPr lang="en-US" smtClean="0"/>
          </a:p>
        </p:txBody>
      </p:sp>
      <p:sp>
        <p:nvSpPr>
          <p:cNvPr id="33280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F7218E02-BD4F-4E3A-B9BF-FC20DADFC038}" type="slidenum">
              <a:rPr lang="en-US" smtClean="0"/>
              <a:pPr/>
              <a:t>29</a:t>
            </a:fld>
            <a:endParaRPr lang="en-US" smtClean="0"/>
          </a:p>
        </p:txBody>
      </p:sp>
      <p:sp>
        <p:nvSpPr>
          <p:cNvPr id="33382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7515731D-D306-406E-ADA4-6054F5FE1381}" type="slidenum">
              <a:rPr lang="en-US" smtClean="0"/>
              <a:pPr/>
              <a:t>3</a:t>
            </a:fld>
            <a:endParaRPr lang="en-US" smtClean="0"/>
          </a:p>
        </p:txBody>
      </p:sp>
      <p:sp>
        <p:nvSpPr>
          <p:cNvPr id="29491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8B12AA09-3976-4974-8D97-C60C63292EB3}" type="slidenum">
              <a:rPr lang="en-US" smtClean="0"/>
              <a:pPr/>
              <a:t>30</a:t>
            </a:fld>
            <a:endParaRPr lang="en-US" smtClean="0"/>
          </a:p>
        </p:txBody>
      </p:sp>
      <p:sp>
        <p:nvSpPr>
          <p:cNvPr id="339971" name="Rectangle 2"/>
          <p:cNvSpPr>
            <a:spLocks noGrp="1" noRot="1" noChangeAspect="1" noChangeArrowheads="1" noTextEdit="1"/>
          </p:cNvSpPr>
          <p:nvPr>
            <p:ph type="sldImg"/>
          </p:nvPr>
        </p:nvSpPr>
        <p:spPr>
          <a:ln/>
        </p:spPr>
      </p:sp>
      <p:cxnSp>
        <p:nvCxnSpPr>
          <p:cNvPr id="5" name="Straight Connector 4"/>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32B6F077-D997-4FE9-A41D-59C79FA0BF13}" type="slidenum">
              <a:rPr lang="en-US" smtClean="0"/>
              <a:pPr/>
              <a:t>31</a:t>
            </a:fld>
            <a:endParaRPr lang="en-US" smtClean="0"/>
          </a:p>
        </p:txBody>
      </p:sp>
      <p:sp>
        <p:nvSpPr>
          <p:cNvPr id="34099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A847BCF5-08D3-4DC2-B65E-2943DBC25558}" type="slidenum">
              <a:rPr lang="en-US" smtClean="0"/>
              <a:pPr/>
              <a:t>32</a:t>
            </a:fld>
            <a:endParaRPr lang="en-US" smtClean="0"/>
          </a:p>
        </p:txBody>
      </p:sp>
      <p:sp>
        <p:nvSpPr>
          <p:cNvPr id="34201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5D7E3111-6E8C-43DE-8623-BE200D2D7887}" type="slidenum">
              <a:rPr lang="en-US" smtClean="0"/>
              <a:pPr/>
              <a:t>33</a:t>
            </a:fld>
            <a:endParaRPr lang="en-US" smtClean="0"/>
          </a:p>
        </p:txBody>
      </p:sp>
      <p:sp>
        <p:nvSpPr>
          <p:cNvPr id="34406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E57ADBEC-B986-4E6E-8D8D-CDDB9E7D4370}" type="slidenum">
              <a:rPr lang="en-US" smtClean="0"/>
              <a:pPr/>
              <a:t>34</a:t>
            </a:fld>
            <a:endParaRPr lang="en-US" smtClean="0"/>
          </a:p>
        </p:txBody>
      </p:sp>
      <p:sp>
        <p:nvSpPr>
          <p:cNvPr id="34611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338A39ED-3C0A-4714-B867-2549CBDC7871}" type="slidenum">
              <a:rPr lang="en-US" smtClean="0"/>
              <a:pPr/>
              <a:t>35</a:t>
            </a:fld>
            <a:endParaRPr lang="en-US" smtClean="0"/>
          </a:p>
        </p:txBody>
      </p:sp>
      <p:sp>
        <p:nvSpPr>
          <p:cNvPr id="34816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5601BEED-BC7A-46EF-B983-563C651E809A}" type="slidenum">
              <a:rPr lang="en-US" smtClean="0"/>
              <a:pPr/>
              <a:t>36</a:t>
            </a:fld>
            <a:endParaRPr lang="en-US" smtClean="0"/>
          </a:p>
        </p:txBody>
      </p:sp>
      <p:sp>
        <p:nvSpPr>
          <p:cNvPr id="35021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888BAF7A-BE8E-497F-9F40-B51DEA408A5D}" type="slidenum">
              <a:rPr lang="en-US" smtClean="0"/>
              <a:pPr/>
              <a:t>37</a:t>
            </a:fld>
            <a:endParaRPr lang="en-US" smtClean="0"/>
          </a:p>
        </p:txBody>
      </p:sp>
      <p:sp>
        <p:nvSpPr>
          <p:cNvPr id="35123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A5D8E42B-67AD-4A3B-A496-B376FAF68824}" type="slidenum">
              <a:rPr lang="en-US" smtClean="0"/>
              <a:pPr/>
              <a:t>38</a:t>
            </a:fld>
            <a:endParaRPr lang="en-US" smtClean="0"/>
          </a:p>
        </p:txBody>
      </p:sp>
      <p:sp>
        <p:nvSpPr>
          <p:cNvPr id="35225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C47CD298-1DF5-4D46-A4AB-7C3329FFCB0A}" type="slidenum">
              <a:rPr lang="en-US" smtClean="0"/>
              <a:pPr/>
              <a:t>39</a:t>
            </a:fld>
            <a:endParaRPr lang="en-US" smtClean="0"/>
          </a:p>
        </p:txBody>
      </p:sp>
      <p:sp>
        <p:nvSpPr>
          <p:cNvPr id="35328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C59990C6-480E-422E-8ED4-FFA6BE18F18B}" type="slidenum">
              <a:rPr lang="en-US" smtClean="0"/>
              <a:pPr/>
              <a:t>4</a:t>
            </a:fld>
            <a:endParaRPr lang="en-US" smtClean="0"/>
          </a:p>
        </p:txBody>
      </p:sp>
      <p:sp>
        <p:nvSpPr>
          <p:cNvPr id="29593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19C22475-5915-4550-864E-3D0314511980}" type="slidenum">
              <a:rPr lang="en-US" smtClean="0"/>
              <a:pPr/>
              <a:t>40</a:t>
            </a:fld>
            <a:endParaRPr lang="en-US" smtClean="0"/>
          </a:p>
        </p:txBody>
      </p:sp>
      <p:sp>
        <p:nvSpPr>
          <p:cNvPr id="35430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CC714ED5-323C-434E-9114-946F32A95C32}" type="slidenum">
              <a:rPr lang="en-US" smtClean="0"/>
              <a:pPr/>
              <a:t>41</a:t>
            </a:fld>
            <a:endParaRPr lang="en-US" smtClean="0"/>
          </a:p>
        </p:txBody>
      </p:sp>
      <p:sp>
        <p:nvSpPr>
          <p:cNvPr id="35533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A49A4C09-EA54-4B07-A5F3-AA0C8B3877A6}" type="slidenum">
              <a:rPr lang="en-US" smtClean="0"/>
              <a:pPr/>
              <a:t>42</a:t>
            </a:fld>
            <a:endParaRPr lang="en-US" smtClean="0"/>
          </a:p>
        </p:txBody>
      </p:sp>
      <p:sp>
        <p:nvSpPr>
          <p:cNvPr id="35635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4A035CD7-FDD9-42F5-A854-24EE32451C5F}" type="slidenum">
              <a:rPr lang="en-US" smtClean="0"/>
              <a:pPr/>
              <a:t>43</a:t>
            </a:fld>
            <a:endParaRPr lang="en-US" smtClean="0"/>
          </a:p>
        </p:txBody>
      </p:sp>
      <p:sp>
        <p:nvSpPr>
          <p:cNvPr id="35737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3E13AD12-BA97-44F1-9379-32C5FE832130}" type="slidenum">
              <a:rPr lang="en-US" smtClean="0"/>
              <a:pPr/>
              <a:t>44</a:t>
            </a:fld>
            <a:endParaRPr lang="en-US" smtClean="0"/>
          </a:p>
        </p:txBody>
      </p:sp>
      <p:sp>
        <p:nvSpPr>
          <p:cNvPr id="35840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1FFFF952-F037-48F5-971E-4FFF38B83C21}" type="slidenum">
              <a:rPr lang="en-US" smtClean="0"/>
              <a:pPr/>
              <a:t>45</a:t>
            </a:fld>
            <a:endParaRPr lang="en-US" smtClean="0"/>
          </a:p>
        </p:txBody>
      </p:sp>
      <p:sp>
        <p:nvSpPr>
          <p:cNvPr id="36045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858886CC-0427-4264-8DF1-26356F8BDE78}" type="slidenum">
              <a:rPr lang="en-US" smtClean="0"/>
              <a:pPr/>
              <a:t>46</a:t>
            </a:fld>
            <a:endParaRPr lang="en-US" smtClean="0"/>
          </a:p>
        </p:txBody>
      </p:sp>
      <p:sp>
        <p:nvSpPr>
          <p:cNvPr id="36249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6FDB258A-DE7B-428D-84D8-F0EFDD0574DB}" type="slidenum">
              <a:rPr lang="en-US" smtClean="0"/>
              <a:pPr/>
              <a:t>47</a:t>
            </a:fld>
            <a:endParaRPr lang="en-US" smtClean="0"/>
          </a:p>
        </p:txBody>
      </p:sp>
      <p:sp>
        <p:nvSpPr>
          <p:cNvPr id="36454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DF4E4593-6794-4767-8E73-861114752C7A}" type="slidenum">
              <a:rPr lang="en-US" smtClean="0"/>
              <a:pPr/>
              <a:t>48</a:t>
            </a:fld>
            <a:endParaRPr lang="en-US" smtClean="0"/>
          </a:p>
        </p:txBody>
      </p:sp>
      <p:sp>
        <p:nvSpPr>
          <p:cNvPr id="36659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97353104-3A8D-48B9-9558-3BA78BCB00C0}" type="slidenum">
              <a:rPr lang="en-US" smtClean="0"/>
              <a:pPr/>
              <a:t>49</a:t>
            </a:fld>
            <a:endParaRPr lang="en-US" smtClean="0"/>
          </a:p>
        </p:txBody>
      </p:sp>
      <p:sp>
        <p:nvSpPr>
          <p:cNvPr id="36864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7F5696D8-ECCD-4782-AE46-23BF92B9B24B}" type="slidenum">
              <a:rPr lang="en-US" smtClean="0"/>
              <a:pPr/>
              <a:t>5</a:t>
            </a:fld>
            <a:endParaRPr lang="en-US" smtClean="0"/>
          </a:p>
        </p:txBody>
      </p:sp>
      <p:sp>
        <p:nvSpPr>
          <p:cNvPr id="296963"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A1CEF495-4154-4A08-8E61-654DDF134248}" type="slidenum">
              <a:rPr lang="en-US" smtClean="0"/>
              <a:pPr/>
              <a:t>50</a:t>
            </a:fld>
            <a:endParaRPr lang="en-US" smtClean="0"/>
          </a:p>
        </p:txBody>
      </p:sp>
      <p:sp>
        <p:nvSpPr>
          <p:cNvPr id="37069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9F0E9B09-0423-4A25-91D5-8081D30D72CC}" type="slidenum">
              <a:rPr lang="en-US" smtClean="0"/>
              <a:pPr/>
              <a:t>51</a:t>
            </a:fld>
            <a:endParaRPr lang="en-US" smtClean="0"/>
          </a:p>
        </p:txBody>
      </p:sp>
      <p:sp>
        <p:nvSpPr>
          <p:cNvPr id="37273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98B5CD7A-A3DB-4D23-85FD-7D670B6D6BFC}" type="slidenum">
              <a:rPr lang="en-US" smtClean="0"/>
              <a:pPr/>
              <a:t>52</a:t>
            </a:fld>
            <a:endParaRPr lang="en-US" smtClean="0"/>
          </a:p>
        </p:txBody>
      </p:sp>
      <p:sp>
        <p:nvSpPr>
          <p:cNvPr id="37478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59DD4F30-5D81-4252-AB06-F7A7BEF77A92}" type="slidenum">
              <a:rPr lang="en-US" smtClean="0"/>
              <a:pPr/>
              <a:t>6</a:t>
            </a:fld>
            <a:endParaRPr lang="en-US" smtClean="0"/>
          </a:p>
        </p:txBody>
      </p:sp>
      <p:sp>
        <p:nvSpPr>
          <p:cNvPr id="297987"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9A1E4CBC-F2F3-4692-AF04-22448EE71A11}" type="slidenum">
              <a:rPr lang="en-US" smtClean="0"/>
              <a:pPr/>
              <a:t>7</a:t>
            </a:fld>
            <a:endParaRPr lang="en-US" smtClean="0"/>
          </a:p>
        </p:txBody>
      </p:sp>
      <p:sp>
        <p:nvSpPr>
          <p:cNvPr id="299011"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C3678AA1-744E-4BE5-9190-F641FB7BD746}" type="slidenum">
              <a:rPr lang="en-US" smtClean="0"/>
              <a:pPr/>
              <a:t>8</a:t>
            </a:fld>
            <a:endParaRPr lang="en-US" smtClean="0"/>
          </a:p>
        </p:txBody>
      </p:sp>
      <p:sp>
        <p:nvSpPr>
          <p:cNvPr id="300035"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9A61965C-8F81-475D-9333-92667F221758}" type="slidenum">
              <a:rPr lang="en-US" smtClean="0"/>
              <a:pPr/>
              <a:t>9</a:t>
            </a:fld>
            <a:endParaRPr lang="en-US" smtClean="0"/>
          </a:p>
        </p:txBody>
      </p:sp>
      <p:sp>
        <p:nvSpPr>
          <p:cNvPr id="301059" name="Rectangle 2"/>
          <p:cNvSpPr>
            <a:spLocks noGrp="1" noRot="1" noChangeAspect="1" noChangeArrowheads="1" noTextEdit="1"/>
          </p:cNvSpPr>
          <p:nvPr>
            <p:ph type="sldImg"/>
          </p:nvPr>
        </p:nvSpPr>
        <p:spPr>
          <a:ln/>
        </p:spPr>
      </p:sp>
      <p:cxnSp>
        <p:nvCxnSpPr>
          <p:cNvPr id="6" name="Straight Connector 5"/>
          <p:cNvCxnSpPr/>
          <p:nvPr/>
        </p:nvCxnSpPr>
        <p:spPr>
          <a:xfrm>
            <a:off x="682752" y="51328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944" y="56083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848" y="60777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 y="65532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656" y="711403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8848" y="758952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2752" y="8058912"/>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944" y="8534400"/>
            <a:ext cx="5437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6546850"/>
            <a:ext cx="9144000" cy="311150"/>
          </a:xfrm>
          <a:prstGeom prst="rect">
            <a:avLst/>
          </a:prstGeom>
          <a:solidFill>
            <a:srgbClr val="FF3300"/>
          </a:solidFill>
          <a:ln w="9525">
            <a:solidFill>
              <a:schemeClr val="tx1"/>
            </a:solidFill>
            <a:miter lim="800000"/>
            <a:headEnd/>
            <a:tailEnd/>
          </a:ln>
          <a:effectLst/>
        </p:spPr>
        <p:txBody>
          <a:bodyPr wrap="none" anchor="ctr"/>
          <a:lstStyle/>
          <a:p>
            <a:pPr>
              <a:defRPr/>
            </a:pPr>
            <a:endParaRPr lang="en-US"/>
          </a:p>
        </p:txBody>
      </p:sp>
      <p:pic>
        <p:nvPicPr>
          <p:cNvPr id="5" name="Picture 8" descr="AUN-LOGO-25-Final-ED-PNG"/>
          <p:cNvPicPr>
            <a:picLocks noChangeAspect="1" noChangeArrowheads="1"/>
          </p:cNvPicPr>
          <p:nvPr userDrawn="1"/>
        </p:nvPicPr>
        <p:blipFill>
          <a:blip r:embed="rId2" cstate="print"/>
          <a:srcRect/>
          <a:stretch>
            <a:fillRect/>
          </a:stretch>
        </p:blipFill>
        <p:spPr bwMode="auto">
          <a:xfrm>
            <a:off x="3219450" y="188913"/>
            <a:ext cx="2978150" cy="1190625"/>
          </a:xfrm>
          <a:prstGeom prst="rect">
            <a:avLst/>
          </a:prstGeom>
          <a:noFill/>
          <a:ln w="9525">
            <a:noFill/>
            <a:miter lim="800000"/>
            <a:headEnd/>
            <a:tailEnd/>
          </a:ln>
        </p:spPr>
      </p:pic>
      <p:sp>
        <p:nvSpPr>
          <p:cNvPr id="10219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02195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633EDDB7-8DB1-4CE0-9D9C-927A58266A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10F67-C954-4851-B702-3E14DA60FA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AA018-535F-44BC-8567-0C8F11A71E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7D2A95-0954-4B42-B617-EE047E4C786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1B2C0D-8EEC-4DEB-9CDE-F6498D447A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BAB0D7-1F99-47B0-9E4B-A48F9D2F87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9BCC0B-EAEF-46AC-8429-021B3F1A02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8C9A60-D993-461F-9274-9D4A318DC0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9CA456-9221-4354-9103-645F7D9BC1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E1F4BB-CB2F-47C7-9A16-99A7B9000D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7DA20A-D204-458C-88B6-6F53C6294F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00AB91-D834-4F64-BD07-B66CB77E78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FAF61-9CA7-417E-ACA0-7C4FDBA7F6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4136" name="Rectangle 8"/>
          <p:cNvSpPr>
            <a:spLocks noChangeArrowheads="1"/>
          </p:cNvSpPr>
          <p:nvPr userDrawn="1"/>
        </p:nvSpPr>
        <p:spPr bwMode="auto">
          <a:xfrm>
            <a:off x="0" y="6546850"/>
            <a:ext cx="9144000" cy="311150"/>
          </a:xfrm>
          <a:prstGeom prst="rect">
            <a:avLst/>
          </a:prstGeom>
          <a:solidFill>
            <a:srgbClr val="FF3300"/>
          </a:solidFill>
          <a:ln w="9525">
            <a:solidFill>
              <a:schemeClr val="tx1"/>
            </a:solidFill>
            <a:miter lim="800000"/>
            <a:headEnd/>
            <a:tailEnd/>
          </a:ln>
          <a:effectLst/>
        </p:spPr>
        <p:txBody>
          <a:bodyPr wrap="none" anchor="ctr"/>
          <a:lstStyle/>
          <a:p>
            <a:pPr>
              <a:defRPr/>
            </a:pPr>
            <a:endParaRPr lang="en-US"/>
          </a:p>
        </p:txBody>
      </p:sp>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4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304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304134" name="Rectangle 6"/>
          <p:cNvSpPr>
            <a:spLocks noGrp="1" noChangeArrowheads="1"/>
          </p:cNvSpPr>
          <p:nvPr>
            <p:ph type="sldNum" sz="quarter" idx="4"/>
          </p:nvPr>
        </p:nvSpPr>
        <p:spPr bwMode="auto">
          <a:xfrm>
            <a:off x="3432175" y="6607175"/>
            <a:ext cx="21336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Arial Unicode MS" pitchFamily="34" charset="-128"/>
                <a:cs typeface="Arial Unicode MS" pitchFamily="34" charset="-128"/>
              </a:defRPr>
            </a:lvl1pPr>
          </a:lstStyle>
          <a:p>
            <a:pPr>
              <a:defRPr/>
            </a:pPr>
            <a:fld id="{34CFADD7-8903-497C-8099-7E4EC14F0CD4}" type="slidenum">
              <a:rPr lang="en-US"/>
              <a:pPr>
                <a:defRPr/>
              </a:pPr>
              <a:t>‹#›</a:t>
            </a:fld>
            <a:endParaRPr lang="en-US"/>
          </a:p>
        </p:txBody>
      </p:sp>
      <p:pic>
        <p:nvPicPr>
          <p:cNvPr id="2057" name="Picture 9" descr="D:\My Documents\AUN QA\QA logo complete-01.png"/>
          <p:cNvPicPr>
            <a:picLocks noChangeAspect="1" noChangeArrowheads="1"/>
          </p:cNvPicPr>
          <p:nvPr userDrawn="1"/>
        </p:nvPicPr>
        <p:blipFill>
          <a:blip r:embed="rId15" cstate="print"/>
          <a:srcRect/>
          <a:stretch>
            <a:fillRect/>
          </a:stretch>
        </p:blipFill>
        <p:spPr bwMode="auto">
          <a:xfrm>
            <a:off x="7207466" y="319314"/>
            <a:ext cx="1936534" cy="943429"/>
          </a:xfrm>
          <a:prstGeom prst="rect">
            <a:avLst/>
          </a:prstGeom>
          <a:noFill/>
        </p:spPr>
      </p:pic>
    </p:spTree>
  </p:cSld>
  <p:clrMap bg1="lt1" tx1="dk1" bg2="lt2" tx2="dk2" accent1="accent1" accent2="accent2" accent3="accent3" accent4="accent4" accent5="accent5" accent6="accent6" hlink="hlink" folHlink="folHlink"/>
  <p:sldLayoutIdLst>
    <p:sldLayoutId id="2147483832"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12"/>
          </p:nvPr>
        </p:nvSpPr>
        <p:spPr>
          <a:noFill/>
        </p:spPr>
        <p:txBody>
          <a:bodyPr/>
          <a:lstStyle/>
          <a:p>
            <a:fld id="{CF2FA33D-7257-4763-8F20-C03F49C035FF}" type="slidenum">
              <a:rPr lang="en-US" smtClean="0"/>
              <a:pPr/>
              <a:t>1</a:t>
            </a:fld>
            <a:endParaRPr lang="en-US" smtClean="0"/>
          </a:p>
        </p:txBody>
      </p:sp>
      <p:sp>
        <p:nvSpPr>
          <p:cNvPr id="4099" name="Rectangle 2"/>
          <p:cNvSpPr>
            <a:spLocks noGrp="1" noChangeArrowheads="1"/>
          </p:cNvSpPr>
          <p:nvPr>
            <p:ph type="ctrTitle"/>
          </p:nvPr>
        </p:nvSpPr>
        <p:spPr>
          <a:xfrm>
            <a:off x="862013" y="1585550"/>
            <a:ext cx="7772400" cy="312261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GB"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AUN-QA Training Course </a:t>
            </a:r>
            <a:br>
              <a:rPr lang="en-GB"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GB"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a:t>
            </a:r>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Accomplishing Programme Assessment</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1" name="Picture 9" descr="home_top_right"/>
          <p:cNvPicPr>
            <a:picLocks noChangeAspect="1" noChangeArrowheads="1"/>
          </p:cNvPicPr>
          <p:nvPr/>
        </p:nvPicPr>
        <p:blipFill>
          <a:blip r:embed="rId3" cstate="print"/>
          <a:srcRect l="14021" t="34935"/>
          <a:stretch>
            <a:fillRect/>
          </a:stretch>
        </p:blipFill>
        <p:spPr bwMode="auto">
          <a:xfrm>
            <a:off x="2963863" y="5591175"/>
            <a:ext cx="3465512" cy="946150"/>
          </a:xfrm>
          <a:prstGeom prst="rect">
            <a:avLst/>
          </a:prstGeom>
          <a:noFill/>
          <a:ln w="9525">
            <a:noFill/>
            <a:miter lim="800000"/>
            <a:headEnd/>
            <a:tailEnd/>
          </a:ln>
        </p:spPr>
      </p:pic>
      <p:sp>
        <p:nvSpPr>
          <p:cNvPr id="4102" name="Slide Number Placeholder 5"/>
          <p:cNvSpPr txBox="1">
            <a:spLocks/>
          </p:cNvSpPr>
          <p:nvPr/>
        </p:nvSpPr>
        <p:spPr bwMode="auto">
          <a:xfrm>
            <a:off x="3432175" y="6607175"/>
            <a:ext cx="2133600" cy="250825"/>
          </a:xfrm>
          <a:prstGeom prst="rect">
            <a:avLst/>
          </a:prstGeom>
          <a:noFill/>
          <a:ln w="9525">
            <a:noFill/>
            <a:miter lim="800000"/>
            <a:headEnd/>
            <a:tailEnd/>
          </a:ln>
        </p:spPr>
        <p:txBody>
          <a:bodyPr/>
          <a:lstStyle/>
          <a:p>
            <a:pPr algn="ctr"/>
            <a:fld id="{96C480F8-8497-433E-A13D-B7DE833244C5}" type="slidenum">
              <a:rPr lang="en-US" sz="1400">
                <a:solidFill>
                  <a:schemeClr val="bg1"/>
                </a:solidFill>
                <a:ea typeface="Arial Unicode MS" pitchFamily="34" charset="-128"/>
                <a:cs typeface="Arial Unicode MS" pitchFamily="34" charset="-128"/>
              </a:rPr>
              <a:pPr algn="ctr"/>
              <a:t>1</a:t>
            </a:fld>
            <a:endParaRPr lang="en-US" sz="1400">
              <a:solidFill>
                <a:schemeClr val="bg1"/>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B1D51774-29C3-40DC-AF9F-A1D9B3F07D3F}" type="slidenum">
              <a:rPr lang="en-US" smtClean="0"/>
              <a:pPr/>
              <a:t>10</a:t>
            </a:fld>
            <a:endParaRPr lang="en-US" smtClean="0"/>
          </a:p>
        </p:txBody>
      </p:sp>
      <p:sp>
        <p:nvSpPr>
          <p:cNvPr id="20483" name="Rectangle 2"/>
          <p:cNvSpPr>
            <a:spLocks noGrp="1" noChangeArrowheads="1"/>
          </p:cNvSpPr>
          <p:nvPr>
            <p:ph type="title"/>
          </p:nvPr>
        </p:nvSpPr>
        <p:spPr>
          <a:xfrm>
            <a:off x="0" y="0"/>
            <a:ext cx="6908800" cy="1143000"/>
          </a:xfrm>
        </p:spPr>
        <p:txBody>
          <a:bodyPr/>
          <a:lstStyle/>
          <a:p>
            <a:pPr algn="l" eaLnBrk="1" hangingPunct="1"/>
            <a:r>
              <a:rPr lang="en-GB" sz="2800" smtClean="0"/>
              <a:t>Accreditation Agencies </a:t>
            </a:r>
            <a:br>
              <a:rPr lang="en-GB" sz="2800" smtClean="0"/>
            </a:br>
            <a:r>
              <a:rPr lang="en-GB" sz="2800" smtClean="0"/>
              <a:t>(within and outside ASEAN)</a:t>
            </a:r>
            <a:endParaRPr lang="en-US" sz="2800" smtClean="0"/>
          </a:p>
        </p:txBody>
      </p:sp>
      <p:sp>
        <p:nvSpPr>
          <p:cNvPr id="20484" name="Text Box 3"/>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20485"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M101-123</a:t>
            </a:r>
          </a:p>
        </p:txBody>
      </p:sp>
      <p:graphicFrame>
        <p:nvGraphicFramePr>
          <p:cNvPr id="766981" name="Group 5"/>
          <p:cNvGraphicFramePr>
            <a:graphicFrameLocks noGrp="1"/>
          </p:cNvGraphicFramePr>
          <p:nvPr>
            <p:ph idx="1"/>
          </p:nvPr>
        </p:nvGraphicFramePr>
        <p:xfrm>
          <a:off x="254000" y="1339850"/>
          <a:ext cx="8678863" cy="4953002"/>
        </p:xfrm>
        <a:graphic>
          <a:graphicData uri="http://schemas.openxmlformats.org/drawingml/2006/table">
            <a:tbl>
              <a:tblPr/>
              <a:tblGrid>
                <a:gridCol w="1582738"/>
                <a:gridCol w="7096125"/>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Accreditation Agency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USA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Council for Higher Education Accreditation (CHEA) 1996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British Accreditation Council (BAC) 1984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Australia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Australian Universities Quality Agency (AUQA) 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Cambodia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Accreditation Committee of Cambodia (ACC) 2003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Indonesia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National Accreditation Board for Higher Education (BAN-PT) 1994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Malaysia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Malaysian Qualifications Authority (MQA) 2006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Thailand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Office of the National Education Standards and Quality Assessment (ONESQA) 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903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The Philippines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Accrediting Agency of Chartered Colleges and Universities in the Philippines (AACCUP) 1989, Philippines Accrediting Association of Schools, Colleges and Universities (PAASCU) 1957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Vietnam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General Department of Education Testing and Accreditation 2003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sp>
        <p:nvSpPr>
          <p:cNvPr id="20521" name="Text Box 40"/>
          <p:cNvSpPr txBox="1">
            <a:spLocks noChangeArrowheads="1"/>
          </p:cNvSpPr>
          <p:nvPr/>
        </p:nvSpPr>
        <p:spPr bwMode="auto">
          <a:xfrm>
            <a:off x="3802063" y="6256338"/>
            <a:ext cx="5138737" cy="274637"/>
          </a:xfrm>
          <a:prstGeom prst="rect">
            <a:avLst/>
          </a:prstGeom>
          <a:noFill/>
          <a:ln w="9525">
            <a:noFill/>
            <a:miter lim="800000"/>
            <a:headEnd/>
            <a:tailEnd/>
          </a:ln>
        </p:spPr>
        <p:txBody>
          <a:bodyPr>
            <a:spAutoFit/>
          </a:bodyPr>
          <a:lstStyle/>
          <a:p>
            <a:pPr algn="r">
              <a:spcBef>
                <a:spcPct val="50000"/>
              </a:spcBef>
            </a:pPr>
            <a:r>
              <a:rPr lang="en-US" sz="1200">
                <a:solidFill>
                  <a:schemeClr val="tx1"/>
                </a:solidFill>
              </a:rPr>
              <a:t>Source: Adapted from Higher Education in the World 2007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C9E0C741-D71D-490D-9344-9AF0E438B067}" type="slidenum">
              <a:rPr lang="en-US" smtClean="0"/>
              <a:pPr/>
              <a:t>11</a:t>
            </a:fld>
            <a:endParaRPr lang="en-US" smtClean="0"/>
          </a:p>
        </p:txBody>
      </p:sp>
      <p:sp>
        <p:nvSpPr>
          <p:cNvPr id="21507" name="Rectangle 2"/>
          <p:cNvSpPr>
            <a:spLocks noGrp="1" noChangeArrowheads="1"/>
          </p:cNvSpPr>
          <p:nvPr>
            <p:ph type="title"/>
          </p:nvPr>
        </p:nvSpPr>
        <p:spPr>
          <a:xfrm>
            <a:off x="239713" y="274638"/>
            <a:ext cx="6908800" cy="1143000"/>
          </a:xfrm>
        </p:spPr>
        <p:txBody>
          <a:bodyPr/>
          <a:lstStyle/>
          <a:p>
            <a:pPr algn="l" eaLnBrk="1" hangingPunct="1"/>
            <a:r>
              <a:rPr lang="en-GB" smtClean="0"/>
              <a:t>Rationale for QA</a:t>
            </a:r>
            <a:endParaRPr lang="en-US" smtClean="0"/>
          </a:p>
        </p:txBody>
      </p:sp>
      <p:sp>
        <p:nvSpPr>
          <p:cNvPr id="21508" name="Text Box 3"/>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2150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M19-20</a:t>
            </a:r>
          </a:p>
        </p:txBody>
      </p:sp>
      <p:sp>
        <p:nvSpPr>
          <p:cNvPr id="21510" name="Text Box 5"/>
          <p:cNvSpPr txBox="1">
            <a:spLocks noChangeArrowheads="1"/>
          </p:cNvSpPr>
          <p:nvPr/>
        </p:nvSpPr>
        <p:spPr bwMode="auto">
          <a:xfrm>
            <a:off x="538163" y="1930400"/>
            <a:ext cx="8331200" cy="4291013"/>
          </a:xfrm>
          <a:prstGeom prst="rect">
            <a:avLst/>
          </a:prstGeom>
          <a:noFill/>
          <a:ln w="9525">
            <a:noFill/>
            <a:miter lim="800000"/>
            <a:headEnd/>
            <a:tailEnd/>
          </a:ln>
        </p:spPr>
        <p:txBody>
          <a:bodyPr>
            <a:spAutoFit/>
          </a:bodyPr>
          <a:lstStyle/>
          <a:p>
            <a:pPr>
              <a:spcBef>
                <a:spcPct val="50000"/>
              </a:spcBef>
              <a:buFontTx/>
              <a:buChar char="•"/>
            </a:pPr>
            <a:r>
              <a:rPr lang="en-US" sz="2400">
                <a:solidFill>
                  <a:srgbClr val="003399"/>
                </a:solidFill>
              </a:rPr>
              <a:t> Quality graduates</a:t>
            </a:r>
          </a:p>
          <a:p>
            <a:pPr>
              <a:spcBef>
                <a:spcPct val="50000"/>
              </a:spcBef>
              <a:buFontTx/>
              <a:buChar char="•"/>
            </a:pPr>
            <a:r>
              <a:rPr lang="en-US" sz="2400">
                <a:solidFill>
                  <a:srgbClr val="003399"/>
                </a:solidFill>
              </a:rPr>
              <a:t> Labour market expectations</a:t>
            </a:r>
          </a:p>
          <a:p>
            <a:pPr>
              <a:spcBef>
                <a:spcPct val="50000"/>
              </a:spcBef>
              <a:buFontTx/>
              <a:buChar char="•"/>
            </a:pPr>
            <a:r>
              <a:rPr lang="en-US" sz="2400">
                <a:solidFill>
                  <a:srgbClr val="003399"/>
                </a:solidFill>
              </a:rPr>
              <a:t> Internationalisation of profession and globalisation</a:t>
            </a:r>
          </a:p>
          <a:p>
            <a:pPr>
              <a:spcBef>
                <a:spcPct val="50000"/>
              </a:spcBef>
              <a:buFontTx/>
              <a:buChar char="•"/>
            </a:pPr>
            <a:r>
              <a:rPr lang="en-US" sz="2400">
                <a:solidFill>
                  <a:srgbClr val="003399"/>
                </a:solidFill>
              </a:rPr>
              <a:t> Consumer protection</a:t>
            </a:r>
          </a:p>
          <a:p>
            <a:pPr>
              <a:spcBef>
                <a:spcPct val="50000"/>
              </a:spcBef>
              <a:buFontTx/>
              <a:buChar char="•"/>
            </a:pPr>
            <a:r>
              <a:rPr lang="en-US" sz="2400">
                <a:solidFill>
                  <a:srgbClr val="003399"/>
                </a:solidFill>
              </a:rPr>
              <a:t> From elite university to Institute of mass higher education</a:t>
            </a:r>
          </a:p>
          <a:p>
            <a:pPr>
              <a:spcBef>
                <a:spcPct val="50000"/>
              </a:spcBef>
              <a:buFontTx/>
              <a:buChar char="•"/>
            </a:pPr>
            <a:r>
              <a:rPr lang="en-US" sz="2400">
                <a:solidFill>
                  <a:srgbClr val="003399"/>
                </a:solidFill>
              </a:rPr>
              <a:t> Pressure to meet society’s needs</a:t>
            </a:r>
          </a:p>
          <a:p>
            <a:pPr>
              <a:spcBef>
                <a:spcPct val="50000"/>
              </a:spcBef>
              <a:buFontTx/>
              <a:buChar char="•"/>
            </a:pPr>
            <a:r>
              <a:rPr lang="en-US" sz="2400">
                <a:solidFill>
                  <a:srgbClr val="003399"/>
                </a:solidFill>
              </a:rPr>
              <a:t> Increasing importance of quality in higher education</a:t>
            </a:r>
          </a:p>
          <a:p>
            <a:pPr>
              <a:spcBef>
                <a:spcPct val="50000"/>
              </a:spcBef>
              <a:buFontTx/>
              <a:buChar char="•"/>
            </a:pPr>
            <a:r>
              <a:rPr lang="en-US" sz="2400">
                <a:solidFill>
                  <a:srgbClr val="003399"/>
                </a:solidFill>
              </a:rPr>
              <a:t> Student exchange and international cooperation</a:t>
            </a:r>
          </a:p>
        </p:txBody>
      </p:sp>
      <p:pic>
        <p:nvPicPr>
          <p:cNvPr id="21511" name="Picture 6" descr="MCj01047100000[1]"/>
          <p:cNvPicPr>
            <a:picLocks noChangeAspect="1" noChangeArrowheads="1"/>
          </p:cNvPicPr>
          <p:nvPr/>
        </p:nvPicPr>
        <p:blipFill>
          <a:blip r:embed="rId3" cstate="print"/>
          <a:srcRect/>
          <a:stretch>
            <a:fillRect/>
          </a:stretch>
        </p:blipFill>
        <p:spPr bwMode="auto">
          <a:xfrm>
            <a:off x="6532563" y="1371600"/>
            <a:ext cx="2054225" cy="153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04A12C7-2E08-4A8B-8574-1E259796ED17}" type="slidenum">
              <a:rPr lang="en-US" smtClean="0"/>
              <a:pPr/>
              <a:t>12</a:t>
            </a:fld>
            <a:endParaRPr lang="en-US" smtClean="0"/>
          </a:p>
        </p:txBody>
      </p:sp>
      <p:sp>
        <p:nvSpPr>
          <p:cNvPr id="22531" name="Rectangle 2"/>
          <p:cNvSpPr>
            <a:spLocks noGrp="1" noChangeArrowheads="1"/>
          </p:cNvSpPr>
          <p:nvPr>
            <p:ph type="title"/>
          </p:nvPr>
        </p:nvSpPr>
        <p:spPr>
          <a:xfrm>
            <a:off x="180975" y="185738"/>
            <a:ext cx="6996113" cy="1143000"/>
          </a:xfrm>
        </p:spPr>
        <p:txBody>
          <a:bodyPr/>
          <a:lstStyle/>
          <a:p>
            <a:pPr algn="l" eaLnBrk="1" hangingPunct="1"/>
            <a:r>
              <a:rPr lang="en-GB" sz="4000" smtClean="0"/>
              <a:t>Evolution of AUN-QA</a:t>
            </a:r>
            <a:endParaRPr lang="en-US" sz="4000" smtClean="0"/>
          </a:p>
        </p:txBody>
      </p:sp>
      <p:sp>
        <p:nvSpPr>
          <p:cNvPr id="22532" name="Rectangle 3"/>
          <p:cNvSpPr>
            <a:spLocks noGrp="1" noChangeArrowheads="1"/>
          </p:cNvSpPr>
          <p:nvPr>
            <p:ph type="body" idx="1"/>
          </p:nvPr>
        </p:nvSpPr>
        <p:spPr>
          <a:xfrm>
            <a:off x="355600" y="1570038"/>
            <a:ext cx="8497888" cy="4322762"/>
          </a:xfrm>
        </p:spPr>
        <p:txBody>
          <a:bodyPr/>
          <a:lstStyle/>
          <a:p>
            <a:pPr eaLnBrk="1" hangingPunct="1">
              <a:lnSpc>
                <a:spcPct val="80000"/>
              </a:lnSpc>
            </a:pPr>
            <a:r>
              <a:rPr lang="en-GB" sz="2000" smtClean="0">
                <a:solidFill>
                  <a:srgbClr val="0033CC"/>
                </a:solidFill>
              </a:rPr>
              <a:t>1995 -  	Establishment of ASEAN University Network (AUN)</a:t>
            </a:r>
          </a:p>
          <a:p>
            <a:pPr eaLnBrk="1" hangingPunct="1">
              <a:lnSpc>
                <a:spcPct val="80000"/>
              </a:lnSpc>
            </a:pPr>
            <a:r>
              <a:rPr lang="en-GB" sz="2000" smtClean="0">
                <a:solidFill>
                  <a:srgbClr val="0033CC"/>
                </a:solidFill>
              </a:rPr>
              <a:t>1998 – 	Establishment of AUN-QA Network</a:t>
            </a:r>
          </a:p>
          <a:p>
            <a:pPr eaLnBrk="1" hangingPunct="1">
              <a:lnSpc>
                <a:spcPct val="80000"/>
              </a:lnSpc>
            </a:pPr>
            <a:r>
              <a:rPr lang="en-GB" sz="2000" smtClean="0">
                <a:solidFill>
                  <a:srgbClr val="0033CC"/>
                </a:solidFill>
              </a:rPr>
              <a:t>1999 – 	Establishment of AUN-QA Network Task Force</a:t>
            </a:r>
          </a:p>
          <a:p>
            <a:pPr eaLnBrk="1" hangingPunct="1">
              <a:lnSpc>
                <a:spcPct val="80000"/>
              </a:lnSpc>
            </a:pPr>
            <a:r>
              <a:rPr lang="en-GB" sz="2000" smtClean="0">
                <a:solidFill>
                  <a:srgbClr val="0033CC"/>
                </a:solidFill>
              </a:rPr>
              <a:t>2000 – 	Establishment of the AUN-QA Centre for Chief Quality 			Officers (CQOs)</a:t>
            </a:r>
          </a:p>
          <a:p>
            <a:pPr eaLnBrk="1" hangingPunct="1">
              <a:lnSpc>
                <a:spcPct val="80000"/>
              </a:lnSpc>
            </a:pPr>
            <a:r>
              <a:rPr lang="en-GB" sz="2000" smtClean="0">
                <a:solidFill>
                  <a:srgbClr val="0033CC"/>
                </a:solidFill>
              </a:rPr>
              <a:t>2001 – 	AUN-QA Common Policies, Criteria and 	Strategic Plan</a:t>
            </a:r>
          </a:p>
          <a:p>
            <a:pPr eaLnBrk="1" hangingPunct="1">
              <a:lnSpc>
                <a:spcPct val="80000"/>
              </a:lnSpc>
            </a:pPr>
            <a:r>
              <a:rPr lang="en-GB" sz="2000" smtClean="0">
                <a:solidFill>
                  <a:srgbClr val="0033CC"/>
                </a:solidFill>
              </a:rPr>
              <a:t>2004 – 	Endorsement of “AUN-QA Guidelines”</a:t>
            </a:r>
          </a:p>
          <a:p>
            <a:pPr eaLnBrk="1" hangingPunct="1">
              <a:lnSpc>
                <a:spcPct val="80000"/>
              </a:lnSpc>
            </a:pPr>
            <a:r>
              <a:rPr lang="en-GB" sz="2000" smtClean="0">
                <a:solidFill>
                  <a:srgbClr val="0033CC"/>
                </a:solidFill>
              </a:rPr>
              <a:t>2006 – 	Endorsement of the “Manual for the Implementation of 			the Guidelines”</a:t>
            </a:r>
          </a:p>
          <a:p>
            <a:pPr eaLnBrk="1" hangingPunct="1">
              <a:lnSpc>
                <a:spcPct val="80000"/>
              </a:lnSpc>
            </a:pPr>
            <a:r>
              <a:rPr lang="en-GB" sz="2000" smtClean="0">
                <a:solidFill>
                  <a:srgbClr val="0033CC"/>
                </a:solidFill>
              </a:rPr>
              <a:t>2007 – 	Actual quality assessment at programme level</a:t>
            </a:r>
          </a:p>
          <a:p>
            <a:pPr eaLnBrk="1" hangingPunct="1">
              <a:lnSpc>
                <a:spcPct val="80000"/>
              </a:lnSpc>
            </a:pPr>
            <a:r>
              <a:rPr lang="en-US" sz="2000" smtClean="0">
                <a:solidFill>
                  <a:srgbClr val="0033CC"/>
                </a:solidFill>
              </a:rPr>
              <a:t>2008 -	Training of new AUN-QA assessors</a:t>
            </a:r>
          </a:p>
          <a:p>
            <a:pPr eaLnBrk="1" hangingPunct="1">
              <a:lnSpc>
                <a:spcPct val="80000"/>
              </a:lnSpc>
            </a:pPr>
            <a:r>
              <a:rPr lang="en-US" sz="2000" smtClean="0">
                <a:solidFill>
                  <a:srgbClr val="0033CC"/>
                </a:solidFill>
              </a:rPr>
              <a:t>2011 -	Guide to AUN Actual Quality Assessment at Programme 		Level</a:t>
            </a:r>
            <a:br>
              <a:rPr lang="en-US" sz="2000" smtClean="0">
                <a:solidFill>
                  <a:srgbClr val="0033CC"/>
                </a:solidFill>
              </a:rPr>
            </a:br>
            <a:r>
              <a:rPr lang="en-US" sz="2000" smtClean="0">
                <a:solidFill>
                  <a:srgbClr val="0033CC"/>
                </a:solidFill>
              </a:rPr>
              <a:t>		Guidelines for AUN Quality Assessment &amp; Assessors</a:t>
            </a:r>
          </a:p>
          <a:p>
            <a:pPr eaLnBrk="1" hangingPunct="1">
              <a:lnSpc>
                <a:spcPct val="80000"/>
              </a:lnSpc>
            </a:pPr>
            <a:r>
              <a:rPr lang="en-US" sz="2000" smtClean="0">
                <a:solidFill>
                  <a:srgbClr val="0033CC"/>
                </a:solidFill>
              </a:rPr>
              <a:t>2011 -	</a:t>
            </a:r>
            <a:r>
              <a:rPr lang="en-GB" sz="2000" smtClean="0">
                <a:solidFill>
                  <a:srgbClr val="0033CC"/>
                </a:solidFill>
              </a:rPr>
              <a:t>DIES Training Course - ASEAN-QA</a:t>
            </a:r>
            <a:endParaRPr lang="en-US" sz="2000" smtClean="0">
              <a:solidFill>
                <a:srgbClr val="0033CC"/>
              </a:solidFill>
            </a:endParaRPr>
          </a:p>
          <a:p>
            <a:pPr eaLnBrk="1" hangingPunct="1">
              <a:lnSpc>
                <a:spcPct val="80000"/>
              </a:lnSpc>
            </a:pPr>
            <a:endParaRPr lang="en-US" sz="2000" smtClean="0">
              <a:solidFill>
                <a:srgbClr val="0033CC"/>
              </a:solidFill>
            </a:endParaRPr>
          </a:p>
        </p:txBody>
      </p:sp>
      <p:sp>
        <p:nvSpPr>
          <p:cNvPr id="22533" name="Text Box 4"/>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Evolution of AUN-QA </a:t>
            </a:r>
          </a:p>
        </p:txBody>
      </p:sp>
      <p:sp>
        <p:nvSpPr>
          <p:cNvPr id="22534" name="Text Box 5"/>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6F086FD5-515B-4ECE-B188-595EAE81E98F}" type="slidenum">
              <a:rPr lang="en-US" smtClean="0"/>
              <a:pPr/>
              <a:t>13</a:t>
            </a:fld>
            <a:endParaRPr lang="en-US" smtClean="0"/>
          </a:p>
        </p:txBody>
      </p:sp>
      <p:sp>
        <p:nvSpPr>
          <p:cNvPr id="26627" name="Rectangle 4"/>
          <p:cNvSpPr>
            <a:spLocks noGrp="1" noChangeArrowheads="1"/>
          </p:cNvSpPr>
          <p:nvPr>
            <p:ph type="body" idx="1"/>
          </p:nvPr>
        </p:nvSpPr>
        <p:spPr>
          <a:xfrm>
            <a:off x="2603500" y="2106613"/>
            <a:ext cx="6540500" cy="4525962"/>
          </a:xfrm>
        </p:spPr>
        <p:txBody>
          <a:bodyPr/>
          <a:lstStyle/>
          <a:p>
            <a:pPr eaLnBrk="1" hangingPunct="1"/>
            <a:r>
              <a:rPr lang="en-US" sz="2800" smtClean="0">
                <a:solidFill>
                  <a:srgbClr val="003399"/>
                </a:solidFill>
              </a:rPr>
              <a:t>Improve clarity and interpretation of quality criteria and standards</a:t>
            </a:r>
          </a:p>
          <a:p>
            <a:pPr eaLnBrk="1" hangingPunct="1"/>
            <a:r>
              <a:rPr lang="en-US" sz="2800" smtClean="0">
                <a:solidFill>
                  <a:srgbClr val="003399"/>
                </a:solidFill>
              </a:rPr>
              <a:t>Facilitate implementation of AUN-QA Guidelines</a:t>
            </a:r>
          </a:p>
          <a:p>
            <a:pPr eaLnBrk="1" hangingPunct="1"/>
            <a:r>
              <a:rPr lang="en-US" sz="2800" smtClean="0">
                <a:solidFill>
                  <a:srgbClr val="003399"/>
                </a:solidFill>
              </a:rPr>
              <a:t>Manual for Self-assessment and Auditing</a:t>
            </a:r>
          </a:p>
        </p:txBody>
      </p:sp>
      <p:grpSp>
        <p:nvGrpSpPr>
          <p:cNvPr id="26628" name="Group 5"/>
          <p:cNvGrpSpPr>
            <a:grpSpLocks noChangeAspect="1"/>
          </p:cNvGrpSpPr>
          <p:nvPr/>
        </p:nvGrpSpPr>
        <p:grpSpPr bwMode="auto">
          <a:xfrm rot="-523646">
            <a:off x="188913" y="2032000"/>
            <a:ext cx="2557462" cy="3194050"/>
            <a:chOff x="485" y="1993"/>
            <a:chExt cx="1611" cy="2012"/>
          </a:xfrm>
        </p:grpSpPr>
        <p:sp>
          <p:nvSpPr>
            <p:cNvPr id="26632" name="AutoShape 6"/>
            <p:cNvSpPr>
              <a:spLocks noChangeAspect="1" noChangeArrowheads="1" noTextEdit="1"/>
            </p:cNvSpPr>
            <p:nvPr/>
          </p:nvSpPr>
          <p:spPr bwMode="auto">
            <a:xfrm>
              <a:off x="485" y="1993"/>
              <a:ext cx="1611" cy="2012"/>
            </a:xfrm>
            <a:prstGeom prst="rect">
              <a:avLst/>
            </a:prstGeom>
            <a:noFill/>
            <a:ln w="9525">
              <a:noFill/>
              <a:miter lim="800000"/>
              <a:headEnd/>
              <a:tailEnd/>
            </a:ln>
          </p:spPr>
          <p:txBody>
            <a:bodyPr/>
            <a:lstStyle/>
            <a:p>
              <a:endParaRPr lang="en-US"/>
            </a:p>
          </p:txBody>
        </p:sp>
        <p:pic>
          <p:nvPicPr>
            <p:cNvPr id="2663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8" y="1993"/>
              <a:ext cx="1781" cy="2149"/>
            </a:xfrm>
            <a:prstGeom prst="rect">
              <a:avLst/>
            </a:prstGeom>
            <a:noFill/>
            <a:ln w="9525">
              <a:noFill/>
              <a:miter lim="800000"/>
              <a:headEnd/>
              <a:tailEnd/>
            </a:ln>
          </p:spPr>
        </p:pic>
      </p:grpSp>
      <p:sp>
        <p:nvSpPr>
          <p:cNvPr id="26629" name="Text Box 8"/>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M5-7</a:t>
            </a:r>
          </a:p>
        </p:txBody>
      </p:sp>
      <p:sp>
        <p:nvSpPr>
          <p:cNvPr id="26630" name="Rectangle 11"/>
          <p:cNvSpPr>
            <a:spLocks noGrp="1" noChangeArrowheads="1"/>
          </p:cNvSpPr>
          <p:nvPr>
            <p:ph type="title"/>
          </p:nvPr>
        </p:nvSpPr>
        <p:spPr>
          <a:xfrm>
            <a:off x="203200" y="217488"/>
            <a:ext cx="6996113" cy="1143000"/>
          </a:xfrm>
          <a:noFill/>
        </p:spPr>
        <p:txBody>
          <a:bodyPr/>
          <a:lstStyle/>
          <a:p>
            <a:pPr algn="l" eaLnBrk="1" hangingPunct="1"/>
            <a:r>
              <a:rPr lang="en-GB" sz="3200" smtClean="0"/>
              <a:t>Manual for the Implementation </a:t>
            </a:r>
            <a:br>
              <a:rPr lang="en-GB" sz="3200" smtClean="0"/>
            </a:br>
            <a:r>
              <a:rPr lang="en-GB" sz="3200" smtClean="0"/>
              <a:t>of the AUN-QA Guidelines</a:t>
            </a:r>
            <a:endParaRPr lang="en-US" sz="3200" smtClean="0"/>
          </a:p>
        </p:txBody>
      </p:sp>
      <p:sp>
        <p:nvSpPr>
          <p:cNvPr id="26631" name="Text Box 4"/>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Evolution of AUN-QA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C9D85960-0E07-4C86-83EA-9D8FA76E3BB9}" type="slidenum">
              <a:rPr lang="en-US" smtClean="0"/>
              <a:pPr/>
              <a:t>14</a:t>
            </a:fld>
            <a:endParaRPr lang="en-US" smtClean="0"/>
          </a:p>
        </p:txBody>
      </p:sp>
      <p:sp>
        <p:nvSpPr>
          <p:cNvPr id="27651" name="Rectangle 2"/>
          <p:cNvSpPr>
            <a:spLocks noGrp="1" noChangeArrowheads="1"/>
          </p:cNvSpPr>
          <p:nvPr>
            <p:ph type="title"/>
          </p:nvPr>
        </p:nvSpPr>
        <p:spPr>
          <a:xfrm>
            <a:off x="217488" y="246063"/>
            <a:ext cx="6996112" cy="1143000"/>
          </a:xfrm>
        </p:spPr>
        <p:txBody>
          <a:bodyPr/>
          <a:lstStyle/>
          <a:p>
            <a:pPr algn="l" eaLnBrk="1" hangingPunct="1"/>
            <a:r>
              <a:rPr lang="en-GB" sz="3200" smtClean="0"/>
              <a:t>Manual for the Implementation </a:t>
            </a:r>
            <a:br>
              <a:rPr lang="en-GB" sz="3200" smtClean="0"/>
            </a:br>
            <a:r>
              <a:rPr lang="en-GB" sz="3200" smtClean="0"/>
              <a:t>of the AUN-QA Guidelines</a:t>
            </a:r>
            <a:endParaRPr lang="en-US" sz="3200" smtClean="0"/>
          </a:p>
        </p:txBody>
      </p:sp>
      <p:pic>
        <p:nvPicPr>
          <p:cNvPr id="27652" name="Picture 3"/>
          <p:cNvPicPr>
            <a:picLocks noChangeAspect="1" noChangeArrowheads="1"/>
          </p:cNvPicPr>
          <p:nvPr/>
        </p:nvPicPr>
        <p:blipFill>
          <a:blip r:embed="rId3" cstate="print"/>
          <a:srcRect l="1501" r="7796" b="6155"/>
          <a:stretch>
            <a:fillRect/>
          </a:stretch>
        </p:blipFill>
        <p:spPr bwMode="auto">
          <a:xfrm>
            <a:off x="6586538" y="2774950"/>
            <a:ext cx="2557462" cy="3194050"/>
          </a:xfrm>
          <a:prstGeom prst="rect">
            <a:avLst/>
          </a:prstGeom>
          <a:noFill/>
          <a:ln w="9525">
            <a:noFill/>
            <a:miter lim="800000"/>
            <a:headEnd/>
            <a:tailEnd/>
          </a:ln>
        </p:spPr>
      </p:pic>
      <p:sp>
        <p:nvSpPr>
          <p:cNvPr id="27653" name="Text Box 4"/>
          <p:cNvSpPr txBox="1">
            <a:spLocks noChangeArrowheads="1"/>
          </p:cNvSpPr>
          <p:nvPr/>
        </p:nvSpPr>
        <p:spPr bwMode="auto">
          <a:xfrm>
            <a:off x="306388" y="1973263"/>
            <a:ext cx="6427787" cy="4022725"/>
          </a:xfrm>
          <a:prstGeom prst="rect">
            <a:avLst/>
          </a:prstGeom>
          <a:noFill/>
          <a:ln w="9525">
            <a:noFill/>
            <a:miter lim="800000"/>
            <a:headEnd/>
            <a:tailEnd/>
          </a:ln>
        </p:spPr>
        <p:txBody>
          <a:bodyPr>
            <a:spAutoFit/>
          </a:bodyPr>
          <a:lstStyle/>
          <a:p>
            <a:pPr>
              <a:spcBef>
                <a:spcPct val="50000"/>
              </a:spcBef>
            </a:pPr>
            <a:r>
              <a:rPr lang="en-US" sz="2400">
                <a:solidFill>
                  <a:srgbClr val="003399"/>
                </a:solidFill>
              </a:rPr>
              <a:t>This manual aims to support the universities in the ASEAN region in:</a:t>
            </a:r>
          </a:p>
          <a:p>
            <a:pPr>
              <a:spcBef>
                <a:spcPct val="50000"/>
              </a:spcBef>
              <a:buFontTx/>
              <a:buChar char="•"/>
            </a:pPr>
            <a:r>
              <a:rPr lang="en-US" sz="2000">
                <a:solidFill>
                  <a:srgbClr val="003399"/>
                </a:solidFill>
              </a:rPr>
              <a:t> Implementing the AUN-QA Guidelines</a:t>
            </a:r>
          </a:p>
          <a:p>
            <a:pPr>
              <a:spcBef>
                <a:spcPct val="50000"/>
              </a:spcBef>
              <a:buFontTx/>
              <a:buChar char="•"/>
            </a:pPr>
            <a:r>
              <a:rPr lang="en-US" sz="2000">
                <a:solidFill>
                  <a:srgbClr val="003399"/>
                </a:solidFill>
              </a:rPr>
              <a:t> Applying the AUN-QA Standards and Criteria</a:t>
            </a:r>
          </a:p>
          <a:p>
            <a:pPr>
              <a:spcBef>
                <a:spcPct val="50000"/>
              </a:spcBef>
              <a:buFontTx/>
              <a:buChar char="•"/>
            </a:pPr>
            <a:r>
              <a:rPr lang="en-US" sz="2000">
                <a:solidFill>
                  <a:srgbClr val="003399"/>
                </a:solidFill>
              </a:rPr>
              <a:t> Developing an adequate IQA System that fits the AUN-QA criteria and international developments</a:t>
            </a:r>
          </a:p>
          <a:p>
            <a:pPr>
              <a:spcBef>
                <a:spcPct val="50000"/>
              </a:spcBef>
              <a:buFontTx/>
              <a:buChar char="•"/>
            </a:pPr>
            <a:r>
              <a:rPr lang="en-US" sz="2000">
                <a:solidFill>
                  <a:srgbClr val="003399"/>
                </a:solidFill>
              </a:rPr>
              <a:t> Discovering their own quality by offering self-assessment instruments for IQA, the teaching/learning process and for some institutional aspects</a:t>
            </a:r>
          </a:p>
          <a:p>
            <a:pPr>
              <a:spcBef>
                <a:spcPct val="50000"/>
              </a:spcBef>
              <a:buFontTx/>
              <a:buChar char="•"/>
            </a:pPr>
            <a:r>
              <a:rPr lang="en-US" sz="2000">
                <a:solidFill>
                  <a:srgbClr val="003399"/>
                </a:solidFill>
              </a:rPr>
              <a:t> Applying for the AUN Quality label</a:t>
            </a:r>
          </a:p>
        </p:txBody>
      </p:sp>
      <p:sp>
        <p:nvSpPr>
          <p:cNvPr id="27654" name="Text Box 5"/>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M5-7</a:t>
            </a:r>
          </a:p>
        </p:txBody>
      </p:sp>
      <p:sp>
        <p:nvSpPr>
          <p:cNvPr id="27655" name="Text Box 4"/>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Evolution of AUN-QA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r="3448"/>
          <a:stretch>
            <a:fillRect/>
          </a:stretch>
        </p:blipFill>
        <p:spPr bwMode="auto">
          <a:xfrm>
            <a:off x="933450" y="2260600"/>
            <a:ext cx="1922463" cy="2789238"/>
          </a:xfrm>
          <a:prstGeom prst="rect">
            <a:avLst/>
          </a:prstGeom>
          <a:noFill/>
          <a:ln w="9525">
            <a:noFill/>
            <a:miter lim="800000"/>
            <a:headEnd/>
            <a:tailEnd/>
          </a:ln>
        </p:spPr>
      </p:pic>
      <p:grpSp>
        <p:nvGrpSpPr>
          <p:cNvPr id="2" name="Group 5"/>
          <p:cNvGrpSpPr>
            <a:grpSpLocks noChangeAspect="1"/>
          </p:cNvGrpSpPr>
          <p:nvPr/>
        </p:nvGrpSpPr>
        <p:grpSpPr bwMode="auto">
          <a:xfrm rot="-532471">
            <a:off x="3292475" y="2087563"/>
            <a:ext cx="2465388" cy="3192462"/>
            <a:chOff x="485" y="1993"/>
            <a:chExt cx="1611" cy="2012"/>
          </a:xfrm>
        </p:grpSpPr>
        <p:sp>
          <p:nvSpPr>
            <p:cNvPr id="29706" name="AutoShape 6"/>
            <p:cNvSpPr>
              <a:spLocks noChangeAspect="1" noChangeArrowheads="1" noTextEdit="1"/>
            </p:cNvSpPr>
            <p:nvPr/>
          </p:nvSpPr>
          <p:spPr bwMode="auto">
            <a:xfrm>
              <a:off x="485" y="1993"/>
              <a:ext cx="1611" cy="2012"/>
            </a:xfrm>
            <a:prstGeom prst="rect">
              <a:avLst/>
            </a:prstGeom>
            <a:noFill/>
            <a:ln w="9525">
              <a:noFill/>
              <a:miter lim="800000"/>
              <a:headEnd/>
              <a:tailEnd/>
            </a:ln>
          </p:spPr>
          <p:txBody>
            <a:bodyPr/>
            <a:lstStyle/>
            <a:p>
              <a:endParaRPr lang="en-US"/>
            </a:p>
          </p:txBody>
        </p:sp>
        <p:pic>
          <p:nvPicPr>
            <p:cNvPr id="2970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8" y="1993"/>
              <a:ext cx="1781" cy="2149"/>
            </a:xfrm>
            <a:prstGeom prst="rect">
              <a:avLst/>
            </a:prstGeom>
            <a:noFill/>
            <a:ln w="9525">
              <a:noFill/>
              <a:miter lim="800000"/>
              <a:headEnd/>
              <a:tailEnd/>
            </a:ln>
          </p:spPr>
        </p:pic>
      </p:grpSp>
      <p:sp>
        <p:nvSpPr>
          <p:cNvPr id="18437" name="Right Arrow 12"/>
          <p:cNvSpPr>
            <a:spLocks noChangeArrowheads="1"/>
          </p:cNvSpPr>
          <p:nvPr/>
        </p:nvSpPr>
        <p:spPr bwMode="auto">
          <a:xfrm>
            <a:off x="2992438" y="3292475"/>
            <a:ext cx="342900" cy="755650"/>
          </a:xfrm>
          <a:prstGeom prst="rightArrow">
            <a:avLst>
              <a:gd name="adj1" fmla="val 50000"/>
              <a:gd name="adj2" fmla="val 50000"/>
            </a:avLst>
          </a:prstGeom>
          <a:solidFill>
            <a:srgbClr val="FF0000"/>
          </a:solidFill>
          <a:ln w="9525" algn="ctr">
            <a:solidFill>
              <a:schemeClr val="tx1"/>
            </a:solidFill>
            <a:round/>
            <a:headEnd/>
            <a:tailEnd/>
          </a:ln>
        </p:spPr>
        <p:txBody>
          <a:bodyPr lIns="82442" tIns="41221" rIns="82442" bIns="41221"/>
          <a:lstStyle/>
          <a:p>
            <a:endParaRPr lang="en-US"/>
          </a:p>
        </p:txBody>
      </p:sp>
      <p:sp>
        <p:nvSpPr>
          <p:cNvPr id="18438" name="Right Arrow 13"/>
          <p:cNvSpPr>
            <a:spLocks noChangeArrowheads="1"/>
          </p:cNvSpPr>
          <p:nvPr/>
        </p:nvSpPr>
        <p:spPr bwMode="auto">
          <a:xfrm>
            <a:off x="5738813" y="3222625"/>
            <a:ext cx="342900" cy="757238"/>
          </a:xfrm>
          <a:prstGeom prst="rightArrow">
            <a:avLst>
              <a:gd name="adj1" fmla="val 50000"/>
              <a:gd name="adj2" fmla="val 50000"/>
            </a:avLst>
          </a:prstGeom>
          <a:solidFill>
            <a:srgbClr val="FF0000"/>
          </a:solidFill>
          <a:ln w="9525" algn="ctr">
            <a:solidFill>
              <a:schemeClr val="tx1"/>
            </a:solidFill>
            <a:round/>
            <a:headEnd/>
            <a:tailEnd/>
          </a:ln>
        </p:spPr>
        <p:txBody>
          <a:bodyPr lIns="82442" tIns="41221" rIns="82442" bIns="41221"/>
          <a:lstStyle/>
          <a:p>
            <a:endParaRPr lang="en-US"/>
          </a:p>
        </p:txBody>
      </p:sp>
      <p:sp>
        <p:nvSpPr>
          <p:cNvPr id="29702" name="Rectangle 11"/>
          <p:cNvSpPr>
            <a:spLocks noGrp="1" noChangeArrowheads="1"/>
          </p:cNvSpPr>
          <p:nvPr>
            <p:ph type="title"/>
          </p:nvPr>
        </p:nvSpPr>
        <p:spPr>
          <a:xfrm>
            <a:off x="203200" y="217488"/>
            <a:ext cx="6996113" cy="1143000"/>
          </a:xfrm>
          <a:noFill/>
        </p:spPr>
        <p:txBody>
          <a:bodyPr/>
          <a:lstStyle/>
          <a:p>
            <a:pPr algn="l" eaLnBrk="1" hangingPunct="1"/>
            <a:r>
              <a:rPr lang="en-GB" sz="3200" smtClean="0"/>
              <a:t>Guide to AUN Actual Quality Assessment at Programme Level</a:t>
            </a:r>
            <a:endParaRPr lang="en-US" sz="3200" smtClean="0"/>
          </a:p>
        </p:txBody>
      </p:sp>
      <p:sp>
        <p:nvSpPr>
          <p:cNvPr id="29703" name="Text Box 4"/>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Evolution of AUN-QA </a:t>
            </a:r>
          </a:p>
        </p:txBody>
      </p:sp>
      <p:sp>
        <p:nvSpPr>
          <p:cNvPr id="29704" name="Slide Number Placeholder 5"/>
          <p:cNvSpPr>
            <a:spLocks noGrp="1"/>
          </p:cNvSpPr>
          <p:nvPr>
            <p:ph type="sldNum" sz="quarter" idx="12"/>
          </p:nvPr>
        </p:nvSpPr>
        <p:spPr>
          <a:noFill/>
        </p:spPr>
        <p:txBody>
          <a:bodyPr/>
          <a:lstStyle/>
          <a:p>
            <a:fld id="{19A01C35-0CF3-4303-B712-47EEAD1AB836}" type="slidenum">
              <a:rPr lang="en-US" smtClean="0"/>
              <a:pPr/>
              <a:t>15</a:t>
            </a:fld>
            <a:endParaRPr lang="en-US" smtClean="0"/>
          </a:p>
        </p:txBody>
      </p:sp>
      <p:pic>
        <p:nvPicPr>
          <p:cNvPr id="29705" name="Picture 11"/>
          <p:cNvPicPr>
            <a:picLocks noChangeAspect="1" noChangeArrowheads="1"/>
          </p:cNvPicPr>
          <p:nvPr/>
        </p:nvPicPr>
        <p:blipFill>
          <a:blip r:embed="rId5" cstate="print"/>
          <a:srcRect/>
          <a:stretch>
            <a:fillRect/>
          </a:stretch>
        </p:blipFill>
        <p:spPr bwMode="auto">
          <a:xfrm>
            <a:off x="6205538" y="2259013"/>
            <a:ext cx="2052637" cy="289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DCDC6C9C-81FF-4F2C-8396-5290B6212422}" type="slidenum">
              <a:rPr lang="en-US" smtClean="0"/>
              <a:pPr/>
              <a:t>16</a:t>
            </a:fld>
            <a:endParaRPr lang="en-US" smtClean="0"/>
          </a:p>
        </p:txBody>
      </p:sp>
      <p:sp>
        <p:nvSpPr>
          <p:cNvPr id="30723" name="Rectangle 4"/>
          <p:cNvSpPr>
            <a:spLocks noGrp="1" noChangeArrowheads="1"/>
          </p:cNvSpPr>
          <p:nvPr>
            <p:ph type="body" idx="1"/>
          </p:nvPr>
        </p:nvSpPr>
        <p:spPr>
          <a:xfrm>
            <a:off x="2603500" y="2106613"/>
            <a:ext cx="6540500" cy="4525962"/>
          </a:xfrm>
        </p:spPr>
        <p:txBody>
          <a:bodyPr/>
          <a:lstStyle/>
          <a:p>
            <a:pPr eaLnBrk="1" hangingPunct="1"/>
            <a:r>
              <a:rPr lang="en-US" sz="2800" smtClean="0">
                <a:solidFill>
                  <a:srgbClr val="003399"/>
                </a:solidFill>
              </a:rPr>
              <a:t>First revision of the AUN-QA Manual</a:t>
            </a:r>
          </a:p>
          <a:p>
            <a:pPr eaLnBrk="1" hangingPunct="1"/>
            <a:r>
              <a:rPr lang="en-US" sz="2800" smtClean="0">
                <a:solidFill>
                  <a:srgbClr val="003399"/>
                </a:solidFill>
              </a:rPr>
              <a:t>Criteria and assessment process of AUN Actual Quality Assessment at Programme Level</a:t>
            </a:r>
          </a:p>
          <a:p>
            <a:pPr eaLnBrk="1" hangingPunct="1"/>
            <a:r>
              <a:rPr lang="en-US" sz="2800" smtClean="0">
                <a:solidFill>
                  <a:srgbClr val="003399"/>
                </a:solidFill>
              </a:rPr>
              <a:t>Associated resources (templates and samples)</a:t>
            </a:r>
          </a:p>
          <a:p>
            <a:pPr eaLnBrk="1" hangingPunct="1"/>
            <a:r>
              <a:rPr lang="en-US" sz="2800" smtClean="0">
                <a:solidFill>
                  <a:srgbClr val="003399"/>
                </a:solidFill>
              </a:rPr>
              <a:t>Effective August 2011</a:t>
            </a:r>
          </a:p>
        </p:txBody>
      </p:sp>
      <p:sp>
        <p:nvSpPr>
          <p:cNvPr id="30724" name="Rectangle 11"/>
          <p:cNvSpPr>
            <a:spLocks noGrp="1" noChangeArrowheads="1"/>
          </p:cNvSpPr>
          <p:nvPr>
            <p:ph type="title"/>
          </p:nvPr>
        </p:nvSpPr>
        <p:spPr>
          <a:xfrm>
            <a:off x="203200" y="217488"/>
            <a:ext cx="6996113" cy="1143000"/>
          </a:xfrm>
          <a:noFill/>
        </p:spPr>
        <p:txBody>
          <a:bodyPr/>
          <a:lstStyle/>
          <a:p>
            <a:pPr algn="l" eaLnBrk="1" hangingPunct="1"/>
            <a:r>
              <a:rPr lang="en-GB" sz="3200" smtClean="0"/>
              <a:t>Guide to AUN Actual Quality Assessment at Programme Level</a:t>
            </a:r>
            <a:endParaRPr lang="en-US" sz="3200" smtClean="0"/>
          </a:p>
        </p:txBody>
      </p:sp>
      <p:sp>
        <p:nvSpPr>
          <p:cNvPr id="30725" name="Text Box 4"/>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Evolution of AUN-QA </a:t>
            </a:r>
          </a:p>
        </p:txBody>
      </p:sp>
      <p:pic>
        <p:nvPicPr>
          <p:cNvPr id="30726" name="Picture 11"/>
          <p:cNvPicPr>
            <a:picLocks noChangeAspect="1" noChangeArrowheads="1"/>
          </p:cNvPicPr>
          <p:nvPr/>
        </p:nvPicPr>
        <p:blipFill>
          <a:blip r:embed="rId3" cstate="print"/>
          <a:srcRect/>
          <a:stretch>
            <a:fillRect/>
          </a:stretch>
        </p:blipFill>
        <p:spPr bwMode="auto">
          <a:xfrm>
            <a:off x="371475" y="2230438"/>
            <a:ext cx="2052638" cy="289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94D5DB79-400B-468B-A9F0-D64E20FBF16A}" type="slidenum">
              <a:rPr lang="en-US" smtClean="0"/>
              <a:pPr/>
              <a:t>17</a:t>
            </a:fld>
            <a:endParaRPr lang="en-US" smtClean="0"/>
          </a:p>
        </p:txBody>
      </p:sp>
      <p:sp>
        <p:nvSpPr>
          <p:cNvPr id="32771" name="Rectangle 2"/>
          <p:cNvSpPr>
            <a:spLocks noGrp="1" noChangeArrowheads="1"/>
          </p:cNvSpPr>
          <p:nvPr>
            <p:ph type="title"/>
          </p:nvPr>
        </p:nvSpPr>
        <p:spPr>
          <a:xfrm>
            <a:off x="2612571" y="414729"/>
            <a:ext cx="3550723" cy="121218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1" hangingPunct="1"/>
            <a:r>
              <a:rPr lang="en-GB"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AUN-QA Models</a:t>
            </a: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772" name="Text Box 5"/>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AUN-QA  Models</a:t>
            </a:r>
          </a:p>
        </p:txBody>
      </p:sp>
      <p:sp>
        <p:nvSpPr>
          <p:cNvPr id="32774" name="Text Box 5"/>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P7</a:t>
            </a:r>
          </a:p>
        </p:txBody>
      </p:sp>
      <p:grpSp>
        <p:nvGrpSpPr>
          <p:cNvPr id="28" name="Group 27"/>
          <p:cNvGrpSpPr/>
          <p:nvPr/>
        </p:nvGrpSpPr>
        <p:grpSpPr>
          <a:xfrm>
            <a:off x="1930400" y="1393380"/>
            <a:ext cx="5065485" cy="4817882"/>
            <a:chOff x="1930400" y="1654630"/>
            <a:chExt cx="5065485" cy="4817882"/>
          </a:xfrm>
        </p:grpSpPr>
        <p:sp>
          <p:nvSpPr>
            <p:cNvPr id="11" name="Isosceles Triangle 10"/>
            <p:cNvSpPr/>
            <p:nvPr/>
          </p:nvSpPr>
          <p:spPr bwMode="auto">
            <a:xfrm>
              <a:off x="1930400" y="1654630"/>
              <a:ext cx="5065485" cy="4513942"/>
            </a:xfrm>
            <a:prstGeom prst="triangle">
              <a:avLst/>
            </a:prstGeom>
            <a:solidFill>
              <a:srgbClr val="92D05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2"/>
                </a:solidFill>
                <a:effectLst/>
                <a:latin typeface="Arial" charset="0"/>
                <a:cs typeface="Arial" charset="0"/>
              </a:endParaRPr>
            </a:p>
          </p:txBody>
        </p:sp>
        <p:cxnSp>
          <p:nvCxnSpPr>
            <p:cNvPr id="14" name="Straight Connector 13"/>
            <p:cNvCxnSpPr>
              <a:stCxn id="11" idx="1"/>
              <a:endCxn id="11" idx="5"/>
            </p:cNvCxnSpPr>
            <p:nvPr/>
          </p:nvCxnSpPr>
          <p:spPr bwMode="auto">
            <a:xfrm rot="10800000" flipH="1">
              <a:off x="3196770" y="3911601"/>
              <a:ext cx="2532743"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bwMode="auto">
            <a:xfrm rot="5400000" flipH="1" flipV="1">
              <a:off x="5515429" y="3541486"/>
              <a:ext cx="58057" cy="0"/>
            </a:xfrm>
            <a:prstGeom prst="line">
              <a:avLst/>
            </a:prstGeom>
            <a:noFill/>
            <a:ln w="9525" cap="flat" cmpd="sng" algn="ctr">
              <a:noFill/>
              <a:prstDash val="solid"/>
              <a:round/>
              <a:headEnd type="none" w="med" len="med"/>
              <a:tailEnd type="none" w="med" len="med"/>
            </a:ln>
            <a:effectLst/>
          </p:spPr>
        </p:cxnSp>
        <p:cxnSp>
          <p:nvCxnSpPr>
            <p:cNvPr id="20" name="Straight Connector 19"/>
            <p:cNvCxnSpPr/>
            <p:nvPr/>
          </p:nvCxnSpPr>
          <p:spPr bwMode="auto">
            <a:xfrm>
              <a:off x="2540000" y="5065486"/>
              <a:ext cx="3831771" cy="1"/>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81830" y="2757715"/>
              <a:ext cx="2264228" cy="1292662"/>
            </a:xfrm>
            <a:prstGeom prst="rect">
              <a:avLst/>
            </a:prstGeom>
            <a:noFill/>
          </p:spPr>
          <p:txBody>
            <a:bodyPr wrap="square" rtlCol="0">
              <a:spAutoFit/>
            </a:bodyPr>
            <a:lstStyle/>
            <a:p>
              <a:pPr lvl="0" algn="ctr"/>
              <a:r>
                <a:rPr lang="en-US" sz="2000" dirty="0" smtClean="0">
                  <a:solidFill>
                    <a:schemeClr val="tx1"/>
                  </a:solidFill>
                  <a:latin typeface="Arial" pitchFamily="34" charset="0"/>
                  <a:cs typeface="Arial" pitchFamily="34" charset="0"/>
                </a:rPr>
                <a:t>Strategic</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(QA at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Institutional Level)</a:t>
              </a:r>
            </a:p>
            <a:p>
              <a:pPr algn="ctr"/>
              <a:endParaRPr lang="en-US" sz="1800" dirty="0">
                <a:solidFill>
                  <a:schemeClr val="tx1"/>
                </a:solidFill>
              </a:endParaRPr>
            </a:p>
          </p:txBody>
        </p:sp>
        <p:sp>
          <p:nvSpPr>
            <p:cNvPr id="26" name="TextBox 25"/>
            <p:cNvSpPr txBox="1"/>
            <p:nvPr/>
          </p:nvSpPr>
          <p:spPr>
            <a:xfrm>
              <a:off x="2960914" y="4194629"/>
              <a:ext cx="2960915" cy="1015663"/>
            </a:xfrm>
            <a:prstGeom prst="rect">
              <a:avLst/>
            </a:prstGeom>
            <a:noFill/>
          </p:spPr>
          <p:txBody>
            <a:bodyPr wrap="square" rtlCol="0">
              <a:spAutoFit/>
            </a:bodyPr>
            <a:lstStyle/>
            <a:p>
              <a:pPr lvl="0" algn="ctr"/>
              <a:r>
                <a:rPr lang="en-US" sz="2000" dirty="0" smtClean="0">
                  <a:solidFill>
                    <a:schemeClr val="tx1"/>
                  </a:solidFill>
                  <a:latin typeface="Arial" pitchFamily="34" charset="0"/>
                  <a:cs typeface="Arial" pitchFamily="34" charset="0"/>
                </a:rPr>
                <a:t>Systemic</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(Internal QA System)</a:t>
              </a:r>
            </a:p>
            <a:p>
              <a:pPr algn="ctr"/>
              <a:endParaRPr lang="en-US" sz="2000" dirty="0">
                <a:solidFill>
                  <a:schemeClr val="tx1"/>
                </a:solidFill>
              </a:endParaRPr>
            </a:p>
          </p:txBody>
        </p:sp>
        <p:sp>
          <p:nvSpPr>
            <p:cNvPr id="27" name="TextBox 26"/>
            <p:cNvSpPr txBox="1"/>
            <p:nvPr/>
          </p:nvSpPr>
          <p:spPr>
            <a:xfrm>
              <a:off x="2902857" y="5210628"/>
              <a:ext cx="3280229" cy="1261884"/>
            </a:xfrm>
            <a:prstGeom prst="rect">
              <a:avLst/>
            </a:prstGeom>
            <a:noFill/>
          </p:spPr>
          <p:txBody>
            <a:bodyPr wrap="square" rtlCol="0">
              <a:spAutoFit/>
            </a:bodyPr>
            <a:lstStyle/>
            <a:p>
              <a:pPr lvl="0" algn="ctr"/>
              <a:r>
                <a:rPr lang="en-US" sz="2000" dirty="0" smtClean="0">
                  <a:solidFill>
                    <a:schemeClr val="tx1"/>
                  </a:solidFill>
                  <a:latin typeface="Arial" pitchFamily="34" charset="0"/>
                  <a:cs typeface="Arial" pitchFamily="34" charset="0"/>
                </a:rPr>
                <a:t>Tactical</a:t>
              </a:r>
            </a:p>
            <a:p>
              <a:pPr lvl="0" algn="ctr"/>
              <a:r>
                <a:rPr lang="en-US" sz="2000" dirty="0" smtClean="0">
                  <a:solidFill>
                    <a:schemeClr val="tx1"/>
                  </a:solidFill>
                  <a:latin typeface="Arial" pitchFamily="34" charset="0"/>
                  <a:cs typeface="Arial" pitchFamily="34" charset="0"/>
                </a:rPr>
                <a:t>(QA at </a:t>
              </a:r>
              <a:r>
                <a:rPr lang="en-US" sz="2000" dirty="0" err="1" smtClean="0">
                  <a:solidFill>
                    <a:schemeClr val="tx1"/>
                  </a:solidFill>
                  <a:latin typeface="Arial" pitchFamily="34" charset="0"/>
                  <a:cs typeface="Arial" pitchFamily="34" charset="0"/>
                </a:rPr>
                <a:t>Programme</a:t>
              </a:r>
              <a:r>
                <a:rPr lang="en-US" sz="2000" dirty="0" smtClean="0">
                  <a:solidFill>
                    <a:schemeClr val="tx1"/>
                  </a:solidFill>
                  <a:latin typeface="Arial" pitchFamily="34" charset="0"/>
                  <a:cs typeface="Arial" pitchFamily="34" charset="0"/>
                </a:rPr>
                <a:t> Level)</a:t>
              </a:r>
            </a:p>
            <a:p>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97"/>
          <p:cNvGrpSpPr>
            <a:grpSpLocks/>
          </p:cNvGrpSpPr>
          <p:nvPr/>
        </p:nvGrpSpPr>
        <p:grpSpPr bwMode="auto">
          <a:xfrm>
            <a:off x="0" y="1606550"/>
            <a:ext cx="9144000" cy="4986338"/>
            <a:chOff x="0" y="1462088"/>
            <a:chExt cx="9144000" cy="4986337"/>
          </a:xfrm>
        </p:grpSpPr>
        <p:sp>
          <p:nvSpPr>
            <p:cNvPr id="33800" name="AutoShape 5"/>
            <p:cNvSpPr>
              <a:spLocks noChangeAspect="1" noChangeArrowheads="1" noTextEdit="1"/>
            </p:cNvSpPr>
            <p:nvPr/>
          </p:nvSpPr>
          <p:spPr bwMode="auto">
            <a:xfrm>
              <a:off x="572754" y="1466850"/>
              <a:ext cx="8154416" cy="4949825"/>
            </a:xfrm>
            <a:prstGeom prst="rect">
              <a:avLst/>
            </a:prstGeom>
            <a:noFill/>
            <a:ln w="9525">
              <a:noFill/>
              <a:miter lim="800000"/>
              <a:headEnd/>
              <a:tailEnd/>
            </a:ln>
          </p:spPr>
          <p:txBody>
            <a:bodyPr/>
            <a:lstStyle/>
            <a:p>
              <a:endParaRPr lang="en-US"/>
            </a:p>
          </p:txBody>
        </p:sp>
        <p:sp>
          <p:nvSpPr>
            <p:cNvPr id="33801" name="Rectangle 6"/>
            <p:cNvSpPr>
              <a:spLocks noChangeArrowheads="1"/>
            </p:cNvSpPr>
            <p:nvPr/>
          </p:nvSpPr>
          <p:spPr bwMode="auto">
            <a:xfrm>
              <a:off x="0" y="1462088"/>
              <a:ext cx="9144000" cy="4986337"/>
            </a:xfrm>
            <a:prstGeom prst="rect">
              <a:avLst/>
            </a:prstGeom>
            <a:noFill/>
            <a:ln w="9525">
              <a:noFill/>
              <a:miter lim="800000"/>
              <a:headEnd/>
              <a:tailEnd/>
            </a:ln>
          </p:spPr>
          <p:txBody>
            <a:bodyPr/>
            <a:lstStyle/>
            <a:p>
              <a:endParaRPr lang="en-US"/>
            </a:p>
          </p:txBody>
        </p:sp>
        <p:sp>
          <p:nvSpPr>
            <p:cNvPr id="33802" name="Rectangle 7"/>
            <p:cNvSpPr>
              <a:spLocks noChangeArrowheads="1"/>
            </p:cNvSpPr>
            <p:nvPr/>
          </p:nvSpPr>
          <p:spPr bwMode="auto">
            <a:xfrm>
              <a:off x="688540" y="1520825"/>
              <a:ext cx="7848742" cy="550862"/>
            </a:xfrm>
            <a:prstGeom prst="rect">
              <a:avLst/>
            </a:prstGeom>
            <a:noFill/>
            <a:ln w="9525">
              <a:noFill/>
              <a:miter lim="800000"/>
              <a:headEnd/>
              <a:tailEnd/>
            </a:ln>
          </p:spPr>
          <p:txBody>
            <a:bodyPr/>
            <a:lstStyle/>
            <a:p>
              <a:endParaRPr lang="en-US"/>
            </a:p>
          </p:txBody>
        </p:sp>
        <p:sp>
          <p:nvSpPr>
            <p:cNvPr id="33803" name="Rectangle 8"/>
            <p:cNvSpPr>
              <a:spLocks noChangeArrowheads="1"/>
            </p:cNvSpPr>
            <p:nvPr/>
          </p:nvSpPr>
          <p:spPr bwMode="auto">
            <a:xfrm>
              <a:off x="688540" y="1520825"/>
              <a:ext cx="7848742" cy="550862"/>
            </a:xfrm>
            <a:prstGeom prst="rect">
              <a:avLst/>
            </a:prstGeom>
            <a:solidFill>
              <a:srgbClr val="FFFF00"/>
            </a:solidFill>
            <a:ln w="12700">
              <a:solidFill>
                <a:srgbClr val="000000"/>
              </a:solidFill>
              <a:miter lim="800000"/>
              <a:headEnd/>
              <a:tailEnd/>
            </a:ln>
          </p:spPr>
          <p:txBody>
            <a:bodyPr/>
            <a:lstStyle/>
            <a:p>
              <a:endParaRPr lang="en-US"/>
            </a:p>
          </p:txBody>
        </p:sp>
        <p:sp>
          <p:nvSpPr>
            <p:cNvPr id="33804" name="Rectangle 9"/>
            <p:cNvSpPr>
              <a:spLocks noChangeArrowheads="1"/>
            </p:cNvSpPr>
            <p:nvPr/>
          </p:nvSpPr>
          <p:spPr bwMode="auto">
            <a:xfrm>
              <a:off x="3570586" y="1725613"/>
              <a:ext cx="2313134" cy="24622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Stakeholders Satisfaction</a:t>
              </a:r>
              <a:endParaRPr lang="en-US" sz="1600"/>
            </a:p>
          </p:txBody>
        </p:sp>
        <p:sp>
          <p:nvSpPr>
            <p:cNvPr id="33805" name="Rectangle 10"/>
            <p:cNvSpPr>
              <a:spLocks noChangeArrowheads="1"/>
            </p:cNvSpPr>
            <p:nvPr/>
          </p:nvSpPr>
          <p:spPr bwMode="auto">
            <a:xfrm>
              <a:off x="688540" y="5675313"/>
              <a:ext cx="7998491" cy="555625"/>
            </a:xfrm>
            <a:prstGeom prst="rect">
              <a:avLst/>
            </a:prstGeom>
            <a:noFill/>
            <a:ln w="9525">
              <a:noFill/>
              <a:miter lim="800000"/>
              <a:headEnd/>
              <a:tailEnd/>
            </a:ln>
          </p:spPr>
          <p:txBody>
            <a:bodyPr/>
            <a:lstStyle/>
            <a:p>
              <a:endParaRPr lang="en-US"/>
            </a:p>
          </p:txBody>
        </p:sp>
        <p:sp>
          <p:nvSpPr>
            <p:cNvPr id="33806" name="Rectangle 11"/>
            <p:cNvSpPr>
              <a:spLocks noChangeArrowheads="1"/>
            </p:cNvSpPr>
            <p:nvPr/>
          </p:nvSpPr>
          <p:spPr bwMode="auto">
            <a:xfrm>
              <a:off x="688540" y="5675313"/>
              <a:ext cx="7998491" cy="555625"/>
            </a:xfrm>
            <a:prstGeom prst="rect">
              <a:avLst/>
            </a:prstGeom>
            <a:solidFill>
              <a:srgbClr val="00B0F0"/>
            </a:solidFill>
            <a:ln w="12700">
              <a:solidFill>
                <a:srgbClr val="000000"/>
              </a:solidFill>
              <a:miter lim="800000"/>
              <a:headEnd/>
              <a:tailEnd/>
            </a:ln>
          </p:spPr>
          <p:txBody>
            <a:bodyPr/>
            <a:lstStyle/>
            <a:p>
              <a:endParaRPr lang="en-US"/>
            </a:p>
          </p:txBody>
        </p:sp>
        <p:sp>
          <p:nvSpPr>
            <p:cNvPr id="33807" name="Rectangle 12"/>
            <p:cNvSpPr>
              <a:spLocks noChangeArrowheads="1"/>
            </p:cNvSpPr>
            <p:nvPr/>
          </p:nvSpPr>
          <p:spPr bwMode="auto">
            <a:xfrm>
              <a:off x="2567491" y="5802313"/>
              <a:ext cx="4720716" cy="246228"/>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Quality Assurance and (Inter)national benchmarking</a:t>
              </a:r>
              <a:endParaRPr lang="en-US" sz="2800"/>
            </a:p>
          </p:txBody>
        </p:sp>
        <p:sp>
          <p:nvSpPr>
            <p:cNvPr id="33808" name="Rectangle 13"/>
            <p:cNvSpPr>
              <a:spLocks noChangeArrowheads="1"/>
            </p:cNvSpPr>
            <p:nvPr/>
          </p:nvSpPr>
          <p:spPr bwMode="auto">
            <a:xfrm>
              <a:off x="1758402" y="2295525"/>
              <a:ext cx="1370905" cy="777875"/>
            </a:xfrm>
            <a:prstGeom prst="rect">
              <a:avLst/>
            </a:prstGeom>
            <a:noFill/>
            <a:ln w="9525">
              <a:noFill/>
              <a:miter lim="800000"/>
              <a:headEnd/>
              <a:tailEnd/>
            </a:ln>
          </p:spPr>
          <p:txBody>
            <a:bodyPr/>
            <a:lstStyle/>
            <a:p>
              <a:endParaRPr lang="en-US"/>
            </a:p>
          </p:txBody>
        </p:sp>
        <p:sp>
          <p:nvSpPr>
            <p:cNvPr id="33809" name="Rectangle 14"/>
            <p:cNvSpPr>
              <a:spLocks noChangeArrowheads="1"/>
            </p:cNvSpPr>
            <p:nvPr/>
          </p:nvSpPr>
          <p:spPr bwMode="auto">
            <a:xfrm>
              <a:off x="1767665" y="2295525"/>
              <a:ext cx="1295258" cy="777875"/>
            </a:xfrm>
            <a:prstGeom prst="rect">
              <a:avLst/>
            </a:prstGeom>
            <a:solidFill>
              <a:srgbClr val="CCECFF"/>
            </a:solidFill>
            <a:ln w="12700">
              <a:solidFill>
                <a:srgbClr val="000000"/>
              </a:solidFill>
              <a:miter lim="800000"/>
              <a:headEnd/>
              <a:tailEnd/>
            </a:ln>
          </p:spPr>
          <p:txBody>
            <a:bodyPr/>
            <a:lstStyle/>
            <a:p>
              <a:endParaRPr lang="en-US"/>
            </a:p>
          </p:txBody>
        </p:sp>
        <p:sp>
          <p:nvSpPr>
            <p:cNvPr id="33810" name="Rectangle 15"/>
            <p:cNvSpPr>
              <a:spLocks noChangeArrowheads="1"/>
            </p:cNvSpPr>
            <p:nvPr/>
          </p:nvSpPr>
          <p:spPr bwMode="auto">
            <a:xfrm>
              <a:off x="1763034" y="2478088"/>
              <a:ext cx="1264382" cy="444588"/>
            </a:xfrm>
            <a:prstGeom prst="rect">
              <a:avLst/>
            </a:prstGeom>
            <a:noFill/>
            <a:ln w="9525">
              <a:noFill/>
              <a:miter lim="800000"/>
              <a:headEnd/>
              <a:tailEnd/>
            </a:ln>
          </p:spPr>
          <p:txBody>
            <a:bodyPr lIns="0" tIns="0" rIns="0" bIns="0">
              <a:spAutoFit/>
            </a:bodyPr>
            <a:lstStyle/>
            <a:p>
              <a:pPr algn="ctr"/>
              <a:r>
                <a:rPr lang="en-US" sz="1400">
                  <a:solidFill>
                    <a:srgbClr val="000000"/>
                  </a:solidFill>
                </a:rPr>
                <a:t>Programme</a:t>
              </a:r>
              <a:br>
                <a:rPr lang="en-US" sz="1400">
                  <a:solidFill>
                    <a:srgbClr val="000000"/>
                  </a:solidFill>
                </a:rPr>
              </a:br>
              <a:r>
                <a:rPr lang="en-US" sz="1400">
                  <a:solidFill>
                    <a:srgbClr val="000000"/>
                  </a:solidFill>
                </a:rPr>
                <a:t>Specification</a:t>
              </a:r>
              <a:endParaRPr lang="en-US" sz="1400"/>
            </a:p>
          </p:txBody>
        </p:sp>
        <p:sp>
          <p:nvSpPr>
            <p:cNvPr id="33811" name="Rectangle 17"/>
            <p:cNvSpPr>
              <a:spLocks noChangeArrowheads="1"/>
            </p:cNvSpPr>
            <p:nvPr/>
          </p:nvSpPr>
          <p:spPr bwMode="auto">
            <a:xfrm>
              <a:off x="3053661" y="2295525"/>
              <a:ext cx="1520655" cy="777875"/>
            </a:xfrm>
            <a:prstGeom prst="rect">
              <a:avLst/>
            </a:prstGeom>
            <a:noFill/>
            <a:ln w="9525">
              <a:noFill/>
              <a:miter lim="800000"/>
              <a:headEnd/>
              <a:tailEnd/>
            </a:ln>
          </p:spPr>
          <p:txBody>
            <a:bodyPr/>
            <a:lstStyle/>
            <a:p>
              <a:endParaRPr lang="en-US"/>
            </a:p>
          </p:txBody>
        </p:sp>
        <p:sp>
          <p:nvSpPr>
            <p:cNvPr id="33812" name="Rectangle 18"/>
            <p:cNvSpPr>
              <a:spLocks noChangeArrowheads="1"/>
            </p:cNvSpPr>
            <p:nvPr/>
          </p:nvSpPr>
          <p:spPr bwMode="auto">
            <a:xfrm>
              <a:off x="3062924" y="2295525"/>
              <a:ext cx="1367818" cy="777875"/>
            </a:xfrm>
            <a:prstGeom prst="rect">
              <a:avLst/>
            </a:prstGeom>
            <a:solidFill>
              <a:srgbClr val="CCECFF"/>
            </a:solidFill>
            <a:ln w="12700">
              <a:solidFill>
                <a:srgbClr val="000000"/>
              </a:solidFill>
              <a:miter lim="800000"/>
              <a:headEnd/>
              <a:tailEnd/>
            </a:ln>
          </p:spPr>
          <p:txBody>
            <a:bodyPr/>
            <a:lstStyle/>
            <a:p>
              <a:endParaRPr lang="en-US"/>
            </a:p>
          </p:txBody>
        </p:sp>
        <p:sp>
          <p:nvSpPr>
            <p:cNvPr id="33813" name="Rectangle 19"/>
            <p:cNvSpPr>
              <a:spLocks noChangeArrowheads="1"/>
            </p:cNvSpPr>
            <p:nvPr/>
          </p:nvSpPr>
          <p:spPr bwMode="auto">
            <a:xfrm>
              <a:off x="3090712" y="2382838"/>
              <a:ext cx="1315328" cy="666882"/>
            </a:xfrm>
            <a:prstGeom prst="rect">
              <a:avLst/>
            </a:prstGeom>
            <a:solidFill>
              <a:srgbClr val="CCECFF"/>
            </a:solidFill>
            <a:ln w="9525">
              <a:noFill/>
              <a:miter lim="800000"/>
              <a:headEnd/>
              <a:tailEnd/>
            </a:ln>
          </p:spPr>
          <p:txBody>
            <a:bodyPr lIns="0" tIns="0" rIns="0" bIns="0">
              <a:spAutoFit/>
            </a:bodyPr>
            <a:lstStyle/>
            <a:p>
              <a:pPr algn="ctr"/>
              <a:r>
                <a:rPr lang="en-US" sz="1400">
                  <a:solidFill>
                    <a:srgbClr val="FF0000"/>
                  </a:solidFill>
                </a:rPr>
                <a:t>Programme Structure &amp; Content</a:t>
              </a:r>
            </a:p>
          </p:txBody>
        </p:sp>
        <p:sp>
          <p:nvSpPr>
            <p:cNvPr id="33814" name="Rectangle 22"/>
            <p:cNvSpPr>
              <a:spLocks noChangeArrowheads="1"/>
            </p:cNvSpPr>
            <p:nvPr/>
          </p:nvSpPr>
          <p:spPr bwMode="auto">
            <a:xfrm>
              <a:off x="4433829" y="2295525"/>
              <a:ext cx="1931309" cy="777875"/>
            </a:xfrm>
            <a:prstGeom prst="rect">
              <a:avLst/>
            </a:prstGeom>
            <a:solidFill>
              <a:srgbClr val="CCECFF"/>
            </a:solidFill>
            <a:ln w="12700">
              <a:solidFill>
                <a:srgbClr val="000000"/>
              </a:solidFill>
              <a:miter lim="800000"/>
              <a:headEnd/>
              <a:tailEnd/>
            </a:ln>
          </p:spPr>
          <p:txBody>
            <a:bodyPr/>
            <a:lstStyle/>
            <a:p>
              <a:endParaRPr lang="en-US"/>
            </a:p>
          </p:txBody>
        </p:sp>
        <p:sp>
          <p:nvSpPr>
            <p:cNvPr id="33815" name="Rectangle 25"/>
            <p:cNvSpPr>
              <a:spLocks noChangeArrowheads="1"/>
            </p:cNvSpPr>
            <p:nvPr/>
          </p:nvSpPr>
          <p:spPr bwMode="auto">
            <a:xfrm>
              <a:off x="6374401" y="2295525"/>
              <a:ext cx="1248944" cy="777875"/>
            </a:xfrm>
            <a:prstGeom prst="rect">
              <a:avLst/>
            </a:prstGeom>
            <a:noFill/>
            <a:ln w="9525">
              <a:noFill/>
              <a:miter lim="800000"/>
              <a:headEnd/>
              <a:tailEnd/>
            </a:ln>
          </p:spPr>
          <p:txBody>
            <a:bodyPr/>
            <a:lstStyle/>
            <a:p>
              <a:endParaRPr lang="en-US"/>
            </a:p>
          </p:txBody>
        </p:sp>
        <p:sp>
          <p:nvSpPr>
            <p:cNvPr id="33816" name="Rectangle 26"/>
            <p:cNvSpPr>
              <a:spLocks noChangeArrowheads="1"/>
            </p:cNvSpPr>
            <p:nvPr/>
          </p:nvSpPr>
          <p:spPr bwMode="auto">
            <a:xfrm>
              <a:off x="6365138" y="2295525"/>
              <a:ext cx="1258207" cy="777875"/>
            </a:xfrm>
            <a:prstGeom prst="rect">
              <a:avLst/>
            </a:prstGeom>
            <a:solidFill>
              <a:srgbClr val="CCECFF"/>
            </a:solidFill>
            <a:ln w="12700">
              <a:solidFill>
                <a:srgbClr val="000000"/>
              </a:solidFill>
              <a:miter lim="800000"/>
              <a:headEnd/>
              <a:tailEnd/>
            </a:ln>
          </p:spPr>
          <p:txBody>
            <a:bodyPr/>
            <a:lstStyle/>
            <a:p>
              <a:endParaRPr lang="en-US"/>
            </a:p>
          </p:txBody>
        </p:sp>
        <p:sp>
          <p:nvSpPr>
            <p:cNvPr id="33817" name="Rectangle 27"/>
            <p:cNvSpPr>
              <a:spLocks noChangeArrowheads="1"/>
            </p:cNvSpPr>
            <p:nvPr/>
          </p:nvSpPr>
          <p:spPr bwMode="auto">
            <a:xfrm>
              <a:off x="6462398" y="2478088"/>
              <a:ext cx="1006566" cy="222294"/>
            </a:xfrm>
            <a:prstGeom prst="rect">
              <a:avLst/>
            </a:prstGeom>
            <a:noFill/>
            <a:ln w="9525">
              <a:noFill/>
              <a:miter lim="800000"/>
              <a:headEnd/>
              <a:tailEnd/>
            </a:ln>
          </p:spPr>
          <p:txBody>
            <a:bodyPr lIns="0" tIns="0" rIns="0" bIns="0">
              <a:spAutoFit/>
            </a:bodyPr>
            <a:lstStyle/>
            <a:p>
              <a:pPr algn="ctr"/>
              <a:r>
                <a:rPr lang="en-US" sz="1400">
                  <a:solidFill>
                    <a:srgbClr val="000000"/>
                  </a:solidFill>
                </a:rPr>
                <a:t>Student</a:t>
              </a:r>
              <a:endParaRPr lang="en-US" sz="1400"/>
            </a:p>
          </p:txBody>
        </p:sp>
        <p:sp>
          <p:nvSpPr>
            <p:cNvPr id="33818" name="Rectangle 28"/>
            <p:cNvSpPr>
              <a:spLocks noChangeArrowheads="1"/>
            </p:cNvSpPr>
            <p:nvPr/>
          </p:nvSpPr>
          <p:spPr bwMode="auto">
            <a:xfrm>
              <a:off x="6505625" y="2679700"/>
              <a:ext cx="980321" cy="222294"/>
            </a:xfrm>
            <a:prstGeom prst="rect">
              <a:avLst/>
            </a:prstGeom>
            <a:noFill/>
            <a:ln w="9525">
              <a:noFill/>
              <a:miter lim="800000"/>
              <a:headEnd/>
              <a:tailEnd/>
            </a:ln>
          </p:spPr>
          <p:txBody>
            <a:bodyPr lIns="0" tIns="0" rIns="0" bIns="0">
              <a:spAutoFit/>
            </a:bodyPr>
            <a:lstStyle/>
            <a:p>
              <a:pPr algn="ctr"/>
              <a:r>
                <a:rPr lang="en-US" sz="1400">
                  <a:solidFill>
                    <a:srgbClr val="000000"/>
                  </a:solidFill>
                </a:rPr>
                <a:t>Assessment</a:t>
              </a:r>
              <a:endParaRPr lang="en-US" sz="1400"/>
            </a:p>
          </p:txBody>
        </p:sp>
        <p:sp>
          <p:nvSpPr>
            <p:cNvPr id="33819" name="Rectangle 29"/>
            <p:cNvSpPr>
              <a:spLocks noChangeArrowheads="1"/>
            </p:cNvSpPr>
            <p:nvPr/>
          </p:nvSpPr>
          <p:spPr bwMode="auto">
            <a:xfrm>
              <a:off x="1758402" y="3127375"/>
              <a:ext cx="1295258" cy="719137"/>
            </a:xfrm>
            <a:prstGeom prst="rect">
              <a:avLst/>
            </a:prstGeom>
            <a:noFill/>
            <a:ln w="9525">
              <a:noFill/>
              <a:miter lim="800000"/>
              <a:headEnd/>
              <a:tailEnd/>
            </a:ln>
          </p:spPr>
          <p:txBody>
            <a:bodyPr/>
            <a:lstStyle/>
            <a:p>
              <a:endParaRPr lang="en-US"/>
            </a:p>
          </p:txBody>
        </p:sp>
        <p:sp>
          <p:nvSpPr>
            <p:cNvPr id="33820" name="Rectangle 30"/>
            <p:cNvSpPr>
              <a:spLocks noChangeArrowheads="1"/>
            </p:cNvSpPr>
            <p:nvPr/>
          </p:nvSpPr>
          <p:spPr bwMode="auto">
            <a:xfrm>
              <a:off x="1758402" y="3127375"/>
              <a:ext cx="1295258" cy="719137"/>
            </a:xfrm>
            <a:prstGeom prst="rect">
              <a:avLst/>
            </a:prstGeom>
            <a:solidFill>
              <a:srgbClr val="CCCCFF"/>
            </a:solidFill>
            <a:ln w="12700">
              <a:solidFill>
                <a:srgbClr val="000000"/>
              </a:solidFill>
              <a:miter lim="800000"/>
              <a:headEnd/>
              <a:tailEnd/>
            </a:ln>
          </p:spPr>
          <p:txBody>
            <a:bodyPr/>
            <a:lstStyle/>
            <a:p>
              <a:endParaRPr lang="en-US"/>
            </a:p>
          </p:txBody>
        </p:sp>
        <p:sp>
          <p:nvSpPr>
            <p:cNvPr id="33821" name="Rectangle 31"/>
            <p:cNvSpPr>
              <a:spLocks noChangeArrowheads="1"/>
            </p:cNvSpPr>
            <p:nvPr/>
          </p:nvSpPr>
          <p:spPr bwMode="auto">
            <a:xfrm>
              <a:off x="1792366" y="3335338"/>
              <a:ext cx="1218068" cy="444588"/>
            </a:xfrm>
            <a:prstGeom prst="rect">
              <a:avLst/>
            </a:prstGeom>
            <a:noFill/>
            <a:ln w="9525">
              <a:noFill/>
              <a:miter lim="800000"/>
              <a:headEnd/>
              <a:tailEnd/>
            </a:ln>
          </p:spPr>
          <p:txBody>
            <a:bodyPr lIns="0" tIns="0" rIns="0" bIns="0">
              <a:spAutoFit/>
            </a:bodyPr>
            <a:lstStyle/>
            <a:p>
              <a:pPr algn="ctr"/>
              <a:r>
                <a:rPr lang="en-US" sz="1400">
                  <a:solidFill>
                    <a:srgbClr val="000000"/>
                  </a:solidFill>
                </a:rPr>
                <a:t>Academic Staff Quality</a:t>
              </a:r>
              <a:endParaRPr lang="en-US" sz="1400"/>
            </a:p>
          </p:txBody>
        </p:sp>
        <p:sp>
          <p:nvSpPr>
            <p:cNvPr id="33822" name="Rectangle 32"/>
            <p:cNvSpPr>
              <a:spLocks noChangeArrowheads="1"/>
            </p:cNvSpPr>
            <p:nvPr/>
          </p:nvSpPr>
          <p:spPr bwMode="auto">
            <a:xfrm>
              <a:off x="3053661" y="3127375"/>
              <a:ext cx="1370905" cy="719137"/>
            </a:xfrm>
            <a:prstGeom prst="rect">
              <a:avLst/>
            </a:prstGeom>
            <a:noFill/>
            <a:ln w="9525">
              <a:noFill/>
              <a:miter lim="800000"/>
              <a:headEnd/>
              <a:tailEnd/>
            </a:ln>
          </p:spPr>
          <p:txBody>
            <a:bodyPr/>
            <a:lstStyle/>
            <a:p>
              <a:endParaRPr lang="en-US"/>
            </a:p>
          </p:txBody>
        </p:sp>
        <p:sp>
          <p:nvSpPr>
            <p:cNvPr id="33823" name="Rectangle 33"/>
            <p:cNvSpPr>
              <a:spLocks noChangeArrowheads="1"/>
            </p:cNvSpPr>
            <p:nvPr/>
          </p:nvSpPr>
          <p:spPr bwMode="auto">
            <a:xfrm>
              <a:off x="3053661" y="3127375"/>
              <a:ext cx="1370905" cy="719137"/>
            </a:xfrm>
            <a:prstGeom prst="rect">
              <a:avLst/>
            </a:prstGeom>
            <a:solidFill>
              <a:srgbClr val="CCCCFF"/>
            </a:solidFill>
            <a:ln w="12700">
              <a:solidFill>
                <a:srgbClr val="000000"/>
              </a:solidFill>
              <a:miter lim="800000"/>
              <a:headEnd/>
              <a:tailEnd/>
            </a:ln>
          </p:spPr>
          <p:txBody>
            <a:bodyPr/>
            <a:lstStyle/>
            <a:p>
              <a:endParaRPr lang="en-US"/>
            </a:p>
          </p:txBody>
        </p:sp>
        <p:sp>
          <p:nvSpPr>
            <p:cNvPr id="33824" name="Rectangle 36"/>
            <p:cNvSpPr>
              <a:spLocks noChangeArrowheads="1"/>
            </p:cNvSpPr>
            <p:nvPr/>
          </p:nvSpPr>
          <p:spPr bwMode="auto">
            <a:xfrm>
              <a:off x="3153185" y="3276600"/>
              <a:ext cx="1091581" cy="430899"/>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Support Staff </a:t>
              </a:r>
              <a:br>
                <a:rPr lang="en-US" sz="1400">
                  <a:solidFill>
                    <a:srgbClr val="000000"/>
                  </a:solidFill>
                </a:rPr>
              </a:br>
              <a:r>
                <a:rPr lang="en-US" sz="1400">
                  <a:solidFill>
                    <a:srgbClr val="000000"/>
                  </a:solidFill>
                </a:rPr>
                <a:t>Quality </a:t>
              </a:r>
              <a:endParaRPr lang="en-US" sz="1400"/>
            </a:p>
          </p:txBody>
        </p:sp>
        <p:sp>
          <p:nvSpPr>
            <p:cNvPr id="33825" name="Rectangle 38"/>
            <p:cNvSpPr>
              <a:spLocks noChangeArrowheads="1"/>
            </p:cNvSpPr>
            <p:nvPr/>
          </p:nvSpPr>
          <p:spPr bwMode="auto">
            <a:xfrm>
              <a:off x="4424566" y="3127375"/>
              <a:ext cx="1063687" cy="719137"/>
            </a:xfrm>
            <a:prstGeom prst="rect">
              <a:avLst/>
            </a:prstGeom>
            <a:noFill/>
            <a:ln w="9525">
              <a:noFill/>
              <a:miter lim="800000"/>
              <a:headEnd/>
              <a:tailEnd/>
            </a:ln>
          </p:spPr>
          <p:txBody>
            <a:bodyPr/>
            <a:lstStyle/>
            <a:p>
              <a:endParaRPr lang="en-US"/>
            </a:p>
          </p:txBody>
        </p:sp>
        <p:sp>
          <p:nvSpPr>
            <p:cNvPr id="33826" name="Rectangle 39"/>
            <p:cNvSpPr>
              <a:spLocks noChangeArrowheads="1"/>
            </p:cNvSpPr>
            <p:nvPr/>
          </p:nvSpPr>
          <p:spPr bwMode="auto">
            <a:xfrm>
              <a:off x="4424566" y="3127375"/>
              <a:ext cx="1063687" cy="719137"/>
            </a:xfrm>
            <a:prstGeom prst="rect">
              <a:avLst/>
            </a:prstGeom>
            <a:solidFill>
              <a:srgbClr val="CCCCFF"/>
            </a:solidFill>
            <a:ln w="12700">
              <a:solidFill>
                <a:srgbClr val="000000"/>
              </a:solidFill>
              <a:miter lim="800000"/>
              <a:headEnd/>
              <a:tailEnd/>
            </a:ln>
          </p:spPr>
          <p:txBody>
            <a:bodyPr/>
            <a:lstStyle/>
            <a:p>
              <a:endParaRPr lang="en-US"/>
            </a:p>
          </p:txBody>
        </p:sp>
        <p:sp>
          <p:nvSpPr>
            <p:cNvPr id="33827" name="Rectangle 40"/>
            <p:cNvSpPr>
              <a:spLocks noChangeArrowheads="1"/>
            </p:cNvSpPr>
            <p:nvPr/>
          </p:nvSpPr>
          <p:spPr bwMode="auto">
            <a:xfrm>
              <a:off x="4622985" y="3276600"/>
              <a:ext cx="666850" cy="430899"/>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Student </a:t>
              </a:r>
              <a:br>
                <a:rPr lang="en-US" sz="1400">
                  <a:solidFill>
                    <a:srgbClr val="000000"/>
                  </a:solidFill>
                </a:rPr>
              </a:br>
              <a:r>
                <a:rPr lang="en-US" sz="1400">
                  <a:solidFill>
                    <a:srgbClr val="000000"/>
                  </a:solidFill>
                </a:rPr>
                <a:t>Quality</a:t>
              </a:r>
              <a:endParaRPr lang="en-US" sz="1400"/>
            </a:p>
          </p:txBody>
        </p:sp>
        <p:sp>
          <p:nvSpPr>
            <p:cNvPr id="33828" name="Rectangle 44"/>
            <p:cNvSpPr>
              <a:spLocks noChangeArrowheads="1"/>
            </p:cNvSpPr>
            <p:nvPr/>
          </p:nvSpPr>
          <p:spPr bwMode="auto">
            <a:xfrm>
              <a:off x="6559658" y="3127375"/>
              <a:ext cx="1063687" cy="719137"/>
            </a:xfrm>
            <a:prstGeom prst="rect">
              <a:avLst/>
            </a:prstGeom>
            <a:noFill/>
            <a:ln w="9525">
              <a:noFill/>
              <a:miter lim="800000"/>
              <a:headEnd/>
              <a:tailEnd/>
            </a:ln>
          </p:spPr>
          <p:txBody>
            <a:bodyPr/>
            <a:lstStyle/>
            <a:p>
              <a:endParaRPr lang="en-US"/>
            </a:p>
          </p:txBody>
        </p:sp>
        <p:sp>
          <p:nvSpPr>
            <p:cNvPr id="33829" name="Rectangle 45"/>
            <p:cNvSpPr>
              <a:spLocks noChangeArrowheads="1"/>
            </p:cNvSpPr>
            <p:nvPr/>
          </p:nvSpPr>
          <p:spPr bwMode="auto">
            <a:xfrm>
              <a:off x="6559658" y="3127375"/>
              <a:ext cx="1063687" cy="719137"/>
            </a:xfrm>
            <a:prstGeom prst="rect">
              <a:avLst/>
            </a:prstGeom>
            <a:solidFill>
              <a:srgbClr val="CCCCFF"/>
            </a:solidFill>
            <a:ln w="12700">
              <a:solidFill>
                <a:srgbClr val="000000"/>
              </a:solidFill>
              <a:miter lim="800000"/>
              <a:headEnd/>
              <a:tailEnd/>
            </a:ln>
          </p:spPr>
          <p:txBody>
            <a:bodyPr/>
            <a:lstStyle/>
            <a:p>
              <a:endParaRPr lang="en-US"/>
            </a:p>
          </p:txBody>
        </p:sp>
        <p:sp>
          <p:nvSpPr>
            <p:cNvPr id="33830" name="Rectangle 46"/>
            <p:cNvSpPr>
              <a:spLocks noChangeArrowheads="1"/>
            </p:cNvSpPr>
            <p:nvPr/>
          </p:nvSpPr>
          <p:spPr bwMode="auto">
            <a:xfrm>
              <a:off x="6553483" y="3276600"/>
              <a:ext cx="1103826" cy="444588"/>
            </a:xfrm>
            <a:prstGeom prst="rect">
              <a:avLst/>
            </a:prstGeom>
            <a:noFill/>
            <a:ln w="9525">
              <a:noFill/>
              <a:miter lim="800000"/>
              <a:headEnd/>
              <a:tailEnd/>
            </a:ln>
          </p:spPr>
          <p:txBody>
            <a:bodyPr lIns="0" tIns="0" rIns="0" bIns="0">
              <a:spAutoFit/>
            </a:bodyPr>
            <a:lstStyle/>
            <a:p>
              <a:pPr algn="ctr"/>
              <a:r>
                <a:rPr lang="en-US" sz="1400">
                  <a:solidFill>
                    <a:srgbClr val="000000"/>
                  </a:solidFill>
                </a:rPr>
                <a:t>Facilities &amp; Infrastructure</a:t>
              </a:r>
              <a:endParaRPr lang="en-US" sz="1400"/>
            </a:p>
          </p:txBody>
        </p:sp>
        <p:sp>
          <p:nvSpPr>
            <p:cNvPr id="33831" name="Rectangle 47"/>
            <p:cNvSpPr>
              <a:spLocks noChangeArrowheads="1"/>
            </p:cNvSpPr>
            <p:nvPr/>
          </p:nvSpPr>
          <p:spPr bwMode="auto">
            <a:xfrm>
              <a:off x="1751013" y="3962400"/>
              <a:ext cx="2662237" cy="663575"/>
            </a:xfrm>
            <a:prstGeom prst="rect">
              <a:avLst/>
            </a:prstGeom>
            <a:solidFill>
              <a:srgbClr val="00FFCC"/>
            </a:solidFill>
            <a:ln w="3175">
              <a:solidFill>
                <a:schemeClr val="tx1"/>
              </a:solidFill>
              <a:miter lim="800000"/>
              <a:headEnd/>
              <a:tailEnd/>
            </a:ln>
          </p:spPr>
          <p:txBody>
            <a:bodyPr/>
            <a:lstStyle/>
            <a:p>
              <a:endParaRPr lang="en-US"/>
            </a:p>
          </p:txBody>
        </p:sp>
        <p:sp>
          <p:nvSpPr>
            <p:cNvPr id="33832" name="Rectangle 50"/>
            <p:cNvSpPr>
              <a:spLocks noChangeArrowheads="1"/>
            </p:cNvSpPr>
            <p:nvPr/>
          </p:nvSpPr>
          <p:spPr bwMode="auto">
            <a:xfrm>
              <a:off x="1946747" y="4070350"/>
              <a:ext cx="2013131" cy="444588"/>
            </a:xfrm>
            <a:prstGeom prst="rect">
              <a:avLst/>
            </a:prstGeom>
            <a:noFill/>
            <a:ln w="9525">
              <a:noFill/>
              <a:miter lim="800000"/>
              <a:headEnd/>
              <a:tailEnd/>
            </a:ln>
          </p:spPr>
          <p:txBody>
            <a:bodyPr lIns="0" tIns="0" rIns="0" bIns="0">
              <a:spAutoFit/>
            </a:bodyPr>
            <a:lstStyle/>
            <a:p>
              <a:pPr algn="ctr"/>
              <a:r>
                <a:rPr lang="en-US" sz="1400">
                  <a:solidFill>
                    <a:srgbClr val="FF0000"/>
                  </a:solidFill>
                </a:rPr>
                <a:t>Quality Assurance of </a:t>
              </a:r>
              <a:br>
                <a:rPr lang="en-US" sz="1400">
                  <a:solidFill>
                    <a:srgbClr val="FF0000"/>
                  </a:solidFill>
                </a:rPr>
              </a:br>
              <a:r>
                <a:rPr lang="en-US" sz="1400">
                  <a:solidFill>
                    <a:srgbClr val="FF0000"/>
                  </a:solidFill>
                </a:rPr>
                <a:t>Teaching &amp; Learning</a:t>
              </a:r>
            </a:p>
          </p:txBody>
        </p:sp>
        <p:sp>
          <p:nvSpPr>
            <p:cNvPr id="33833" name="Rectangle 53"/>
            <p:cNvSpPr>
              <a:spLocks noChangeArrowheads="1"/>
            </p:cNvSpPr>
            <p:nvPr/>
          </p:nvSpPr>
          <p:spPr bwMode="auto">
            <a:xfrm>
              <a:off x="3047485" y="3956050"/>
              <a:ext cx="1377081" cy="668337"/>
            </a:xfrm>
            <a:prstGeom prst="rect">
              <a:avLst/>
            </a:prstGeom>
            <a:noFill/>
            <a:ln w="9525">
              <a:noFill/>
              <a:miter lim="800000"/>
              <a:headEnd/>
              <a:tailEnd/>
            </a:ln>
          </p:spPr>
          <p:txBody>
            <a:bodyPr/>
            <a:lstStyle/>
            <a:p>
              <a:endParaRPr lang="en-US"/>
            </a:p>
          </p:txBody>
        </p:sp>
        <p:sp>
          <p:nvSpPr>
            <p:cNvPr id="33834" name="Rectangle 57"/>
            <p:cNvSpPr>
              <a:spLocks noChangeArrowheads="1"/>
            </p:cNvSpPr>
            <p:nvPr/>
          </p:nvSpPr>
          <p:spPr bwMode="auto">
            <a:xfrm>
              <a:off x="4424566" y="3956050"/>
              <a:ext cx="1063687" cy="668337"/>
            </a:xfrm>
            <a:prstGeom prst="rect">
              <a:avLst/>
            </a:prstGeom>
            <a:noFill/>
            <a:ln w="9525">
              <a:noFill/>
              <a:miter lim="800000"/>
              <a:headEnd/>
              <a:tailEnd/>
            </a:ln>
          </p:spPr>
          <p:txBody>
            <a:bodyPr/>
            <a:lstStyle/>
            <a:p>
              <a:endParaRPr lang="en-US"/>
            </a:p>
          </p:txBody>
        </p:sp>
        <p:sp>
          <p:nvSpPr>
            <p:cNvPr id="33835" name="Rectangle 61"/>
            <p:cNvSpPr>
              <a:spLocks noChangeArrowheads="1"/>
            </p:cNvSpPr>
            <p:nvPr/>
          </p:nvSpPr>
          <p:spPr bwMode="auto">
            <a:xfrm>
              <a:off x="6559658" y="3956050"/>
              <a:ext cx="1063687" cy="668337"/>
            </a:xfrm>
            <a:prstGeom prst="rect">
              <a:avLst/>
            </a:prstGeom>
            <a:noFill/>
            <a:ln w="9525">
              <a:noFill/>
              <a:miter lim="800000"/>
              <a:headEnd/>
              <a:tailEnd/>
            </a:ln>
          </p:spPr>
          <p:txBody>
            <a:bodyPr/>
            <a:lstStyle/>
            <a:p>
              <a:endParaRPr lang="en-US"/>
            </a:p>
          </p:txBody>
        </p:sp>
        <p:sp>
          <p:nvSpPr>
            <p:cNvPr id="33836" name="Rectangle 62"/>
            <p:cNvSpPr>
              <a:spLocks noChangeArrowheads="1"/>
            </p:cNvSpPr>
            <p:nvPr/>
          </p:nvSpPr>
          <p:spPr bwMode="auto">
            <a:xfrm>
              <a:off x="5983816" y="3956050"/>
              <a:ext cx="1639529" cy="668337"/>
            </a:xfrm>
            <a:prstGeom prst="rect">
              <a:avLst/>
            </a:prstGeom>
            <a:solidFill>
              <a:srgbClr val="00FFCC"/>
            </a:solidFill>
            <a:ln w="12700">
              <a:solidFill>
                <a:srgbClr val="000000"/>
              </a:solidFill>
              <a:miter lim="800000"/>
              <a:headEnd/>
              <a:tailEnd/>
            </a:ln>
          </p:spPr>
          <p:txBody>
            <a:bodyPr/>
            <a:lstStyle/>
            <a:p>
              <a:endParaRPr lang="en-US"/>
            </a:p>
          </p:txBody>
        </p:sp>
        <p:sp>
          <p:nvSpPr>
            <p:cNvPr id="33837" name="Rectangle 64"/>
            <p:cNvSpPr>
              <a:spLocks noChangeArrowheads="1"/>
            </p:cNvSpPr>
            <p:nvPr/>
          </p:nvSpPr>
          <p:spPr bwMode="auto">
            <a:xfrm>
              <a:off x="6178337" y="4097338"/>
              <a:ext cx="1136246" cy="444588"/>
            </a:xfrm>
            <a:prstGeom prst="rect">
              <a:avLst/>
            </a:prstGeom>
            <a:noFill/>
            <a:ln w="9525">
              <a:noFill/>
              <a:miter lim="800000"/>
              <a:headEnd/>
              <a:tailEnd/>
            </a:ln>
          </p:spPr>
          <p:txBody>
            <a:bodyPr lIns="0" tIns="0" rIns="0" bIns="0">
              <a:spAutoFit/>
            </a:bodyPr>
            <a:lstStyle/>
            <a:p>
              <a:pPr algn="ctr"/>
              <a:r>
                <a:rPr lang="en-US" sz="1400">
                  <a:solidFill>
                    <a:srgbClr val="000000"/>
                  </a:solidFill>
                </a:rPr>
                <a:t>Stakeholders</a:t>
              </a:r>
              <a:br>
                <a:rPr lang="en-US" sz="1400">
                  <a:solidFill>
                    <a:srgbClr val="000000"/>
                  </a:solidFill>
                </a:rPr>
              </a:br>
              <a:r>
                <a:rPr lang="en-US" sz="1400">
                  <a:solidFill>
                    <a:srgbClr val="000000"/>
                  </a:solidFill>
                </a:rPr>
                <a:t>Feedback</a:t>
              </a:r>
              <a:endParaRPr lang="en-US" sz="1400"/>
            </a:p>
          </p:txBody>
        </p:sp>
        <p:sp>
          <p:nvSpPr>
            <p:cNvPr id="33838" name="Rectangle 65"/>
            <p:cNvSpPr>
              <a:spLocks noChangeArrowheads="1"/>
            </p:cNvSpPr>
            <p:nvPr/>
          </p:nvSpPr>
          <p:spPr bwMode="auto">
            <a:xfrm>
              <a:off x="1758402" y="4733925"/>
              <a:ext cx="1214980" cy="663575"/>
            </a:xfrm>
            <a:prstGeom prst="rect">
              <a:avLst/>
            </a:prstGeom>
            <a:noFill/>
            <a:ln w="9525">
              <a:noFill/>
              <a:miter lim="800000"/>
              <a:headEnd/>
              <a:tailEnd/>
            </a:ln>
          </p:spPr>
          <p:txBody>
            <a:bodyPr/>
            <a:lstStyle/>
            <a:p>
              <a:endParaRPr lang="en-US"/>
            </a:p>
          </p:txBody>
        </p:sp>
        <p:sp>
          <p:nvSpPr>
            <p:cNvPr id="33839" name="Rectangle 66"/>
            <p:cNvSpPr>
              <a:spLocks noChangeArrowheads="1"/>
            </p:cNvSpPr>
            <p:nvPr/>
          </p:nvSpPr>
          <p:spPr bwMode="auto">
            <a:xfrm>
              <a:off x="1758403" y="4733925"/>
              <a:ext cx="1082452" cy="663575"/>
            </a:xfrm>
            <a:prstGeom prst="rect">
              <a:avLst/>
            </a:prstGeom>
            <a:solidFill>
              <a:srgbClr val="66FF33"/>
            </a:solidFill>
            <a:ln w="12700">
              <a:solidFill>
                <a:srgbClr val="000000"/>
              </a:solidFill>
              <a:miter lim="800000"/>
              <a:headEnd/>
              <a:tailEnd/>
            </a:ln>
          </p:spPr>
          <p:txBody>
            <a:bodyPr/>
            <a:lstStyle/>
            <a:p>
              <a:endParaRPr lang="en-US"/>
            </a:p>
          </p:txBody>
        </p:sp>
        <p:sp>
          <p:nvSpPr>
            <p:cNvPr id="33840" name="Rectangle 69"/>
            <p:cNvSpPr>
              <a:spLocks noChangeArrowheads="1"/>
            </p:cNvSpPr>
            <p:nvPr/>
          </p:nvSpPr>
          <p:spPr bwMode="auto">
            <a:xfrm>
              <a:off x="2973382" y="4733925"/>
              <a:ext cx="1451184" cy="663575"/>
            </a:xfrm>
            <a:prstGeom prst="rect">
              <a:avLst/>
            </a:prstGeom>
            <a:noFill/>
            <a:ln w="9525">
              <a:noFill/>
              <a:miter lim="800000"/>
              <a:headEnd/>
              <a:tailEnd/>
            </a:ln>
          </p:spPr>
          <p:txBody>
            <a:bodyPr/>
            <a:lstStyle/>
            <a:p>
              <a:endParaRPr lang="en-US"/>
            </a:p>
          </p:txBody>
        </p:sp>
        <p:sp>
          <p:nvSpPr>
            <p:cNvPr id="33841" name="Rectangle 71"/>
            <p:cNvSpPr>
              <a:spLocks noChangeArrowheads="1"/>
            </p:cNvSpPr>
            <p:nvPr/>
          </p:nvSpPr>
          <p:spPr bwMode="auto">
            <a:xfrm>
              <a:off x="1932854" y="4927107"/>
              <a:ext cx="881368" cy="430899"/>
            </a:xfrm>
            <a:prstGeom prst="rect">
              <a:avLst/>
            </a:prstGeom>
            <a:noFill/>
            <a:ln w="9525">
              <a:noFill/>
              <a:miter lim="800000"/>
              <a:headEnd/>
              <a:tailEnd/>
            </a:ln>
          </p:spPr>
          <p:txBody>
            <a:bodyPr lIns="0" tIns="0" rIns="0" bIns="0">
              <a:spAutoFit/>
            </a:bodyPr>
            <a:lstStyle/>
            <a:p>
              <a:pPr algn="ctr"/>
              <a:r>
                <a:rPr lang="en-US" sz="1400">
                  <a:solidFill>
                    <a:srgbClr val="000000"/>
                  </a:solidFill>
                </a:rPr>
                <a:t>Pass Rates</a:t>
              </a:r>
              <a:endParaRPr lang="en-US" sz="1400"/>
            </a:p>
          </p:txBody>
        </p:sp>
        <p:sp>
          <p:nvSpPr>
            <p:cNvPr id="33842" name="Rectangle 72"/>
            <p:cNvSpPr>
              <a:spLocks noChangeArrowheads="1"/>
            </p:cNvSpPr>
            <p:nvPr/>
          </p:nvSpPr>
          <p:spPr bwMode="auto">
            <a:xfrm>
              <a:off x="4424566" y="4733925"/>
              <a:ext cx="1063687" cy="663575"/>
            </a:xfrm>
            <a:prstGeom prst="rect">
              <a:avLst/>
            </a:prstGeom>
            <a:noFill/>
            <a:ln w="9525">
              <a:noFill/>
              <a:miter lim="800000"/>
              <a:headEnd/>
              <a:tailEnd/>
            </a:ln>
          </p:spPr>
          <p:txBody>
            <a:bodyPr/>
            <a:lstStyle/>
            <a:p>
              <a:endParaRPr lang="en-US"/>
            </a:p>
          </p:txBody>
        </p:sp>
        <p:sp>
          <p:nvSpPr>
            <p:cNvPr id="33843" name="Rectangle 73"/>
            <p:cNvSpPr>
              <a:spLocks noChangeArrowheads="1"/>
            </p:cNvSpPr>
            <p:nvPr/>
          </p:nvSpPr>
          <p:spPr bwMode="auto">
            <a:xfrm>
              <a:off x="2843652" y="4733925"/>
              <a:ext cx="1115789" cy="663575"/>
            </a:xfrm>
            <a:prstGeom prst="rect">
              <a:avLst/>
            </a:prstGeom>
            <a:solidFill>
              <a:srgbClr val="66FF33"/>
            </a:solidFill>
            <a:ln w="12700">
              <a:solidFill>
                <a:srgbClr val="000000"/>
              </a:solidFill>
              <a:miter lim="800000"/>
              <a:headEnd/>
              <a:tailEnd/>
            </a:ln>
          </p:spPr>
          <p:txBody>
            <a:bodyPr/>
            <a:lstStyle/>
            <a:p>
              <a:endParaRPr lang="en-US"/>
            </a:p>
          </p:txBody>
        </p:sp>
        <p:sp>
          <p:nvSpPr>
            <p:cNvPr id="33844" name="Rectangle 74"/>
            <p:cNvSpPr>
              <a:spLocks noChangeArrowheads="1"/>
            </p:cNvSpPr>
            <p:nvPr/>
          </p:nvSpPr>
          <p:spPr bwMode="auto">
            <a:xfrm>
              <a:off x="2891503" y="4865041"/>
              <a:ext cx="1017372" cy="444588"/>
            </a:xfrm>
            <a:prstGeom prst="rect">
              <a:avLst/>
            </a:prstGeom>
            <a:noFill/>
            <a:ln w="9525">
              <a:noFill/>
              <a:miter lim="800000"/>
              <a:headEnd/>
              <a:tailEnd/>
            </a:ln>
          </p:spPr>
          <p:txBody>
            <a:bodyPr lIns="0" tIns="0" rIns="0" bIns="0">
              <a:spAutoFit/>
            </a:bodyPr>
            <a:lstStyle/>
            <a:p>
              <a:pPr algn="ctr"/>
              <a:r>
                <a:rPr lang="en-US" sz="1400">
                  <a:solidFill>
                    <a:srgbClr val="000000"/>
                  </a:solidFill>
                </a:rPr>
                <a:t>Drop Out </a:t>
              </a:r>
              <a:br>
                <a:rPr lang="en-US" sz="1400">
                  <a:solidFill>
                    <a:srgbClr val="000000"/>
                  </a:solidFill>
                </a:rPr>
              </a:br>
              <a:r>
                <a:rPr lang="en-US" sz="1400">
                  <a:solidFill>
                    <a:srgbClr val="000000"/>
                  </a:solidFill>
                </a:rPr>
                <a:t>Rates</a:t>
              </a:r>
              <a:endParaRPr lang="en-US" sz="1400"/>
            </a:p>
          </p:txBody>
        </p:sp>
        <p:sp>
          <p:nvSpPr>
            <p:cNvPr id="33845" name="Rectangle 75"/>
            <p:cNvSpPr>
              <a:spLocks noChangeArrowheads="1"/>
            </p:cNvSpPr>
            <p:nvPr/>
          </p:nvSpPr>
          <p:spPr bwMode="auto">
            <a:xfrm>
              <a:off x="6559658" y="4733925"/>
              <a:ext cx="1063687" cy="663575"/>
            </a:xfrm>
            <a:prstGeom prst="rect">
              <a:avLst/>
            </a:prstGeom>
            <a:noFill/>
            <a:ln w="9525">
              <a:noFill/>
              <a:miter lim="800000"/>
              <a:headEnd/>
              <a:tailEnd/>
            </a:ln>
          </p:spPr>
          <p:txBody>
            <a:bodyPr/>
            <a:lstStyle/>
            <a:p>
              <a:endParaRPr lang="en-US"/>
            </a:p>
          </p:txBody>
        </p:sp>
        <p:sp>
          <p:nvSpPr>
            <p:cNvPr id="33846" name="Rectangle 76"/>
            <p:cNvSpPr>
              <a:spLocks noChangeArrowheads="1"/>
            </p:cNvSpPr>
            <p:nvPr/>
          </p:nvSpPr>
          <p:spPr bwMode="auto">
            <a:xfrm>
              <a:off x="5175683" y="4733925"/>
              <a:ext cx="1346832" cy="663575"/>
            </a:xfrm>
            <a:prstGeom prst="rect">
              <a:avLst/>
            </a:prstGeom>
            <a:solidFill>
              <a:srgbClr val="66FF33"/>
            </a:solidFill>
            <a:ln w="12700">
              <a:solidFill>
                <a:srgbClr val="000000"/>
              </a:solidFill>
              <a:miter lim="800000"/>
              <a:headEnd/>
              <a:tailEnd/>
            </a:ln>
          </p:spPr>
          <p:txBody>
            <a:bodyPr/>
            <a:lstStyle/>
            <a:p>
              <a:endParaRPr lang="en-US"/>
            </a:p>
          </p:txBody>
        </p:sp>
        <p:sp>
          <p:nvSpPr>
            <p:cNvPr id="33847" name="Rectangle 77"/>
            <p:cNvSpPr>
              <a:spLocks noChangeArrowheads="1"/>
            </p:cNvSpPr>
            <p:nvPr/>
          </p:nvSpPr>
          <p:spPr bwMode="auto">
            <a:xfrm>
              <a:off x="5327297" y="4926013"/>
              <a:ext cx="1061216" cy="222294"/>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Employability</a:t>
              </a:r>
              <a:endParaRPr lang="en-US" sz="1400"/>
            </a:p>
          </p:txBody>
        </p:sp>
        <p:sp>
          <p:nvSpPr>
            <p:cNvPr id="33848" name="Freeform 78"/>
            <p:cNvSpPr>
              <a:spLocks noEditPoints="1"/>
            </p:cNvSpPr>
            <p:nvPr/>
          </p:nvSpPr>
          <p:spPr bwMode="auto">
            <a:xfrm>
              <a:off x="1108457" y="2071688"/>
              <a:ext cx="74103" cy="223837"/>
            </a:xfrm>
            <a:custGeom>
              <a:avLst/>
              <a:gdLst>
                <a:gd name="T0" fmla="*/ 2147483647 w 48"/>
                <a:gd name="T1" fmla="*/ 2147483647 h 141"/>
                <a:gd name="T2" fmla="*/ 2147483647 w 48"/>
                <a:gd name="T3" fmla="*/ 2147483647 h 141"/>
                <a:gd name="T4" fmla="*/ 2147483647 w 48"/>
                <a:gd name="T5" fmla="*/ 2147483647 h 141"/>
                <a:gd name="T6" fmla="*/ 2147483647 w 48"/>
                <a:gd name="T7" fmla="*/ 2147483647 h 141"/>
                <a:gd name="T8" fmla="*/ 2147483647 w 48"/>
                <a:gd name="T9" fmla="*/ 2147483647 h 141"/>
                <a:gd name="T10" fmla="*/ 0 w 48"/>
                <a:gd name="T11" fmla="*/ 2147483647 h 141"/>
                <a:gd name="T12" fmla="*/ 2147483647 w 48"/>
                <a:gd name="T13" fmla="*/ 0 h 141"/>
                <a:gd name="T14" fmla="*/ 2147483647 w 48"/>
                <a:gd name="T15" fmla="*/ 2147483647 h 141"/>
                <a:gd name="T16" fmla="*/ 0 w 48"/>
                <a:gd name="T17" fmla="*/ 2147483647 h 141"/>
                <a:gd name="T18" fmla="*/ 2147483647 w 48"/>
                <a:gd name="T19" fmla="*/ 2147483647 h 141"/>
                <a:gd name="T20" fmla="*/ 2147483647 w 48"/>
                <a:gd name="T21" fmla="*/ 2147483647 h 141"/>
                <a:gd name="T22" fmla="*/ 0 w 48"/>
                <a:gd name="T23" fmla="*/ 2147483647 h 141"/>
                <a:gd name="T24" fmla="*/ 2147483647 w 48"/>
                <a:gd name="T25" fmla="*/ 2147483647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41"/>
                <a:gd name="T41" fmla="*/ 48 w 48"/>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41">
                  <a:moveTo>
                    <a:pt x="28" y="32"/>
                  </a:moveTo>
                  <a:lnTo>
                    <a:pt x="28" y="112"/>
                  </a:lnTo>
                  <a:lnTo>
                    <a:pt x="20" y="112"/>
                  </a:lnTo>
                  <a:lnTo>
                    <a:pt x="20" y="32"/>
                  </a:lnTo>
                  <a:lnTo>
                    <a:pt x="28" y="32"/>
                  </a:lnTo>
                  <a:close/>
                  <a:moveTo>
                    <a:pt x="0" y="37"/>
                  </a:moveTo>
                  <a:lnTo>
                    <a:pt x="24" y="0"/>
                  </a:lnTo>
                  <a:lnTo>
                    <a:pt x="48" y="37"/>
                  </a:lnTo>
                  <a:lnTo>
                    <a:pt x="0" y="37"/>
                  </a:lnTo>
                  <a:close/>
                  <a:moveTo>
                    <a:pt x="48" y="106"/>
                  </a:moveTo>
                  <a:lnTo>
                    <a:pt x="24" y="141"/>
                  </a:lnTo>
                  <a:lnTo>
                    <a:pt x="0" y="106"/>
                  </a:lnTo>
                  <a:lnTo>
                    <a:pt x="48" y="106"/>
                  </a:lnTo>
                  <a:close/>
                </a:path>
              </a:pathLst>
            </a:custGeom>
            <a:noFill/>
            <a:ln w="6350">
              <a:solidFill>
                <a:srgbClr val="000000"/>
              </a:solidFill>
              <a:prstDash val="solid"/>
              <a:round/>
              <a:headEnd/>
              <a:tailEnd/>
            </a:ln>
          </p:spPr>
          <p:txBody>
            <a:bodyPr/>
            <a:lstStyle/>
            <a:p>
              <a:endParaRPr lang="en-US"/>
            </a:p>
          </p:txBody>
        </p:sp>
        <p:sp>
          <p:nvSpPr>
            <p:cNvPr id="33849" name="Freeform 79"/>
            <p:cNvSpPr>
              <a:spLocks noEditPoints="1"/>
            </p:cNvSpPr>
            <p:nvPr/>
          </p:nvSpPr>
          <p:spPr bwMode="auto">
            <a:xfrm>
              <a:off x="1526830" y="2763838"/>
              <a:ext cx="231572" cy="63500"/>
            </a:xfrm>
            <a:custGeom>
              <a:avLst/>
              <a:gdLst>
                <a:gd name="T0" fmla="*/ 0 w 150"/>
                <a:gd name="T1" fmla="*/ 2147483647 h 40"/>
                <a:gd name="T2" fmla="*/ 2147483647 w 150"/>
                <a:gd name="T3" fmla="*/ 2147483647 h 40"/>
                <a:gd name="T4" fmla="*/ 2147483647 w 150"/>
                <a:gd name="T5" fmla="*/ 2147483647 h 40"/>
                <a:gd name="T6" fmla="*/ 0 w 150"/>
                <a:gd name="T7" fmla="*/ 2147483647 h 40"/>
                <a:gd name="T8" fmla="*/ 0 w 150"/>
                <a:gd name="T9" fmla="*/ 2147483647 h 40"/>
                <a:gd name="T10" fmla="*/ 2147483647 w 150"/>
                <a:gd name="T11" fmla="*/ 0 h 40"/>
                <a:gd name="T12" fmla="*/ 2147483647 w 150"/>
                <a:gd name="T13" fmla="*/ 2147483647 h 40"/>
                <a:gd name="T14" fmla="*/ 2147483647 w 150"/>
                <a:gd name="T15" fmla="*/ 2147483647 h 40"/>
                <a:gd name="T16" fmla="*/ 2147483647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1"/>
                  </a:moveTo>
                  <a:lnTo>
                    <a:pt x="101" y="11"/>
                  </a:lnTo>
                  <a:lnTo>
                    <a:pt x="101" y="26"/>
                  </a:lnTo>
                  <a:lnTo>
                    <a:pt x="0" y="26"/>
                  </a:lnTo>
                  <a:lnTo>
                    <a:pt x="0" y="11"/>
                  </a:lnTo>
                  <a:close/>
                  <a:moveTo>
                    <a:pt x="93" y="0"/>
                  </a:moveTo>
                  <a:lnTo>
                    <a:pt x="150" y="20"/>
                  </a:lnTo>
                  <a:lnTo>
                    <a:pt x="93" y="40"/>
                  </a:lnTo>
                  <a:lnTo>
                    <a:pt x="93" y="0"/>
                  </a:lnTo>
                  <a:close/>
                </a:path>
              </a:pathLst>
            </a:custGeom>
            <a:noFill/>
            <a:ln w="6350">
              <a:solidFill>
                <a:srgbClr val="000000"/>
              </a:solidFill>
              <a:prstDash val="solid"/>
              <a:round/>
              <a:headEnd/>
              <a:tailEnd/>
            </a:ln>
          </p:spPr>
          <p:txBody>
            <a:bodyPr/>
            <a:lstStyle/>
            <a:p>
              <a:endParaRPr lang="en-US"/>
            </a:p>
          </p:txBody>
        </p:sp>
        <p:sp>
          <p:nvSpPr>
            <p:cNvPr id="33850" name="Freeform 80"/>
            <p:cNvSpPr>
              <a:spLocks noEditPoints="1"/>
            </p:cNvSpPr>
            <p:nvPr/>
          </p:nvSpPr>
          <p:spPr bwMode="auto">
            <a:xfrm>
              <a:off x="1526830" y="3427413"/>
              <a:ext cx="231572" cy="63500"/>
            </a:xfrm>
            <a:custGeom>
              <a:avLst/>
              <a:gdLst>
                <a:gd name="T0" fmla="*/ 0 w 150"/>
                <a:gd name="T1" fmla="*/ 2147483647 h 40"/>
                <a:gd name="T2" fmla="*/ 2147483647 w 150"/>
                <a:gd name="T3" fmla="*/ 2147483647 h 40"/>
                <a:gd name="T4" fmla="*/ 2147483647 w 150"/>
                <a:gd name="T5" fmla="*/ 2147483647 h 40"/>
                <a:gd name="T6" fmla="*/ 0 w 150"/>
                <a:gd name="T7" fmla="*/ 2147483647 h 40"/>
                <a:gd name="T8" fmla="*/ 0 w 150"/>
                <a:gd name="T9" fmla="*/ 2147483647 h 40"/>
                <a:gd name="T10" fmla="*/ 2147483647 w 150"/>
                <a:gd name="T11" fmla="*/ 0 h 40"/>
                <a:gd name="T12" fmla="*/ 2147483647 w 150"/>
                <a:gd name="T13" fmla="*/ 2147483647 h 40"/>
                <a:gd name="T14" fmla="*/ 2147483647 w 150"/>
                <a:gd name="T15" fmla="*/ 2147483647 h 40"/>
                <a:gd name="T16" fmla="*/ 2147483647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5"/>
                  </a:moveTo>
                  <a:lnTo>
                    <a:pt x="101" y="15"/>
                  </a:lnTo>
                  <a:lnTo>
                    <a:pt x="101" y="26"/>
                  </a:lnTo>
                  <a:lnTo>
                    <a:pt x="0" y="26"/>
                  </a:lnTo>
                  <a:lnTo>
                    <a:pt x="0" y="15"/>
                  </a:lnTo>
                  <a:close/>
                  <a:moveTo>
                    <a:pt x="93" y="0"/>
                  </a:moveTo>
                  <a:lnTo>
                    <a:pt x="150" y="20"/>
                  </a:lnTo>
                  <a:lnTo>
                    <a:pt x="93" y="40"/>
                  </a:lnTo>
                  <a:lnTo>
                    <a:pt x="93" y="0"/>
                  </a:lnTo>
                  <a:close/>
                </a:path>
              </a:pathLst>
            </a:custGeom>
            <a:noFill/>
            <a:ln w="6350">
              <a:solidFill>
                <a:srgbClr val="000000"/>
              </a:solidFill>
              <a:prstDash val="solid"/>
              <a:round/>
              <a:headEnd/>
              <a:tailEnd/>
            </a:ln>
          </p:spPr>
          <p:txBody>
            <a:bodyPr/>
            <a:lstStyle/>
            <a:p>
              <a:endParaRPr lang="en-US"/>
            </a:p>
          </p:txBody>
        </p:sp>
        <p:sp>
          <p:nvSpPr>
            <p:cNvPr id="33851" name="Freeform 81"/>
            <p:cNvSpPr>
              <a:spLocks noEditPoints="1"/>
            </p:cNvSpPr>
            <p:nvPr/>
          </p:nvSpPr>
          <p:spPr bwMode="auto">
            <a:xfrm>
              <a:off x="1526830" y="4092575"/>
              <a:ext cx="231572" cy="63500"/>
            </a:xfrm>
            <a:custGeom>
              <a:avLst/>
              <a:gdLst>
                <a:gd name="T0" fmla="*/ 0 w 150"/>
                <a:gd name="T1" fmla="*/ 2147483647 h 40"/>
                <a:gd name="T2" fmla="*/ 2147483647 w 150"/>
                <a:gd name="T3" fmla="*/ 2147483647 h 40"/>
                <a:gd name="T4" fmla="*/ 2147483647 w 150"/>
                <a:gd name="T5" fmla="*/ 2147483647 h 40"/>
                <a:gd name="T6" fmla="*/ 0 w 150"/>
                <a:gd name="T7" fmla="*/ 2147483647 h 40"/>
                <a:gd name="T8" fmla="*/ 0 w 150"/>
                <a:gd name="T9" fmla="*/ 2147483647 h 40"/>
                <a:gd name="T10" fmla="*/ 2147483647 w 150"/>
                <a:gd name="T11" fmla="*/ 0 h 40"/>
                <a:gd name="T12" fmla="*/ 2147483647 w 150"/>
                <a:gd name="T13" fmla="*/ 2147483647 h 40"/>
                <a:gd name="T14" fmla="*/ 2147483647 w 150"/>
                <a:gd name="T15" fmla="*/ 2147483647 h 40"/>
                <a:gd name="T16" fmla="*/ 2147483647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4"/>
                  </a:moveTo>
                  <a:lnTo>
                    <a:pt x="101" y="14"/>
                  </a:lnTo>
                  <a:lnTo>
                    <a:pt x="101" y="25"/>
                  </a:lnTo>
                  <a:lnTo>
                    <a:pt x="0" y="25"/>
                  </a:lnTo>
                  <a:lnTo>
                    <a:pt x="0" y="14"/>
                  </a:lnTo>
                  <a:close/>
                  <a:moveTo>
                    <a:pt x="93" y="0"/>
                  </a:moveTo>
                  <a:lnTo>
                    <a:pt x="150" y="20"/>
                  </a:lnTo>
                  <a:lnTo>
                    <a:pt x="93" y="40"/>
                  </a:lnTo>
                  <a:lnTo>
                    <a:pt x="93" y="0"/>
                  </a:lnTo>
                  <a:close/>
                </a:path>
              </a:pathLst>
            </a:custGeom>
            <a:noFill/>
            <a:ln w="6350">
              <a:solidFill>
                <a:srgbClr val="000000"/>
              </a:solidFill>
              <a:prstDash val="solid"/>
              <a:round/>
              <a:headEnd/>
              <a:tailEnd/>
            </a:ln>
          </p:spPr>
          <p:txBody>
            <a:bodyPr/>
            <a:lstStyle/>
            <a:p>
              <a:endParaRPr lang="en-US"/>
            </a:p>
          </p:txBody>
        </p:sp>
        <p:sp>
          <p:nvSpPr>
            <p:cNvPr id="33852" name="Freeform 82"/>
            <p:cNvSpPr>
              <a:spLocks noEditPoints="1"/>
            </p:cNvSpPr>
            <p:nvPr/>
          </p:nvSpPr>
          <p:spPr bwMode="auto">
            <a:xfrm>
              <a:off x="1526830" y="4924425"/>
              <a:ext cx="231572" cy="58737"/>
            </a:xfrm>
            <a:custGeom>
              <a:avLst/>
              <a:gdLst>
                <a:gd name="T0" fmla="*/ 0 w 150"/>
                <a:gd name="T1" fmla="*/ 2147483647 h 37"/>
                <a:gd name="T2" fmla="*/ 2147483647 w 150"/>
                <a:gd name="T3" fmla="*/ 2147483647 h 37"/>
                <a:gd name="T4" fmla="*/ 2147483647 w 150"/>
                <a:gd name="T5" fmla="*/ 2147483647 h 37"/>
                <a:gd name="T6" fmla="*/ 0 w 150"/>
                <a:gd name="T7" fmla="*/ 2147483647 h 37"/>
                <a:gd name="T8" fmla="*/ 0 w 150"/>
                <a:gd name="T9" fmla="*/ 2147483647 h 37"/>
                <a:gd name="T10" fmla="*/ 2147483647 w 150"/>
                <a:gd name="T11" fmla="*/ 0 h 37"/>
                <a:gd name="T12" fmla="*/ 2147483647 w 150"/>
                <a:gd name="T13" fmla="*/ 2147483647 h 37"/>
                <a:gd name="T14" fmla="*/ 2147483647 w 150"/>
                <a:gd name="T15" fmla="*/ 2147483647 h 37"/>
                <a:gd name="T16" fmla="*/ 2147483647 w 15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37"/>
                <a:gd name="T29" fmla="*/ 150 w 15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37">
                  <a:moveTo>
                    <a:pt x="0" y="12"/>
                  </a:moveTo>
                  <a:lnTo>
                    <a:pt x="101" y="12"/>
                  </a:lnTo>
                  <a:lnTo>
                    <a:pt x="101" y="26"/>
                  </a:lnTo>
                  <a:lnTo>
                    <a:pt x="0" y="26"/>
                  </a:lnTo>
                  <a:lnTo>
                    <a:pt x="0" y="12"/>
                  </a:lnTo>
                  <a:close/>
                  <a:moveTo>
                    <a:pt x="93" y="0"/>
                  </a:moveTo>
                  <a:lnTo>
                    <a:pt x="150" y="20"/>
                  </a:lnTo>
                  <a:lnTo>
                    <a:pt x="93" y="37"/>
                  </a:lnTo>
                  <a:lnTo>
                    <a:pt x="93" y="0"/>
                  </a:lnTo>
                  <a:close/>
                </a:path>
              </a:pathLst>
            </a:custGeom>
            <a:noFill/>
            <a:ln w="6350">
              <a:solidFill>
                <a:srgbClr val="000000"/>
              </a:solidFill>
              <a:prstDash val="solid"/>
              <a:round/>
              <a:headEnd/>
              <a:tailEnd/>
            </a:ln>
          </p:spPr>
          <p:txBody>
            <a:bodyPr/>
            <a:lstStyle/>
            <a:p>
              <a:endParaRPr lang="en-US"/>
            </a:p>
          </p:txBody>
        </p:sp>
        <p:sp>
          <p:nvSpPr>
            <p:cNvPr id="33853" name="Rectangle 83"/>
            <p:cNvSpPr>
              <a:spLocks noChangeArrowheads="1"/>
            </p:cNvSpPr>
            <p:nvPr/>
          </p:nvSpPr>
          <p:spPr bwMode="auto">
            <a:xfrm>
              <a:off x="688540" y="2295525"/>
              <a:ext cx="838290" cy="3101975"/>
            </a:xfrm>
            <a:prstGeom prst="rect">
              <a:avLst/>
            </a:prstGeom>
            <a:noFill/>
            <a:ln w="9525">
              <a:noFill/>
              <a:miter lim="800000"/>
              <a:headEnd/>
              <a:tailEnd/>
            </a:ln>
          </p:spPr>
          <p:txBody>
            <a:bodyPr/>
            <a:lstStyle/>
            <a:p>
              <a:endParaRPr lang="en-US"/>
            </a:p>
          </p:txBody>
        </p:sp>
        <p:sp>
          <p:nvSpPr>
            <p:cNvPr id="33854" name="Rectangle 84"/>
            <p:cNvSpPr>
              <a:spLocks noChangeArrowheads="1"/>
            </p:cNvSpPr>
            <p:nvPr/>
          </p:nvSpPr>
          <p:spPr bwMode="auto">
            <a:xfrm>
              <a:off x="688540" y="2295525"/>
              <a:ext cx="838290" cy="3101975"/>
            </a:xfrm>
            <a:prstGeom prst="rect">
              <a:avLst/>
            </a:prstGeom>
            <a:solidFill>
              <a:srgbClr val="92D050"/>
            </a:solidFill>
            <a:ln w="12700">
              <a:solidFill>
                <a:srgbClr val="000000"/>
              </a:solidFill>
              <a:miter lim="800000"/>
              <a:headEnd/>
              <a:tailEnd/>
            </a:ln>
          </p:spPr>
          <p:txBody>
            <a:bodyPr/>
            <a:lstStyle/>
            <a:p>
              <a:endParaRPr lang="en-US"/>
            </a:p>
          </p:txBody>
        </p:sp>
        <p:sp>
          <p:nvSpPr>
            <p:cNvPr id="33855" name="Rectangle 85"/>
            <p:cNvSpPr>
              <a:spLocks noChangeArrowheads="1"/>
            </p:cNvSpPr>
            <p:nvPr/>
          </p:nvSpPr>
          <p:spPr bwMode="auto">
            <a:xfrm>
              <a:off x="728011" y="3390900"/>
              <a:ext cx="746999" cy="215450"/>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Expected</a:t>
              </a:r>
              <a:endParaRPr lang="en-US" sz="1400"/>
            </a:p>
          </p:txBody>
        </p:sp>
        <p:sp>
          <p:nvSpPr>
            <p:cNvPr id="33856" name="Rectangle 86"/>
            <p:cNvSpPr>
              <a:spLocks noChangeArrowheads="1"/>
            </p:cNvSpPr>
            <p:nvPr/>
          </p:nvSpPr>
          <p:spPr bwMode="auto">
            <a:xfrm>
              <a:off x="753658" y="3700463"/>
              <a:ext cx="695703" cy="215450"/>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Learning</a:t>
              </a:r>
              <a:endParaRPr lang="en-US" sz="1400"/>
            </a:p>
          </p:txBody>
        </p:sp>
        <p:sp>
          <p:nvSpPr>
            <p:cNvPr id="33857" name="Rectangle 87"/>
            <p:cNvSpPr>
              <a:spLocks noChangeArrowheads="1"/>
            </p:cNvSpPr>
            <p:nvPr/>
          </p:nvSpPr>
          <p:spPr bwMode="auto">
            <a:xfrm>
              <a:off x="692774" y="4010025"/>
              <a:ext cx="815929" cy="215450"/>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Outcomes</a:t>
              </a:r>
              <a:endParaRPr lang="en-US" sz="1400"/>
            </a:p>
          </p:txBody>
        </p:sp>
        <p:sp>
          <p:nvSpPr>
            <p:cNvPr id="33858" name="Rectangle 88"/>
            <p:cNvSpPr>
              <a:spLocks noChangeArrowheads="1"/>
            </p:cNvSpPr>
            <p:nvPr/>
          </p:nvSpPr>
          <p:spPr bwMode="auto">
            <a:xfrm>
              <a:off x="7854917" y="2295525"/>
              <a:ext cx="832115" cy="3101975"/>
            </a:xfrm>
            <a:prstGeom prst="rect">
              <a:avLst/>
            </a:prstGeom>
            <a:noFill/>
            <a:ln w="9525">
              <a:noFill/>
              <a:miter lim="800000"/>
              <a:headEnd/>
              <a:tailEnd/>
            </a:ln>
          </p:spPr>
          <p:txBody>
            <a:bodyPr/>
            <a:lstStyle/>
            <a:p>
              <a:endParaRPr lang="en-US"/>
            </a:p>
          </p:txBody>
        </p:sp>
        <p:sp>
          <p:nvSpPr>
            <p:cNvPr id="33859" name="Rectangle 89"/>
            <p:cNvSpPr>
              <a:spLocks noChangeArrowheads="1"/>
            </p:cNvSpPr>
            <p:nvPr/>
          </p:nvSpPr>
          <p:spPr bwMode="auto">
            <a:xfrm>
              <a:off x="7854917" y="2295525"/>
              <a:ext cx="832115" cy="3101975"/>
            </a:xfrm>
            <a:prstGeom prst="rect">
              <a:avLst/>
            </a:prstGeom>
            <a:solidFill>
              <a:srgbClr val="00B050"/>
            </a:solidFill>
            <a:ln w="12700">
              <a:solidFill>
                <a:srgbClr val="000000"/>
              </a:solidFill>
              <a:miter lim="800000"/>
              <a:headEnd/>
              <a:tailEnd/>
            </a:ln>
          </p:spPr>
          <p:txBody>
            <a:bodyPr/>
            <a:lstStyle/>
            <a:p>
              <a:endParaRPr lang="en-US"/>
            </a:p>
          </p:txBody>
        </p:sp>
        <p:sp>
          <p:nvSpPr>
            <p:cNvPr id="33860" name="Rectangle 90"/>
            <p:cNvSpPr>
              <a:spLocks noChangeArrowheads="1"/>
            </p:cNvSpPr>
            <p:nvPr/>
          </p:nvSpPr>
          <p:spPr bwMode="auto">
            <a:xfrm>
              <a:off x="8213081" y="2849563"/>
              <a:ext cx="120226" cy="215450"/>
            </a:xfrm>
            <a:prstGeom prst="rect">
              <a:avLst/>
            </a:prstGeom>
            <a:noFill/>
            <a:ln w="9525">
              <a:noFill/>
              <a:miter lim="800000"/>
              <a:headEnd/>
              <a:tailEnd/>
            </a:ln>
          </p:spPr>
          <p:txBody>
            <a:bodyPr wrap="none" lIns="0" tIns="0" rIns="0" bIns="0">
              <a:spAutoFit/>
            </a:bodyPr>
            <a:lstStyle/>
            <a:p>
              <a:r>
                <a:rPr lang="en-US" sz="1400">
                  <a:solidFill>
                    <a:srgbClr val="000000"/>
                  </a:solidFill>
                </a:rPr>
                <a:t>A</a:t>
              </a:r>
              <a:endParaRPr lang="en-US" sz="1400"/>
            </a:p>
          </p:txBody>
        </p:sp>
        <p:sp>
          <p:nvSpPr>
            <p:cNvPr id="33861" name="Rectangle 91"/>
            <p:cNvSpPr>
              <a:spLocks noChangeArrowheads="1"/>
            </p:cNvSpPr>
            <p:nvPr/>
          </p:nvSpPr>
          <p:spPr bwMode="auto">
            <a:xfrm>
              <a:off x="8230063" y="3003550"/>
              <a:ext cx="89768" cy="215450"/>
            </a:xfrm>
            <a:prstGeom prst="rect">
              <a:avLst/>
            </a:prstGeom>
            <a:noFill/>
            <a:ln w="9525">
              <a:noFill/>
              <a:miter lim="800000"/>
              <a:headEnd/>
              <a:tailEnd/>
            </a:ln>
          </p:spPr>
          <p:txBody>
            <a:bodyPr wrap="none" lIns="0" tIns="0" rIns="0" bIns="0">
              <a:spAutoFit/>
            </a:bodyPr>
            <a:lstStyle/>
            <a:p>
              <a:r>
                <a:rPr lang="en-US" sz="1400">
                  <a:solidFill>
                    <a:srgbClr val="000000"/>
                  </a:solidFill>
                </a:rPr>
                <a:t>c</a:t>
              </a:r>
              <a:endParaRPr lang="en-US" sz="1400"/>
            </a:p>
          </p:txBody>
        </p:sp>
        <p:sp>
          <p:nvSpPr>
            <p:cNvPr id="33862" name="Rectangle 92"/>
            <p:cNvSpPr>
              <a:spLocks noChangeArrowheads="1"/>
            </p:cNvSpPr>
            <p:nvPr/>
          </p:nvSpPr>
          <p:spPr bwMode="auto">
            <a:xfrm>
              <a:off x="8223888" y="3159125"/>
              <a:ext cx="99386" cy="215450"/>
            </a:xfrm>
            <a:prstGeom prst="rect">
              <a:avLst/>
            </a:prstGeom>
            <a:noFill/>
            <a:ln w="9525">
              <a:noFill/>
              <a:miter lim="800000"/>
              <a:headEnd/>
              <a:tailEnd/>
            </a:ln>
          </p:spPr>
          <p:txBody>
            <a:bodyPr wrap="none" lIns="0" tIns="0" rIns="0" bIns="0">
              <a:spAutoFit/>
            </a:bodyPr>
            <a:lstStyle/>
            <a:p>
              <a:r>
                <a:rPr lang="en-US" sz="1400">
                  <a:solidFill>
                    <a:srgbClr val="000000"/>
                  </a:solidFill>
                </a:rPr>
                <a:t>h</a:t>
              </a:r>
              <a:endParaRPr lang="en-US" sz="1400"/>
            </a:p>
          </p:txBody>
        </p:sp>
        <p:sp>
          <p:nvSpPr>
            <p:cNvPr id="33863" name="Rectangle 93"/>
            <p:cNvSpPr>
              <a:spLocks noChangeArrowheads="1"/>
            </p:cNvSpPr>
            <p:nvPr/>
          </p:nvSpPr>
          <p:spPr bwMode="auto">
            <a:xfrm>
              <a:off x="8254764" y="3313113"/>
              <a:ext cx="40076" cy="215450"/>
            </a:xfrm>
            <a:prstGeom prst="rect">
              <a:avLst/>
            </a:prstGeom>
            <a:noFill/>
            <a:ln w="9525">
              <a:noFill/>
              <a:miter lim="800000"/>
              <a:headEnd/>
              <a:tailEnd/>
            </a:ln>
          </p:spPr>
          <p:txBody>
            <a:bodyPr wrap="none" lIns="0" tIns="0" rIns="0" bIns="0">
              <a:spAutoFit/>
            </a:bodyPr>
            <a:lstStyle/>
            <a:p>
              <a:r>
                <a:rPr lang="en-US" sz="1400">
                  <a:solidFill>
                    <a:srgbClr val="000000"/>
                  </a:solidFill>
                </a:rPr>
                <a:t>i</a:t>
              </a:r>
              <a:endParaRPr lang="en-US" sz="1400"/>
            </a:p>
          </p:txBody>
        </p:sp>
        <p:sp>
          <p:nvSpPr>
            <p:cNvPr id="33864" name="Rectangle 94"/>
            <p:cNvSpPr>
              <a:spLocks noChangeArrowheads="1"/>
            </p:cNvSpPr>
            <p:nvPr/>
          </p:nvSpPr>
          <p:spPr bwMode="auto">
            <a:xfrm>
              <a:off x="8223888" y="3468688"/>
              <a:ext cx="99386" cy="215450"/>
            </a:xfrm>
            <a:prstGeom prst="rect">
              <a:avLst/>
            </a:prstGeom>
            <a:noFill/>
            <a:ln w="9525">
              <a:noFill/>
              <a:miter lim="800000"/>
              <a:headEnd/>
              <a:tailEnd/>
            </a:ln>
          </p:spPr>
          <p:txBody>
            <a:bodyPr wrap="none" lIns="0" tIns="0" rIns="0" bIns="0">
              <a:spAutoFit/>
            </a:bodyPr>
            <a:lstStyle/>
            <a:p>
              <a:r>
                <a:rPr lang="en-US" sz="1400">
                  <a:solidFill>
                    <a:srgbClr val="000000"/>
                  </a:solidFill>
                </a:rPr>
                <a:t>e</a:t>
              </a:r>
              <a:endParaRPr lang="en-US" sz="1400"/>
            </a:p>
          </p:txBody>
        </p:sp>
        <p:sp>
          <p:nvSpPr>
            <p:cNvPr id="33865" name="Rectangle 95"/>
            <p:cNvSpPr>
              <a:spLocks noChangeArrowheads="1"/>
            </p:cNvSpPr>
            <p:nvPr/>
          </p:nvSpPr>
          <p:spPr bwMode="auto">
            <a:xfrm>
              <a:off x="8230063" y="3622675"/>
              <a:ext cx="92405" cy="222294"/>
            </a:xfrm>
            <a:prstGeom prst="rect">
              <a:avLst/>
            </a:prstGeom>
            <a:noFill/>
            <a:ln w="9525">
              <a:noFill/>
              <a:miter lim="800000"/>
              <a:headEnd/>
              <a:tailEnd/>
            </a:ln>
          </p:spPr>
          <p:txBody>
            <a:bodyPr wrap="none" lIns="0" tIns="0" rIns="0" bIns="0">
              <a:spAutoFit/>
            </a:bodyPr>
            <a:lstStyle/>
            <a:p>
              <a:r>
                <a:rPr lang="en-US" sz="1400">
                  <a:solidFill>
                    <a:srgbClr val="000000"/>
                  </a:solidFill>
                </a:rPr>
                <a:t>v</a:t>
              </a:r>
              <a:endParaRPr lang="en-US" sz="1400"/>
            </a:p>
          </p:txBody>
        </p:sp>
        <p:sp>
          <p:nvSpPr>
            <p:cNvPr id="33866" name="Rectangle 96"/>
            <p:cNvSpPr>
              <a:spLocks noChangeArrowheads="1"/>
            </p:cNvSpPr>
            <p:nvPr/>
          </p:nvSpPr>
          <p:spPr bwMode="auto">
            <a:xfrm>
              <a:off x="8223888" y="3776663"/>
              <a:ext cx="99386" cy="215450"/>
            </a:xfrm>
            <a:prstGeom prst="rect">
              <a:avLst/>
            </a:prstGeom>
            <a:noFill/>
            <a:ln w="9525">
              <a:noFill/>
              <a:miter lim="800000"/>
              <a:headEnd/>
              <a:tailEnd/>
            </a:ln>
          </p:spPr>
          <p:txBody>
            <a:bodyPr wrap="none" lIns="0" tIns="0" rIns="0" bIns="0">
              <a:spAutoFit/>
            </a:bodyPr>
            <a:lstStyle/>
            <a:p>
              <a:r>
                <a:rPr lang="en-US" sz="1400">
                  <a:solidFill>
                    <a:srgbClr val="000000"/>
                  </a:solidFill>
                </a:rPr>
                <a:t>e</a:t>
              </a:r>
              <a:endParaRPr lang="en-US" sz="1400"/>
            </a:p>
          </p:txBody>
        </p:sp>
        <p:sp>
          <p:nvSpPr>
            <p:cNvPr id="33867" name="Rectangle 97"/>
            <p:cNvSpPr>
              <a:spLocks noChangeArrowheads="1"/>
            </p:cNvSpPr>
            <p:nvPr/>
          </p:nvSpPr>
          <p:spPr bwMode="auto">
            <a:xfrm>
              <a:off x="8199187" y="3932238"/>
              <a:ext cx="149080" cy="215450"/>
            </a:xfrm>
            <a:prstGeom prst="rect">
              <a:avLst/>
            </a:prstGeom>
            <a:noFill/>
            <a:ln w="9525">
              <a:noFill/>
              <a:miter lim="800000"/>
              <a:headEnd/>
              <a:tailEnd/>
            </a:ln>
          </p:spPr>
          <p:txBody>
            <a:bodyPr wrap="none" lIns="0" tIns="0" rIns="0" bIns="0">
              <a:spAutoFit/>
            </a:bodyPr>
            <a:lstStyle/>
            <a:p>
              <a:r>
                <a:rPr lang="en-US" sz="1400">
                  <a:solidFill>
                    <a:srgbClr val="000000"/>
                  </a:solidFill>
                </a:rPr>
                <a:t>m</a:t>
              </a:r>
              <a:endParaRPr lang="en-US" sz="1400"/>
            </a:p>
          </p:txBody>
        </p:sp>
        <p:sp>
          <p:nvSpPr>
            <p:cNvPr id="33868" name="Rectangle 98"/>
            <p:cNvSpPr>
              <a:spLocks noChangeArrowheads="1"/>
            </p:cNvSpPr>
            <p:nvPr/>
          </p:nvSpPr>
          <p:spPr bwMode="auto">
            <a:xfrm>
              <a:off x="8223888" y="4086225"/>
              <a:ext cx="99386" cy="215450"/>
            </a:xfrm>
            <a:prstGeom prst="rect">
              <a:avLst/>
            </a:prstGeom>
            <a:noFill/>
            <a:ln w="9525">
              <a:noFill/>
              <a:miter lim="800000"/>
              <a:headEnd/>
              <a:tailEnd/>
            </a:ln>
          </p:spPr>
          <p:txBody>
            <a:bodyPr wrap="none" lIns="0" tIns="0" rIns="0" bIns="0">
              <a:spAutoFit/>
            </a:bodyPr>
            <a:lstStyle/>
            <a:p>
              <a:r>
                <a:rPr lang="en-US" sz="1400">
                  <a:solidFill>
                    <a:srgbClr val="000000"/>
                  </a:solidFill>
                </a:rPr>
                <a:t>e</a:t>
              </a:r>
              <a:endParaRPr lang="en-US" sz="1400"/>
            </a:p>
          </p:txBody>
        </p:sp>
        <p:sp>
          <p:nvSpPr>
            <p:cNvPr id="33869" name="Rectangle 99"/>
            <p:cNvSpPr>
              <a:spLocks noChangeArrowheads="1"/>
            </p:cNvSpPr>
            <p:nvPr/>
          </p:nvSpPr>
          <p:spPr bwMode="auto">
            <a:xfrm>
              <a:off x="8223888" y="4241800"/>
              <a:ext cx="99386" cy="215450"/>
            </a:xfrm>
            <a:prstGeom prst="rect">
              <a:avLst/>
            </a:prstGeom>
            <a:noFill/>
            <a:ln w="9525">
              <a:noFill/>
              <a:miter lim="800000"/>
              <a:headEnd/>
              <a:tailEnd/>
            </a:ln>
          </p:spPr>
          <p:txBody>
            <a:bodyPr wrap="none" lIns="0" tIns="0" rIns="0" bIns="0">
              <a:spAutoFit/>
            </a:bodyPr>
            <a:lstStyle/>
            <a:p>
              <a:r>
                <a:rPr lang="en-US" sz="1400">
                  <a:solidFill>
                    <a:srgbClr val="000000"/>
                  </a:solidFill>
                </a:rPr>
                <a:t>n</a:t>
              </a:r>
              <a:endParaRPr lang="en-US" sz="1400"/>
            </a:p>
          </p:txBody>
        </p:sp>
        <p:sp>
          <p:nvSpPr>
            <p:cNvPr id="33870" name="Rectangle 100"/>
            <p:cNvSpPr>
              <a:spLocks noChangeArrowheads="1"/>
            </p:cNvSpPr>
            <p:nvPr/>
          </p:nvSpPr>
          <p:spPr bwMode="auto">
            <a:xfrm>
              <a:off x="8248589" y="4395788"/>
              <a:ext cx="49694" cy="215450"/>
            </a:xfrm>
            <a:prstGeom prst="rect">
              <a:avLst/>
            </a:prstGeom>
            <a:noFill/>
            <a:ln w="9525">
              <a:noFill/>
              <a:miter lim="800000"/>
              <a:headEnd/>
              <a:tailEnd/>
            </a:ln>
          </p:spPr>
          <p:txBody>
            <a:bodyPr wrap="none" lIns="0" tIns="0" rIns="0" bIns="0">
              <a:spAutoFit/>
            </a:bodyPr>
            <a:lstStyle/>
            <a:p>
              <a:r>
                <a:rPr lang="en-US" sz="1400">
                  <a:solidFill>
                    <a:srgbClr val="000000"/>
                  </a:solidFill>
                </a:rPr>
                <a:t>t</a:t>
              </a:r>
              <a:endParaRPr lang="en-US" sz="1400"/>
            </a:p>
          </p:txBody>
        </p:sp>
        <p:sp>
          <p:nvSpPr>
            <p:cNvPr id="33871" name="Rectangle 101"/>
            <p:cNvSpPr>
              <a:spLocks noChangeArrowheads="1"/>
            </p:cNvSpPr>
            <p:nvPr/>
          </p:nvSpPr>
          <p:spPr bwMode="auto">
            <a:xfrm>
              <a:off x="8230063" y="4551363"/>
              <a:ext cx="89768" cy="215450"/>
            </a:xfrm>
            <a:prstGeom prst="rect">
              <a:avLst/>
            </a:prstGeom>
            <a:noFill/>
            <a:ln w="9525">
              <a:noFill/>
              <a:miter lim="800000"/>
              <a:headEnd/>
              <a:tailEnd/>
            </a:ln>
          </p:spPr>
          <p:txBody>
            <a:bodyPr wrap="none" lIns="0" tIns="0" rIns="0" bIns="0">
              <a:spAutoFit/>
            </a:bodyPr>
            <a:lstStyle/>
            <a:p>
              <a:r>
                <a:rPr lang="en-US" sz="1400">
                  <a:solidFill>
                    <a:srgbClr val="000000"/>
                  </a:solidFill>
                </a:rPr>
                <a:t>s</a:t>
              </a:r>
              <a:endParaRPr lang="en-US" sz="1400"/>
            </a:p>
          </p:txBody>
        </p:sp>
        <p:sp>
          <p:nvSpPr>
            <p:cNvPr id="33872" name="Rectangle 104"/>
            <p:cNvSpPr>
              <a:spLocks noChangeArrowheads="1"/>
            </p:cNvSpPr>
            <p:nvPr/>
          </p:nvSpPr>
          <p:spPr bwMode="auto">
            <a:xfrm>
              <a:off x="4535720" y="2417763"/>
              <a:ext cx="1810892" cy="444588"/>
            </a:xfrm>
            <a:prstGeom prst="rect">
              <a:avLst/>
            </a:prstGeom>
            <a:noFill/>
            <a:ln w="9525">
              <a:noFill/>
              <a:miter lim="800000"/>
              <a:headEnd/>
              <a:tailEnd/>
            </a:ln>
          </p:spPr>
          <p:txBody>
            <a:bodyPr lIns="0" tIns="0" rIns="0" bIns="0">
              <a:spAutoFit/>
            </a:bodyPr>
            <a:lstStyle/>
            <a:p>
              <a:pPr algn="ctr"/>
              <a:r>
                <a:rPr lang="en-US" sz="1400">
                  <a:solidFill>
                    <a:srgbClr val="FF0000"/>
                  </a:solidFill>
                </a:rPr>
                <a:t>Teaching &amp; Learning Strategy</a:t>
              </a:r>
            </a:p>
          </p:txBody>
        </p:sp>
        <p:sp>
          <p:nvSpPr>
            <p:cNvPr id="33873" name="Rectangle 106"/>
            <p:cNvSpPr>
              <a:spLocks noChangeArrowheads="1"/>
            </p:cNvSpPr>
            <p:nvPr/>
          </p:nvSpPr>
          <p:spPr bwMode="auto">
            <a:xfrm>
              <a:off x="5488253" y="3127375"/>
              <a:ext cx="1071406" cy="719137"/>
            </a:xfrm>
            <a:prstGeom prst="rect">
              <a:avLst/>
            </a:prstGeom>
            <a:noFill/>
            <a:ln w="9525">
              <a:noFill/>
              <a:miter lim="800000"/>
              <a:headEnd/>
              <a:tailEnd/>
            </a:ln>
          </p:spPr>
          <p:txBody>
            <a:bodyPr/>
            <a:lstStyle/>
            <a:p>
              <a:endParaRPr lang="en-US"/>
            </a:p>
          </p:txBody>
        </p:sp>
        <p:sp>
          <p:nvSpPr>
            <p:cNvPr id="33874" name="Rectangle 107"/>
            <p:cNvSpPr>
              <a:spLocks noChangeArrowheads="1"/>
            </p:cNvSpPr>
            <p:nvPr/>
          </p:nvSpPr>
          <p:spPr bwMode="auto">
            <a:xfrm>
              <a:off x="5488253" y="3127375"/>
              <a:ext cx="1071406" cy="719137"/>
            </a:xfrm>
            <a:prstGeom prst="rect">
              <a:avLst/>
            </a:prstGeom>
            <a:solidFill>
              <a:srgbClr val="CCCCFF"/>
            </a:solidFill>
            <a:ln w="12700">
              <a:solidFill>
                <a:srgbClr val="000000"/>
              </a:solidFill>
              <a:miter lim="800000"/>
              <a:headEnd/>
              <a:tailEnd/>
            </a:ln>
          </p:spPr>
          <p:txBody>
            <a:bodyPr/>
            <a:lstStyle/>
            <a:p>
              <a:endParaRPr lang="en-US"/>
            </a:p>
          </p:txBody>
        </p:sp>
        <p:sp>
          <p:nvSpPr>
            <p:cNvPr id="33875" name="Rectangle 108"/>
            <p:cNvSpPr>
              <a:spLocks noChangeArrowheads="1"/>
            </p:cNvSpPr>
            <p:nvPr/>
          </p:nvSpPr>
          <p:spPr bwMode="auto">
            <a:xfrm>
              <a:off x="5486709" y="3200400"/>
              <a:ext cx="1062143" cy="666882"/>
            </a:xfrm>
            <a:prstGeom prst="rect">
              <a:avLst/>
            </a:prstGeom>
            <a:noFill/>
            <a:ln w="9525">
              <a:noFill/>
              <a:miter lim="800000"/>
              <a:headEnd/>
              <a:tailEnd/>
            </a:ln>
          </p:spPr>
          <p:txBody>
            <a:bodyPr lIns="0" tIns="0" rIns="0" bIns="0">
              <a:spAutoFit/>
            </a:bodyPr>
            <a:lstStyle/>
            <a:p>
              <a:pPr algn="ctr"/>
              <a:r>
                <a:rPr lang="en-US" sz="1400">
                  <a:solidFill>
                    <a:srgbClr val="000000"/>
                  </a:solidFill>
                </a:rPr>
                <a:t>Student Advice &amp; Support</a:t>
              </a:r>
              <a:endParaRPr lang="en-US" sz="1600"/>
            </a:p>
          </p:txBody>
        </p:sp>
        <p:sp>
          <p:nvSpPr>
            <p:cNvPr id="33876" name="Rectangle 110"/>
            <p:cNvSpPr>
              <a:spLocks noChangeArrowheads="1"/>
            </p:cNvSpPr>
            <p:nvPr/>
          </p:nvSpPr>
          <p:spPr bwMode="auto">
            <a:xfrm>
              <a:off x="5488253" y="3956050"/>
              <a:ext cx="1071406" cy="668337"/>
            </a:xfrm>
            <a:prstGeom prst="rect">
              <a:avLst/>
            </a:prstGeom>
            <a:noFill/>
            <a:ln w="9525">
              <a:noFill/>
              <a:miter lim="800000"/>
              <a:headEnd/>
              <a:tailEnd/>
            </a:ln>
          </p:spPr>
          <p:txBody>
            <a:bodyPr/>
            <a:lstStyle/>
            <a:p>
              <a:endParaRPr lang="en-US"/>
            </a:p>
          </p:txBody>
        </p:sp>
        <p:sp>
          <p:nvSpPr>
            <p:cNvPr id="33877" name="Rectangle 111"/>
            <p:cNvSpPr>
              <a:spLocks noChangeArrowheads="1"/>
            </p:cNvSpPr>
            <p:nvPr/>
          </p:nvSpPr>
          <p:spPr bwMode="auto">
            <a:xfrm>
              <a:off x="4413759" y="3956050"/>
              <a:ext cx="1570057" cy="668337"/>
            </a:xfrm>
            <a:prstGeom prst="rect">
              <a:avLst/>
            </a:prstGeom>
            <a:solidFill>
              <a:srgbClr val="00FFCC"/>
            </a:solidFill>
            <a:ln w="12700">
              <a:solidFill>
                <a:srgbClr val="000000"/>
              </a:solidFill>
              <a:miter lim="800000"/>
              <a:headEnd/>
              <a:tailEnd/>
            </a:ln>
          </p:spPr>
          <p:txBody>
            <a:bodyPr/>
            <a:lstStyle/>
            <a:p>
              <a:endParaRPr lang="en-US"/>
            </a:p>
          </p:txBody>
        </p:sp>
        <p:sp>
          <p:nvSpPr>
            <p:cNvPr id="33878" name="Rectangle 112"/>
            <p:cNvSpPr>
              <a:spLocks noChangeArrowheads="1"/>
            </p:cNvSpPr>
            <p:nvPr/>
          </p:nvSpPr>
          <p:spPr bwMode="auto">
            <a:xfrm>
              <a:off x="5055985" y="4046538"/>
              <a:ext cx="365421" cy="215450"/>
            </a:xfrm>
            <a:prstGeom prst="rect">
              <a:avLst/>
            </a:prstGeom>
            <a:noFill/>
            <a:ln w="9525">
              <a:noFill/>
              <a:miter lim="800000"/>
              <a:headEnd/>
              <a:tailEnd/>
            </a:ln>
          </p:spPr>
          <p:txBody>
            <a:bodyPr wrap="none" lIns="0" tIns="0" rIns="0" bIns="0">
              <a:spAutoFit/>
            </a:bodyPr>
            <a:lstStyle/>
            <a:p>
              <a:r>
                <a:rPr lang="en-US" sz="1400">
                  <a:solidFill>
                    <a:srgbClr val="000000"/>
                  </a:solidFill>
                </a:rPr>
                <a:t>Staff</a:t>
              </a:r>
              <a:endParaRPr lang="en-US" sz="1400"/>
            </a:p>
          </p:txBody>
        </p:sp>
        <p:sp>
          <p:nvSpPr>
            <p:cNvPr id="33879" name="Rectangle 113"/>
            <p:cNvSpPr>
              <a:spLocks noChangeArrowheads="1"/>
            </p:cNvSpPr>
            <p:nvPr/>
          </p:nvSpPr>
          <p:spPr bwMode="auto">
            <a:xfrm>
              <a:off x="4725433" y="4200525"/>
              <a:ext cx="1054777" cy="215450"/>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Development</a:t>
              </a:r>
              <a:endParaRPr lang="en-US" sz="1400"/>
            </a:p>
          </p:txBody>
        </p:sp>
        <p:sp>
          <p:nvSpPr>
            <p:cNvPr id="33880" name="Rectangle 114"/>
            <p:cNvSpPr>
              <a:spLocks noChangeArrowheads="1"/>
            </p:cNvSpPr>
            <p:nvPr/>
          </p:nvSpPr>
          <p:spPr bwMode="auto">
            <a:xfrm>
              <a:off x="4889548" y="4356100"/>
              <a:ext cx="721916" cy="222294"/>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Activities</a:t>
              </a:r>
              <a:endParaRPr lang="en-US" sz="1400"/>
            </a:p>
          </p:txBody>
        </p:sp>
        <p:sp>
          <p:nvSpPr>
            <p:cNvPr id="33881" name="Freeform 115"/>
            <p:cNvSpPr>
              <a:spLocks noEditPoints="1"/>
            </p:cNvSpPr>
            <p:nvPr/>
          </p:nvSpPr>
          <p:spPr bwMode="auto">
            <a:xfrm>
              <a:off x="8117365" y="2071688"/>
              <a:ext cx="75647" cy="223837"/>
            </a:xfrm>
            <a:custGeom>
              <a:avLst/>
              <a:gdLst>
                <a:gd name="T0" fmla="*/ 2147483647 w 49"/>
                <a:gd name="T1" fmla="*/ 2147483647 h 141"/>
                <a:gd name="T2" fmla="*/ 2147483647 w 49"/>
                <a:gd name="T3" fmla="*/ 2147483647 h 141"/>
                <a:gd name="T4" fmla="*/ 2147483647 w 49"/>
                <a:gd name="T5" fmla="*/ 2147483647 h 141"/>
                <a:gd name="T6" fmla="*/ 2147483647 w 49"/>
                <a:gd name="T7" fmla="*/ 2147483647 h 141"/>
                <a:gd name="T8" fmla="*/ 2147483647 w 49"/>
                <a:gd name="T9" fmla="*/ 2147483647 h 141"/>
                <a:gd name="T10" fmla="*/ 0 w 49"/>
                <a:gd name="T11" fmla="*/ 2147483647 h 141"/>
                <a:gd name="T12" fmla="*/ 2147483647 w 49"/>
                <a:gd name="T13" fmla="*/ 0 h 141"/>
                <a:gd name="T14" fmla="*/ 2147483647 w 49"/>
                <a:gd name="T15" fmla="*/ 2147483647 h 141"/>
                <a:gd name="T16" fmla="*/ 0 w 49"/>
                <a:gd name="T17" fmla="*/ 2147483647 h 141"/>
                <a:gd name="T18" fmla="*/ 2147483647 w 49"/>
                <a:gd name="T19" fmla="*/ 2147483647 h 141"/>
                <a:gd name="T20" fmla="*/ 2147483647 w 49"/>
                <a:gd name="T21" fmla="*/ 2147483647 h 141"/>
                <a:gd name="T22" fmla="*/ 0 w 49"/>
                <a:gd name="T23" fmla="*/ 2147483647 h 141"/>
                <a:gd name="T24" fmla="*/ 2147483647 w 49"/>
                <a:gd name="T25" fmla="*/ 2147483647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41"/>
                <a:gd name="T41" fmla="*/ 49 w 49"/>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41">
                  <a:moveTo>
                    <a:pt x="28" y="32"/>
                  </a:moveTo>
                  <a:lnTo>
                    <a:pt x="28" y="112"/>
                  </a:lnTo>
                  <a:lnTo>
                    <a:pt x="20" y="112"/>
                  </a:lnTo>
                  <a:lnTo>
                    <a:pt x="20" y="32"/>
                  </a:lnTo>
                  <a:lnTo>
                    <a:pt x="28" y="32"/>
                  </a:lnTo>
                  <a:close/>
                  <a:moveTo>
                    <a:pt x="0" y="37"/>
                  </a:moveTo>
                  <a:lnTo>
                    <a:pt x="24" y="0"/>
                  </a:lnTo>
                  <a:lnTo>
                    <a:pt x="49" y="37"/>
                  </a:lnTo>
                  <a:lnTo>
                    <a:pt x="0" y="37"/>
                  </a:lnTo>
                  <a:close/>
                  <a:moveTo>
                    <a:pt x="49" y="106"/>
                  </a:moveTo>
                  <a:lnTo>
                    <a:pt x="24" y="141"/>
                  </a:lnTo>
                  <a:lnTo>
                    <a:pt x="0" y="106"/>
                  </a:lnTo>
                  <a:lnTo>
                    <a:pt x="49" y="106"/>
                  </a:lnTo>
                  <a:close/>
                </a:path>
              </a:pathLst>
            </a:custGeom>
            <a:noFill/>
            <a:ln w="6350">
              <a:solidFill>
                <a:srgbClr val="000000"/>
              </a:solidFill>
              <a:prstDash val="solid"/>
              <a:round/>
              <a:headEnd/>
              <a:tailEnd/>
            </a:ln>
          </p:spPr>
          <p:txBody>
            <a:bodyPr/>
            <a:lstStyle/>
            <a:p>
              <a:endParaRPr lang="en-US"/>
            </a:p>
          </p:txBody>
        </p:sp>
        <p:sp>
          <p:nvSpPr>
            <p:cNvPr id="33882" name="Freeform 116"/>
            <p:cNvSpPr>
              <a:spLocks noEditPoints="1"/>
            </p:cNvSpPr>
            <p:nvPr/>
          </p:nvSpPr>
          <p:spPr bwMode="auto">
            <a:xfrm>
              <a:off x="957164" y="5397500"/>
              <a:ext cx="75647" cy="277812"/>
            </a:xfrm>
            <a:custGeom>
              <a:avLst/>
              <a:gdLst>
                <a:gd name="T0" fmla="*/ 2147483647 w 49"/>
                <a:gd name="T1" fmla="*/ 2147483647 h 175"/>
                <a:gd name="T2" fmla="*/ 2147483647 w 49"/>
                <a:gd name="T3" fmla="*/ 2147483647 h 175"/>
                <a:gd name="T4" fmla="*/ 2147483647 w 49"/>
                <a:gd name="T5" fmla="*/ 2147483647 h 175"/>
                <a:gd name="T6" fmla="*/ 2147483647 w 49"/>
                <a:gd name="T7" fmla="*/ 2147483647 h 175"/>
                <a:gd name="T8" fmla="*/ 2147483647 w 49"/>
                <a:gd name="T9" fmla="*/ 2147483647 h 175"/>
                <a:gd name="T10" fmla="*/ 0 w 49"/>
                <a:gd name="T11" fmla="*/ 2147483647 h 175"/>
                <a:gd name="T12" fmla="*/ 2147483647 w 49"/>
                <a:gd name="T13" fmla="*/ 0 h 175"/>
                <a:gd name="T14" fmla="*/ 2147483647 w 49"/>
                <a:gd name="T15" fmla="*/ 2147483647 h 175"/>
                <a:gd name="T16" fmla="*/ 0 w 49"/>
                <a:gd name="T17" fmla="*/ 2147483647 h 175"/>
                <a:gd name="T18" fmla="*/ 2147483647 w 49"/>
                <a:gd name="T19" fmla="*/ 2147483647 h 175"/>
                <a:gd name="T20" fmla="*/ 2147483647 w 49"/>
                <a:gd name="T21" fmla="*/ 2147483647 h 175"/>
                <a:gd name="T22" fmla="*/ 0 w 49"/>
                <a:gd name="T23" fmla="*/ 2147483647 h 175"/>
                <a:gd name="T24" fmla="*/ 2147483647 w 49"/>
                <a:gd name="T25" fmla="*/ 2147483647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5"/>
                <a:gd name="T41" fmla="*/ 49 w 49"/>
                <a:gd name="T42" fmla="*/ 175 h 1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5">
                  <a:moveTo>
                    <a:pt x="29" y="29"/>
                  </a:moveTo>
                  <a:lnTo>
                    <a:pt x="29" y="146"/>
                  </a:lnTo>
                  <a:lnTo>
                    <a:pt x="20" y="146"/>
                  </a:lnTo>
                  <a:lnTo>
                    <a:pt x="20" y="29"/>
                  </a:lnTo>
                  <a:lnTo>
                    <a:pt x="29" y="29"/>
                  </a:lnTo>
                  <a:close/>
                  <a:moveTo>
                    <a:pt x="0" y="35"/>
                  </a:moveTo>
                  <a:lnTo>
                    <a:pt x="25" y="0"/>
                  </a:lnTo>
                  <a:lnTo>
                    <a:pt x="49" y="35"/>
                  </a:lnTo>
                  <a:lnTo>
                    <a:pt x="0" y="35"/>
                  </a:lnTo>
                  <a:close/>
                  <a:moveTo>
                    <a:pt x="49" y="141"/>
                  </a:moveTo>
                  <a:lnTo>
                    <a:pt x="25" y="175"/>
                  </a:lnTo>
                  <a:lnTo>
                    <a:pt x="0" y="141"/>
                  </a:lnTo>
                  <a:lnTo>
                    <a:pt x="49" y="141"/>
                  </a:lnTo>
                  <a:close/>
                </a:path>
              </a:pathLst>
            </a:custGeom>
            <a:noFill/>
            <a:ln w="6350">
              <a:solidFill>
                <a:srgbClr val="000000"/>
              </a:solidFill>
              <a:prstDash val="solid"/>
              <a:round/>
              <a:headEnd/>
              <a:tailEnd/>
            </a:ln>
          </p:spPr>
          <p:txBody>
            <a:bodyPr/>
            <a:lstStyle/>
            <a:p>
              <a:endParaRPr lang="en-US"/>
            </a:p>
          </p:txBody>
        </p:sp>
        <p:sp>
          <p:nvSpPr>
            <p:cNvPr id="33883" name="Freeform 117"/>
            <p:cNvSpPr>
              <a:spLocks noEditPoints="1"/>
            </p:cNvSpPr>
            <p:nvPr/>
          </p:nvSpPr>
          <p:spPr bwMode="auto">
            <a:xfrm>
              <a:off x="8193012" y="5397500"/>
              <a:ext cx="74103" cy="277812"/>
            </a:xfrm>
            <a:custGeom>
              <a:avLst/>
              <a:gdLst>
                <a:gd name="T0" fmla="*/ 2147483647 w 48"/>
                <a:gd name="T1" fmla="*/ 2147483647 h 175"/>
                <a:gd name="T2" fmla="*/ 2147483647 w 48"/>
                <a:gd name="T3" fmla="*/ 2147483647 h 175"/>
                <a:gd name="T4" fmla="*/ 2147483647 w 48"/>
                <a:gd name="T5" fmla="*/ 2147483647 h 175"/>
                <a:gd name="T6" fmla="*/ 2147483647 w 48"/>
                <a:gd name="T7" fmla="*/ 2147483647 h 175"/>
                <a:gd name="T8" fmla="*/ 2147483647 w 48"/>
                <a:gd name="T9" fmla="*/ 2147483647 h 175"/>
                <a:gd name="T10" fmla="*/ 0 w 48"/>
                <a:gd name="T11" fmla="*/ 2147483647 h 175"/>
                <a:gd name="T12" fmla="*/ 2147483647 w 48"/>
                <a:gd name="T13" fmla="*/ 0 h 175"/>
                <a:gd name="T14" fmla="*/ 2147483647 w 48"/>
                <a:gd name="T15" fmla="*/ 2147483647 h 175"/>
                <a:gd name="T16" fmla="*/ 0 w 48"/>
                <a:gd name="T17" fmla="*/ 2147483647 h 175"/>
                <a:gd name="T18" fmla="*/ 2147483647 w 48"/>
                <a:gd name="T19" fmla="*/ 2147483647 h 175"/>
                <a:gd name="T20" fmla="*/ 2147483647 w 48"/>
                <a:gd name="T21" fmla="*/ 2147483647 h 175"/>
                <a:gd name="T22" fmla="*/ 0 w 48"/>
                <a:gd name="T23" fmla="*/ 2147483647 h 175"/>
                <a:gd name="T24" fmla="*/ 2147483647 w 48"/>
                <a:gd name="T25" fmla="*/ 2147483647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75"/>
                <a:gd name="T41" fmla="*/ 48 w 48"/>
                <a:gd name="T42" fmla="*/ 175 h 1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75">
                  <a:moveTo>
                    <a:pt x="28" y="29"/>
                  </a:moveTo>
                  <a:lnTo>
                    <a:pt x="28" y="146"/>
                  </a:lnTo>
                  <a:lnTo>
                    <a:pt x="20" y="146"/>
                  </a:lnTo>
                  <a:lnTo>
                    <a:pt x="20" y="29"/>
                  </a:lnTo>
                  <a:lnTo>
                    <a:pt x="28" y="29"/>
                  </a:lnTo>
                  <a:close/>
                  <a:moveTo>
                    <a:pt x="0" y="35"/>
                  </a:moveTo>
                  <a:lnTo>
                    <a:pt x="24" y="0"/>
                  </a:lnTo>
                  <a:lnTo>
                    <a:pt x="48" y="35"/>
                  </a:lnTo>
                  <a:lnTo>
                    <a:pt x="0" y="35"/>
                  </a:lnTo>
                  <a:close/>
                  <a:moveTo>
                    <a:pt x="48" y="141"/>
                  </a:moveTo>
                  <a:lnTo>
                    <a:pt x="24" y="175"/>
                  </a:lnTo>
                  <a:lnTo>
                    <a:pt x="0" y="141"/>
                  </a:lnTo>
                  <a:lnTo>
                    <a:pt x="48" y="141"/>
                  </a:lnTo>
                  <a:close/>
                </a:path>
              </a:pathLst>
            </a:custGeom>
            <a:noFill/>
            <a:ln w="6350">
              <a:solidFill>
                <a:srgbClr val="000000"/>
              </a:solidFill>
              <a:prstDash val="solid"/>
              <a:round/>
              <a:headEnd/>
              <a:tailEnd/>
            </a:ln>
          </p:spPr>
          <p:txBody>
            <a:bodyPr/>
            <a:lstStyle/>
            <a:p>
              <a:endParaRPr lang="en-US"/>
            </a:p>
          </p:txBody>
        </p:sp>
        <p:sp>
          <p:nvSpPr>
            <p:cNvPr id="33884" name="Rectangle 118"/>
            <p:cNvSpPr>
              <a:spLocks noChangeArrowheads="1"/>
            </p:cNvSpPr>
            <p:nvPr/>
          </p:nvSpPr>
          <p:spPr bwMode="auto">
            <a:xfrm>
              <a:off x="5488253" y="4733925"/>
              <a:ext cx="1071406" cy="663575"/>
            </a:xfrm>
            <a:prstGeom prst="rect">
              <a:avLst/>
            </a:prstGeom>
            <a:noFill/>
            <a:ln w="9525">
              <a:noFill/>
              <a:miter lim="800000"/>
              <a:headEnd/>
              <a:tailEnd/>
            </a:ln>
          </p:spPr>
          <p:txBody>
            <a:bodyPr/>
            <a:lstStyle/>
            <a:p>
              <a:endParaRPr lang="en-US"/>
            </a:p>
          </p:txBody>
        </p:sp>
        <p:sp>
          <p:nvSpPr>
            <p:cNvPr id="33885" name="Rectangle 119"/>
            <p:cNvSpPr>
              <a:spLocks noChangeArrowheads="1"/>
            </p:cNvSpPr>
            <p:nvPr/>
          </p:nvSpPr>
          <p:spPr bwMode="auto">
            <a:xfrm>
              <a:off x="3959024" y="4733925"/>
              <a:ext cx="1216657" cy="663575"/>
            </a:xfrm>
            <a:prstGeom prst="rect">
              <a:avLst/>
            </a:prstGeom>
            <a:solidFill>
              <a:srgbClr val="66FF33"/>
            </a:solidFill>
            <a:ln w="12700">
              <a:solidFill>
                <a:srgbClr val="000000"/>
              </a:solidFill>
              <a:miter lim="800000"/>
              <a:headEnd/>
              <a:tailEnd/>
            </a:ln>
          </p:spPr>
          <p:txBody>
            <a:bodyPr/>
            <a:lstStyle/>
            <a:p>
              <a:endParaRPr lang="en-US"/>
            </a:p>
          </p:txBody>
        </p:sp>
        <p:sp>
          <p:nvSpPr>
            <p:cNvPr id="33886" name="Rectangle 120"/>
            <p:cNvSpPr>
              <a:spLocks noChangeArrowheads="1"/>
            </p:cNvSpPr>
            <p:nvPr/>
          </p:nvSpPr>
          <p:spPr bwMode="auto">
            <a:xfrm>
              <a:off x="4004171" y="4831411"/>
              <a:ext cx="1076037" cy="430899"/>
            </a:xfrm>
            <a:prstGeom prst="rect">
              <a:avLst/>
            </a:prstGeom>
            <a:noFill/>
            <a:ln w="9525">
              <a:noFill/>
              <a:miter lim="800000"/>
              <a:headEnd/>
              <a:tailEnd/>
            </a:ln>
          </p:spPr>
          <p:txBody>
            <a:bodyPr lIns="0" tIns="0" rIns="0" bIns="0">
              <a:spAutoFit/>
            </a:bodyPr>
            <a:lstStyle/>
            <a:p>
              <a:pPr algn="ctr"/>
              <a:r>
                <a:rPr lang="en-US" sz="1400">
                  <a:solidFill>
                    <a:srgbClr val="000000"/>
                  </a:solidFill>
                </a:rPr>
                <a:t>Graduation</a:t>
              </a:r>
            </a:p>
            <a:p>
              <a:pPr algn="ctr"/>
              <a:r>
                <a:rPr lang="en-US" sz="1400">
                  <a:solidFill>
                    <a:srgbClr val="000000"/>
                  </a:solidFill>
                </a:rPr>
                <a:t>Time</a:t>
              </a:r>
              <a:endParaRPr lang="en-US" sz="1400"/>
            </a:p>
          </p:txBody>
        </p:sp>
        <p:sp>
          <p:nvSpPr>
            <p:cNvPr id="33887" name="Freeform 79"/>
            <p:cNvSpPr>
              <a:spLocks noEditPoints="1"/>
            </p:cNvSpPr>
            <p:nvPr/>
          </p:nvSpPr>
          <p:spPr bwMode="auto">
            <a:xfrm>
              <a:off x="7636147" y="2756440"/>
              <a:ext cx="231572" cy="63500"/>
            </a:xfrm>
            <a:custGeom>
              <a:avLst/>
              <a:gdLst>
                <a:gd name="T0" fmla="*/ 0 w 150"/>
                <a:gd name="T1" fmla="*/ 2147483647 h 40"/>
                <a:gd name="T2" fmla="*/ 2147483647 w 150"/>
                <a:gd name="T3" fmla="*/ 2147483647 h 40"/>
                <a:gd name="T4" fmla="*/ 2147483647 w 150"/>
                <a:gd name="T5" fmla="*/ 2147483647 h 40"/>
                <a:gd name="T6" fmla="*/ 0 w 150"/>
                <a:gd name="T7" fmla="*/ 2147483647 h 40"/>
                <a:gd name="T8" fmla="*/ 0 w 150"/>
                <a:gd name="T9" fmla="*/ 2147483647 h 40"/>
                <a:gd name="T10" fmla="*/ 2147483647 w 150"/>
                <a:gd name="T11" fmla="*/ 0 h 40"/>
                <a:gd name="T12" fmla="*/ 2147483647 w 150"/>
                <a:gd name="T13" fmla="*/ 2147483647 h 40"/>
                <a:gd name="T14" fmla="*/ 2147483647 w 150"/>
                <a:gd name="T15" fmla="*/ 2147483647 h 40"/>
                <a:gd name="T16" fmla="*/ 2147483647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1"/>
                  </a:moveTo>
                  <a:lnTo>
                    <a:pt x="101" y="11"/>
                  </a:lnTo>
                  <a:lnTo>
                    <a:pt x="101" y="26"/>
                  </a:lnTo>
                  <a:lnTo>
                    <a:pt x="0" y="26"/>
                  </a:lnTo>
                  <a:lnTo>
                    <a:pt x="0" y="11"/>
                  </a:lnTo>
                  <a:close/>
                  <a:moveTo>
                    <a:pt x="93" y="0"/>
                  </a:moveTo>
                  <a:lnTo>
                    <a:pt x="150" y="20"/>
                  </a:lnTo>
                  <a:lnTo>
                    <a:pt x="93" y="40"/>
                  </a:lnTo>
                  <a:lnTo>
                    <a:pt x="93" y="0"/>
                  </a:lnTo>
                  <a:close/>
                </a:path>
              </a:pathLst>
            </a:custGeom>
            <a:noFill/>
            <a:ln w="6350">
              <a:solidFill>
                <a:srgbClr val="000000"/>
              </a:solidFill>
              <a:prstDash val="solid"/>
              <a:round/>
              <a:headEnd/>
              <a:tailEnd/>
            </a:ln>
          </p:spPr>
          <p:txBody>
            <a:bodyPr/>
            <a:lstStyle/>
            <a:p>
              <a:endParaRPr lang="en-US"/>
            </a:p>
          </p:txBody>
        </p:sp>
        <p:sp>
          <p:nvSpPr>
            <p:cNvPr id="33888" name="Freeform 80"/>
            <p:cNvSpPr>
              <a:spLocks noEditPoints="1"/>
            </p:cNvSpPr>
            <p:nvPr/>
          </p:nvSpPr>
          <p:spPr bwMode="auto">
            <a:xfrm>
              <a:off x="7636147" y="3420015"/>
              <a:ext cx="231572" cy="63500"/>
            </a:xfrm>
            <a:custGeom>
              <a:avLst/>
              <a:gdLst>
                <a:gd name="T0" fmla="*/ 0 w 150"/>
                <a:gd name="T1" fmla="*/ 2147483647 h 40"/>
                <a:gd name="T2" fmla="*/ 2147483647 w 150"/>
                <a:gd name="T3" fmla="*/ 2147483647 h 40"/>
                <a:gd name="T4" fmla="*/ 2147483647 w 150"/>
                <a:gd name="T5" fmla="*/ 2147483647 h 40"/>
                <a:gd name="T6" fmla="*/ 0 w 150"/>
                <a:gd name="T7" fmla="*/ 2147483647 h 40"/>
                <a:gd name="T8" fmla="*/ 0 w 150"/>
                <a:gd name="T9" fmla="*/ 2147483647 h 40"/>
                <a:gd name="T10" fmla="*/ 2147483647 w 150"/>
                <a:gd name="T11" fmla="*/ 0 h 40"/>
                <a:gd name="T12" fmla="*/ 2147483647 w 150"/>
                <a:gd name="T13" fmla="*/ 2147483647 h 40"/>
                <a:gd name="T14" fmla="*/ 2147483647 w 150"/>
                <a:gd name="T15" fmla="*/ 2147483647 h 40"/>
                <a:gd name="T16" fmla="*/ 2147483647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5"/>
                  </a:moveTo>
                  <a:lnTo>
                    <a:pt x="101" y="15"/>
                  </a:lnTo>
                  <a:lnTo>
                    <a:pt x="101" y="26"/>
                  </a:lnTo>
                  <a:lnTo>
                    <a:pt x="0" y="26"/>
                  </a:lnTo>
                  <a:lnTo>
                    <a:pt x="0" y="15"/>
                  </a:lnTo>
                  <a:close/>
                  <a:moveTo>
                    <a:pt x="93" y="0"/>
                  </a:moveTo>
                  <a:lnTo>
                    <a:pt x="150" y="20"/>
                  </a:lnTo>
                  <a:lnTo>
                    <a:pt x="93" y="40"/>
                  </a:lnTo>
                  <a:lnTo>
                    <a:pt x="93" y="0"/>
                  </a:lnTo>
                  <a:close/>
                </a:path>
              </a:pathLst>
            </a:custGeom>
            <a:noFill/>
            <a:ln w="6350">
              <a:solidFill>
                <a:srgbClr val="000000"/>
              </a:solidFill>
              <a:prstDash val="solid"/>
              <a:round/>
              <a:headEnd/>
              <a:tailEnd/>
            </a:ln>
          </p:spPr>
          <p:txBody>
            <a:bodyPr/>
            <a:lstStyle/>
            <a:p>
              <a:endParaRPr lang="en-US"/>
            </a:p>
          </p:txBody>
        </p:sp>
        <p:sp>
          <p:nvSpPr>
            <p:cNvPr id="33889" name="Freeform 81"/>
            <p:cNvSpPr>
              <a:spLocks noEditPoints="1"/>
            </p:cNvSpPr>
            <p:nvPr/>
          </p:nvSpPr>
          <p:spPr bwMode="auto">
            <a:xfrm>
              <a:off x="7636147" y="4085177"/>
              <a:ext cx="231572" cy="63500"/>
            </a:xfrm>
            <a:custGeom>
              <a:avLst/>
              <a:gdLst>
                <a:gd name="T0" fmla="*/ 0 w 150"/>
                <a:gd name="T1" fmla="*/ 2147483647 h 40"/>
                <a:gd name="T2" fmla="*/ 2147483647 w 150"/>
                <a:gd name="T3" fmla="*/ 2147483647 h 40"/>
                <a:gd name="T4" fmla="*/ 2147483647 w 150"/>
                <a:gd name="T5" fmla="*/ 2147483647 h 40"/>
                <a:gd name="T6" fmla="*/ 0 w 150"/>
                <a:gd name="T7" fmla="*/ 2147483647 h 40"/>
                <a:gd name="T8" fmla="*/ 0 w 150"/>
                <a:gd name="T9" fmla="*/ 2147483647 h 40"/>
                <a:gd name="T10" fmla="*/ 2147483647 w 150"/>
                <a:gd name="T11" fmla="*/ 0 h 40"/>
                <a:gd name="T12" fmla="*/ 2147483647 w 150"/>
                <a:gd name="T13" fmla="*/ 2147483647 h 40"/>
                <a:gd name="T14" fmla="*/ 2147483647 w 150"/>
                <a:gd name="T15" fmla="*/ 2147483647 h 40"/>
                <a:gd name="T16" fmla="*/ 2147483647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4"/>
                  </a:moveTo>
                  <a:lnTo>
                    <a:pt x="101" y="14"/>
                  </a:lnTo>
                  <a:lnTo>
                    <a:pt x="101" y="25"/>
                  </a:lnTo>
                  <a:lnTo>
                    <a:pt x="0" y="25"/>
                  </a:lnTo>
                  <a:lnTo>
                    <a:pt x="0" y="14"/>
                  </a:lnTo>
                  <a:close/>
                  <a:moveTo>
                    <a:pt x="93" y="0"/>
                  </a:moveTo>
                  <a:lnTo>
                    <a:pt x="150" y="20"/>
                  </a:lnTo>
                  <a:lnTo>
                    <a:pt x="93" y="40"/>
                  </a:lnTo>
                  <a:lnTo>
                    <a:pt x="93" y="0"/>
                  </a:lnTo>
                  <a:close/>
                </a:path>
              </a:pathLst>
            </a:custGeom>
            <a:noFill/>
            <a:ln w="6350">
              <a:solidFill>
                <a:srgbClr val="000000"/>
              </a:solidFill>
              <a:prstDash val="solid"/>
              <a:round/>
              <a:headEnd/>
              <a:tailEnd/>
            </a:ln>
          </p:spPr>
          <p:txBody>
            <a:bodyPr/>
            <a:lstStyle/>
            <a:p>
              <a:endParaRPr lang="en-US"/>
            </a:p>
          </p:txBody>
        </p:sp>
        <p:sp>
          <p:nvSpPr>
            <p:cNvPr id="33890" name="Freeform 82"/>
            <p:cNvSpPr>
              <a:spLocks noEditPoints="1"/>
            </p:cNvSpPr>
            <p:nvPr/>
          </p:nvSpPr>
          <p:spPr bwMode="auto">
            <a:xfrm>
              <a:off x="7636147" y="4917027"/>
              <a:ext cx="231572" cy="58737"/>
            </a:xfrm>
            <a:custGeom>
              <a:avLst/>
              <a:gdLst>
                <a:gd name="T0" fmla="*/ 0 w 150"/>
                <a:gd name="T1" fmla="*/ 2147483647 h 37"/>
                <a:gd name="T2" fmla="*/ 2147483647 w 150"/>
                <a:gd name="T3" fmla="*/ 2147483647 h 37"/>
                <a:gd name="T4" fmla="*/ 2147483647 w 150"/>
                <a:gd name="T5" fmla="*/ 2147483647 h 37"/>
                <a:gd name="T6" fmla="*/ 0 w 150"/>
                <a:gd name="T7" fmla="*/ 2147483647 h 37"/>
                <a:gd name="T8" fmla="*/ 0 w 150"/>
                <a:gd name="T9" fmla="*/ 2147483647 h 37"/>
                <a:gd name="T10" fmla="*/ 2147483647 w 150"/>
                <a:gd name="T11" fmla="*/ 0 h 37"/>
                <a:gd name="T12" fmla="*/ 2147483647 w 150"/>
                <a:gd name="T13" fmla="*/ 2147483647 h 37"/>
                <a:gd name="T14" fmla="*/ 2147483647 w 150"/>
                <a:gd name="T15" fmla="*/ 2147483647 h 37"/>
                <a:gd name="T16" fmla="*/ 2147483647 w 15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37"/>
                <a:gd name="T29" fmla="*/ 150 w 15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37">
                  <a:moveTo>
                    <a:pt x="0" y="12"/>
                  </a:moveTo>
                  <a:lnTo>
                    <a:pt x="101" y="12"/>
                  </a:lnTo>
                  <a:lnTo>
                    <a:pt x="101" y="26"/>
                  </a:lnTo>
                  <a:lnTo>
                    <a:pt x="0" y="26"/>
                  </a:lnTo>
                  <a:lnTo>
                    <a:pt x="0" y="12"/>
                  </a:lnTo>
                  <a:close/>
                  <a:moveTo>
                    <a:pt x="93" y="0"/>
                  </a:moveTo>
                  <a:lnTo>
                    <a:pt x="150" y="20"/>
                  </a:lnTo>
                  <a:lnTo>
                    <a:pt x="93" y="37"/>
                  </a:lnTo>
                  <a:lnTo>
                    <a:pt x="93" y="0"/>
                  </a:lnTo>
                  <a:close/>
                </a:path>
              </a:pathLst>
            </a:custGeom>
            <a:noFill/>
            <a:ln w="6350">
              <a:solidFill>
                <a:srgbClr val="000000"/>
              </a:solidFill>
              <a:prstDash val="solid"/>
              <a:round/>
              <a:headEnd/>
              <a:tailEnd/>
            </a:ln>
          </p:spPr>
          <p:txBody>
            <a:bodyPr/>
            <a:lstStyle/>
            <a:p>
              <a:endParaRPr lang="en-US"/>
            </a:p>
          </p:txBody>
        </p:sp>
        <p:sp>
          <p:nvSpPr>
            <p:cNvPr id="33891" name="Rectangle 76"/>
            <p:cNvSpPr>
              <a:spLocks noChangeArrowheads="1"/>
            </p:cNvSpPr>
            <p:nvPr/>
          </p:nvSpPr>
          <p:spPr bwMode="auto">
            <a:xfrm>
              <a:off x="6525088" y="4735405"/>
              <a:ext cx="1109708" cy="663575"/>
            </a:xfrm>
            <a:prstGeom prst="rect">
              <a:avLst/>
            </a:prstGeom>
            <a:solidFill>
              <a:srgbClr val="66FF33"/>
            </a:solidFill>
            <a:ln w="12700">
              <a:solidFill>
                <a:srgbClr val="000000"/>
              </a:solidFill>
              <a:miter lim="800000"/>
              <a:headEnd/>
              <a:tailEnd/>
            </a:ln>
          </p:spPr>
          <p:txBody>
            <a:bodyPr/>
            <a:lstStyle/>
            <a:p>
              <a:endParaRPr lang="en-US"/>
            </a:p>
          </p:txBody>
        </p:sp>
        <p:sp>
          <p:nvSpPr>
            <p:cNvPr id="33892" name="Rectangle 77"/>
            <p:cNvSpPr>
              <a:spLocks noChangeArrowheads="1"/>
            </p:cNvSpPr>
            <p:nvPr/>
          </p:nvSpPr>
          <p:spPr bwMode="auto">
            <a:xfrm>
              <a:off x="6701385" y="4945247"/>
              <a:ext cx="766236" cy="215450"/>
            </a:xfrm>
            <a:prstGeom prst="rect">
              <a:avLst/>
            </a:prstGeom>
            <a:noFill/>
            <a:ln w="9525">
              <a:noFill/>
              <a:miter lim="800000"/>
              <a:headEnd/>
              <a:tailEnd/>
            </a:ln>
          </p:spPr>
          <p:txBody>
            <a:bodyPr wrap="none" lIns="0" tIns="0" rIns="0" bIns="0">
              <a:spAutoFit/>
            </a:bodyPr>
            <a:lstStyle/>
            <a:p>
              <a:pPr algn="ctr"/>
              <a:r>
                <a:rPr lang="en-US" sz="1400">
                  <a:solidFill>
                    <a:srgbClr val="FF0000"/>
                  </a:solidFill>
                </a:rPr>
                <a:t>Research</a:t>
              </a:r>
            </a:p>
          </p:txBody>
        </p:sp>
      </p:grpSp>
      <p:sp>
        <p:nvSpPr>
          <p:cNvPr id="33795" name="Slide Number Placeholder 96"/>
          <p:cNvSpPr>
            <a:spLocks noGrp="1"/>
          </p:cNvSpPr>
          <p:nvPr>
            <p:ph type="sldNum" sz="quarter" idx="12"/>
          </p:nvPr>
        </p:nvSpPr>
        <p:spPr>
          <a:noFill/>
        </p:spPr>
        <p:txBody>
          <a:bodyPr/>
          <a:lstStyle/>
          <a:p>
            <a:fld id="{199A34FA-85CE-4CC9-BF39-2F5980C06CF5}" type="slidenum">
              <a:rPr lang="en-US" smtClean="0"/>
              <a:pPr/>
              <a:t>18</a:t>
            </a:fld>
            <a:endParaRPr lang="en-US" smtClean="0"/>
          </a:p>
        </p:txBody>
      </p:sp>
      <p:sp>
        <p:nvSpPr>
          <p:cNvPr id="100" name="Rectangle 123"/>
          <p:cNvSpPr txBox="1">
            <a:spLocks noChangeArrowheads="1"/>
          </p:cNvSpPr>
          <p:nvPr/>
        </p:nvSpPr>
        <p:spPr bwMode="auto">
          <a:xfrm>
            <a:off x="188913" y="185738"/>
            <a:ext cx="6908800" cy="1143000"/>
          </a:xfrm>
          <a:prstGeom prst="rect">
            <a:avLst/>
          </a:prstGeom>
          <a:noFill/>
          <a:ln w="9525">
            <a:noFill/>
            <a:miter lim="800000"/>
            <a:headEnd/>
            <a:tailEnd/>
          </a:ln>
        </p:spPr>
        <p:txBody>
          <a:bodyPr anchor="ctr"/>
          <a:lstStyle/>
          <a:p>
            <a:pPr>
              <a:defRPr/>
            </a:pPr>
            <a:r>
              <a:rPr lang="en-GB" sz="3200" kern="0" dirty="0">
                <a:latin typeface="+mj-lt"/>
                <a:ea typeface="+mj-ea"/>
                <a:cs typeface="+mj-cs"/>
              </a:rPr>
              <a:t>AUN-QA Models</a:t>
            </a:r>
            <a:endParaRPr lang="en-US" sz="3200" kern="0" dirty="0">
              <a:latin typeface="+mj-lt"/>
              <a:ea typeface="+mj-ea"/>
              <a:cs typeface="+mj-cs"/>
            </a:endParaRPr>
          </a:p>
        </p:txBody>
      </p:sp>
      <p:sp>
        <p:nvSpPr>
          <p:cNvPr id="33797" name="Rectangle 124"/>
          <p:cNvSpPr>
            <a:spLocks noChangeArrowheads="1"/>
          </p:cNvSpPr>
          <p:nvPr/>
        </p:nvSpPr>
        <p:spPr bwMode="auto">
          <a:xfrm>
            <a:off x="919163" y="1344613"/>
            <a:ext cx="6908800" cy="273050"/>
          </a:xfrm>
          <a:prstGeom prst="rect">
            <a:avLst/>
          </a:prstGeom>
          <a:noFill/>
          <a:ln w="9525">
            <a:noFill/>
            <a:miter lim="800000"/>
            <a:headEnd/>
            <a:tailEnd/>
          </a:ln>
        </p:spPr>
        <p:txBody>
          <a:bodyPr anchor="ctr"/>
          <a:lstStyle/>
          <a:p>
            <a:pPr algn="ctr"/>
            <a:r>
              <a:rPr lang="en-GB" sz="2800">
                <a:solidFill>
                  <a:srgbClr val="003399"/>
                </a:solidFill>
              </a:rPr>
              <a:t>QA at Programme Level (Revised)</a:t>
            </a:r>
            <a:endParaRPr lang="en-US" sz="2800">
              <a:solidFill>
                <a:srgbClr val="003399"/>
              </a:solidFill>
            </a:endParaRPr>
          </a:p>
        </p:txBody>
      </p:sp>
      <p:sp>
        <p:nvSpPr>
          <p:cNvPr id="33798" name="Text Box 5"/>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P12</a:t>
            </a:r>
          </a:p>
        </p:txBody>
      </p:sp>
      <p:sp>
        <p:nvSpPr>
          <p:cNvPr id="33799" name="Text Box 5"/>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AUN-QA  Models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C04949DD-BBEF-4145-9911-91C2BE09CA89}" type="slidenum">
              <a:rPr lang="en-US" smtClean="0"/>
              <a:pPr/>
              <a:t>19</a:t>
            </a:fld>
            <a:endParaRPr lang="en-US" smtClean="0"/>
          </a:p>
        </p:txBody>
      </p:sp>
      <p:sp>
        <p:nvSpPr>
          <p:cNvPr id="34819" name="Rectangle 2"/>
          <p:cNvSpPr>
            <a:spLocks noGrp="1" noChangeArrowheads="1"/>
          </p:cNvSpPr>
          <p:nvPr>
            <p:ph type="title"/>
          </p:nvPr>
        </p:nvSpPr>
        <p:spPr>
          <a:xfrm>
            <a:off x="268288" y="244475"/>
            <a:ext cx="6908800" cy="1143000"/>
          </a:xfrm>
        </p:spPr>
        <p:txBody>
          <a:bodyPr/>
          <a:lstStyle/>
          <a:p>
            <a:pPr algn="l" eaLnBrk="1" hangingPunct="1"/>
            <a:r>
              <a:rPr lang="en-GB" sz="3200" smtClean="0"/>
              <a:t>AUN-QA Models</a:t>
            </a:r>
            <a:endParaRPr lang="en-US" sz="3200" smtClean="0"/>
          </a:p>
        </p:txBody>
      </p:sp>
      <p:grpSp>
        <p:nvGrpSpPr>
          <p:cNvPr id="34820" name="Group 3"/>
          <p:cNvGrpSpPr>
            <a:grpSpLocks/>
          </p:cNvGrpSpPr>
          <p:nvPr/>
        </p:nvGrpSpPr>
        <p:grpSpPr bwMode="auto">
          <a:xfrm>
            <a:off x="617538" y="1833563"/>
            <a:ext cx="8001000" cy="4648200"/>
            <a:chOff x="480" y="1008"/>
            <a:chExt cx="5040" cy="2928"/>
          </a:xfrm>
        </p:grpSpPr>
        <p:sp>
          <p:nvSpPr>
            <p:cNvPr id="34824" name="Rectangle 4"/>
            <p:cNvSpPr>
              <a:spLocks noChangeArrowheads="1"/>
            </p:cNvSpPr>
            <p:nvPr/>
          </p:nvSpPr>
          <p:spPr bwMode="auto">
            <a:xfrm>
              <a:off x="480" y="1008"/>
              <a:ext cx="5040" cy="336"/>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Internal Quality Assurance</a:t>
              </a:r>
            </a:p>
          </p:txBody>
        </p:sp>
        <p:sp>
          <p:nvSpPr>
            <p:cNvPr id="34825" name="Rectangle 5"/>
            <p:cNvSpPr>
              <a:spLocks noChangeArrowheads="1"/>
            </p:cNvSpPr>
            <p:nvPr/>
          </p:nvSpPr>
          <p:spPr bwMode="auto">
            <a:xfrm>
              <a:off x="480" y="3552"/>
              <a:ext cx="5040" cy="384"/>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Follow up</a:t>
              </a:r>
            </a:p>
          </p:txBody>
        </p:sp>
        <p:sp>
          <p:nvSpPr>
            <p:cNvPr id="34826" name="Rectangle 6"/>
            <p:cNvSpPr>
              <a:spLocks noChangeArrowheads="1"/>
            </p:cNvSpPr>
            <p:nvPr/>
          </p:nvSpPr>
          <p:spPr bwMode="auto">
            <a:xfrm>
              <a:off x="1776"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Student </a:t>
              </a:r>
            </a:p>
            <a:p>
              <a:pPr algn="ctr"/>
              <a:r>
                <a:rPr lang="en-US" sz="1800">
                  <a:solidFill>
                    <a:schemeClr val="tx1"/>
                  </a:solidFill>
                </a:rPr>
                <a:t>Progress</a:t>
              </a:r>
            </a:p>
          </p:txBody>
        </p:sp>
        <p:sp>
          <p:nvSpPr>
            <p:cNvPr id="34827" name="Rectangle 7"/>
            <p:cNvSpPr>
              <a:spLocks noChangeArrowheads="1"/>
            </p:cNvSpPr>
            <p:nvPr/>
          </p:nvSpPr>
          <p:spPr bwMode="auto">
            <a:xfrm>
              <a:off x="2688" y="1536"/>
              <a:ext cx="960"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Pass Rate</a:t>
              </a:r>
            </a:p>
            <a:p>
              <a:pPr algn="ctr"/>
              <a:r>
                <a:rPr lang="en-US" sz="1800">
                  <a:solidFill>
                    <a:schemeClr val="tx1"/>
                  </a:solidFill>
                </a:rPr>
                <a:t>Drop-out Rate</a:t>
              </a:r>
            </a:p>
          </p:txBody>
        </p:sp>
        <p:sp>
          <p:nvSpPr>
            <p:cNvPr id="34828" name="Rectangle 8"/>
            <p:cNvSpPr>
              <a:spLocks noChangeArrowheads="1"/>
            </p:cNvSpPr>
            <p:nvPr/>
          </p:nvSpPr>
          <p:spPr bwMode="auto">
            <a:xfrm>
              <a:off x="3648" y="1536"/>
              <a:ext cx="960" cy="432"/>
            </a:xfrm>
            <a:prstGeom prst="rect">
              <a:avLst/>
            </a:prstGeom>
            <a:solidFill>
              <a:srgbClr val="CCFF99"/>
            </a:solidFill>
            <a:ln w="9525">
              <a:solidFill>
                <a:schemeClr val="tx1"/>
              </a:solidFill>
              <a:miter lim="800000"/>
              <a:headEnd/>
              <a:tailEnd/>
            </a:ln>
          </p:spPr>
          <p:txBody>
            <a:bodyPr wrap="none" anchor="ctr"/>
            <a:lstStyle/>
            <a:p>
              <a:pPr algn="ctr"/>
              <a:r>
                <a:rPr lang="en-US" sz="1400">
                  <a:solidFill>
                    <a:schemeClr val="tx1"/>
                  </a:solidFill>
                </a:rPr>
                <a:t>Feedback from the </a:t>
              </a:r>
            </a:p>
            <a:p>
              <a:pPr algn="ctr"/>
              <a:r>
                <a:rPr lang="en-US" sz="1400">
                  <a:solidFill>
                    <a:schemeClr val="tx1"/>
                  </a:solidFill>
                </a:rPr>
                <a:t>Labour Market </a:t>
              </a:r>
            </a:p>
            <a:p>
              <a:pPr algn="ctr"/>
              <a:r>
                <a:rPr lang="en-US" sz="1400">
                  <a:solidFill>
                    <a:schemeClr val="tx1"/>
                  </a:solidFill>
                </a:rPr>
                <a:t>and Alumni</a:t>
              </a:r>
            </a:p>
          </p:txBody>
        </p:sp>
        <p:sp>
          <p:nvSpPr>
            <p:cNvPr id="34829" name="Rectangle 9"/>
            <p:cNvSpPr>
              <a:spLocks noChangeArrowheads="1"/>
            </p:cNvSpPr>
            <p:nvPr/>
          </p:nvSpPr>
          <p:spPr bwMode="auto">
            <a:xfrm>
              <a:off x="4608"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Research </a:t>
              </a:r>
            </a:p>
            <a:p>
              <a:pPr algn="ctr"/>
              <a:r>
                <a:rPr lang="en-US" sz="1800">
                  <a:solidFill>
                    <a:schemeClr val="tx1"/>
                  </a:solidFill>
                </a:rPr>
                <a:t>Performance</a:t>
              </a:r>
            </a:p>
          </p:txBody>
        </p:sp>
        <p:sp>
          <p:nvSpPr>
            <p:cNvPr id="34830" name="Rectangle 10"/>
            <p:cNvSpPr>
              <a:spLocks noChangeArrowheads="1"/>
            </p:cNvSpPr>
            <p:nvPr/>
          </p:nvSpPr>
          <p:spPr bwMode="auto">
            <a:xfrm>
              <a:off x="1776"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Student </a:t>
              </a:r>
            </a:p>
            <a:p>
              <a:pPr algn="ctr"/>
              <a:r>
                <a:rPr lang="en-US" sz="1800">
                  <a:solidFill>
                    <a:schemeClr val="tx1"/>
                  </a:solidFill>
                </a:rPr>
                <a:t>Evaluation</a:t>
              </a:r>
            </a:p>
          </p:txBody>
        </p:sp>
        <p:sp>
          <p:nvSpPr>
            <p:cNvPr id="34831" name="Rectangle 11"/>
            <p:cNvSpPr>
              <a:spLocks noChangeArrowheads="1"/>
            </p:cNvSpPr>
            <p:nvPr/>
          </p:nvSpPr>
          <p:spPr bwMode="auto">
            <a:xfrm>
              <a:off x="2688" y="2016"/>
              <a:ext cx="960" cy="432"/>
            </a:xfrm>
            <a:prstGeom prst="rect">
              <a:avLst/>
            </a:prstGeom>
            <a:solidFill>
              <a:srgbClr val="FFFF66"/>
            </a:solidFill>
            <a:ln w="9525">
              <a:solidFill>
                <a:schemeClr val="tx1"/>
              </a:solidFill>
              <a:miter lim="800000"/>
              <a:headEnd/>
              <a:tailEnd/>
            </a:ln>
          </p:spPr>
          <p:txBody>
            <a:bodyPr wrap="none" anchor="ctr"/>
            <a:lstStyle/>
            <a:p>
              <a:pPr algn="ctr"/>
              <a:r>
                <a:rPr lang="en-US" sz="1600">
                  <a:solidFill>
                    <a:schemeClr val="tx1"/>
                  </a:solidFill>
                </a:rPr>
                <a:t>Course and </a:t>
              </a:r>
            </a:p>
            <a:p>
              <a:pPr algn="ctr"/>
              <a:r>
                <a:rPr lang="en-US" sz="1600">
                  <a:solidFill>
                    <a:schemeClr val="tx1"/>
                  </a:solidFill>
                </a:rPr>
                <a:t>Curriculum</a:t>
              </a:r>
            </a:p>
            <a:p>
              <a:pPr algn="ctr"/>
              <a:r>
                <a:rPr lang="en-US" sz="1600">
                  <a:solidFill>
                    <a:schemeClr val="tx1"/>
                  </a:solidFill>
                </a:rPr>
                <a:t>Evaluation</a:t>
              </a:r>
            </a:p>
          </p:txBody>
        </p:sp>
        <p:sp>
          <p:nvSpPr>
            <p:cNvPr id="34832" name="Rectangle 12"/>
            <p:cNvSpPr>
              <a:spLocks noChangeArrowheads="1"/>
            </p:cNvSpPr>
            <p:nvPr/>
          </p:nvSpPr>
          <p:spPr bwMode="auto">
            <a:xfrm>
              <a:off x="3648" y="2016"/>
              <a:ext cx="960"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Research </a:t>
              </a:r>
            </a:p>
            <a:p>
              <a:pPr algn="ctr"/>
              <a:r>
                <a:rPr lang="en-US" sz="1800">
                  <a:solidFill>
                    <a:schemeClr val="tx1"/>
                  </a:solidFill>
                </a:rPr>
                <a:t>Evaluation</a:t>
              </a:r>
            </a:p>
          </p:txBody>
        </p:sp>
        <p:sp>
          <p:nvSpPr>
            <p:cNvPr id="34833" name="Rectangle 13"/>
            <p:cNvSpPr>
              <a:spLocks noChangeArrowheads="1"/>
            </p:cNvSpPr>
            <p:nvPr/>
          </p:nvSpPr>
          <p:spPr bwMode="auto">
            <a:xfrm>
              <a:off x="4608"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Service</a:t>
              </a:r>
            </a:p>
            <a:p>
              <a:pPr algn="ctr"/>
              <a:r>
                <a:rPr lang="en-US" sz="1800">
                  <a:solidFill>
                    <a:schemeClr val="tx1"/>
                  </a:solidFill>
                </a:rPr>
                <a:t>Evaluation</a:t>
              </a:r>
            </a:p>
          </p:txBody>
        </p:sp>
        <p:sp>
          <p:nvSpPr>
            <p:cNvPr id="34834" name="Rectangle 14"/>
            <p:cNvSpPr>
              <a:spLocks noChangeArrowheads="1"/>
            </p:cNvSpPr>
            <p:nvPr/>
          </p:nvSpPr>
          <p:spPr bwMode="auto">
            <a:xfrm>
              <a:off x="1776"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Assurance</a:t>
              </a:r>
            </a:p>
            <a:p>
              <a:pPr algn="ctr"/>
              <a:r>
                <a:rPr lang="en-US" sz="1600">
                  <a:solidFill>
                    <a:schemeClr val="tx1"/>
                  </a:solidFill>
                </a:rPr>
                <a:t>Student </a:t>
              </a:r>
            </a:p>
            <a:p>
              <a:pPr algn="ctr"/>
              <a:r>
                <a:rPr lang="en-US" sz="1600">
                  <a:solidFill>
                    <a:schemeClr val="tx1"/>
                  </a:solidFill>
                </a:rPr>
                <a:t>Assessments</a:t>
              </a:r>
            </a:p>
          </p:txBody>
        </p:sp>
        <p:sp>
          <p:nvSpPr>
            <p:cNvPr id="34835" name="Rectangle 15"/>
            <p:cNvSpPr>
              <a:spLocks noChangeArrowheads="1"/>
            </p:cNvSpPr>
            <p:nvPr/>
          </p:nvSpPr>
          <p:spPr bwMode="auto">
            <a:xfrm>
              <a:off x="2688" y="2496"/>
              <a:ext cx="960"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Assurance </a:t>
              </a:r>
            </a:p>
            <a:p>
              <a:pPr algn="ctr"/>
              <a:r>
                <a:rPr lang="en-US" sz="1600">
                  <a:solidFill>
                    <a:schemeClr val="tx1"/>
                  </a:solidFill>
                </a:rPr>
                <a:t>Quality</a:t>
              </a:r>
            </a:p>
            <a:p>
              <a:pPr algn="ctr"/>
              <a:r>
                <a:rPr lang="en-US" sz="1600">
                  <a:solidFill>
                    <a:schemeClr val="tx1"/>
                  </a:solidFill>
                </a:rPr>
                <a:t>Staff</a:t>
              </a:r>
            </a:p>
          </p:txBody>
        </p:sp>
        <p:sp>
          <p:nvSpPr>
            <p:cNvPr id="34836" name="Rectangle 16"/>
            <p:cNvSpPr>
              <a:spLocks noChangeArrowheads="1"/>
            </p:cNvSpPr>
            <p:nvPr/>
          </p:nvSpPr>
          <p:spPr bwMode="auto">
            <a:xfrm>
              <a:off x="3648" y="2496"/>
              <a:ext cx="960"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Quality</a:t>
              </a:r>
            </a:p>
            <a:p>
              <a:pPr algn="ctr"/>
              <a:r>
                <a:rPr lang="en-US" sz="1600">
                  <a:solidFill>
                    <a:schemeClr val="tx1"/>
                  </a:solidFill>
                </a:rPr>
                <a:t>Assurance </a:t>
              </a:r>
            </a:p>
            <a:p>
              <a:pPr algn="ctr"/>
              <a:r>
                <a:rPr lang="en-US" sz="1600">
                  <a:solidFill>
                    <a:schemeClr val="tx1"/>
                  </a:solidFill>
                </a:rPr>
                <a:t>Facilities</a:t>
              </a:r>
            </a:p>
          </p:txBody>
        </p:sp>
        <p:sp>
          <p:nvSpPr>
            <p:cNvPr id="34837" name="Rectangle 17"/>
            <p:cNvSpPr>
              <a:spLocks noChangeArrowheads="1"/>
            </p:cNvSpPr>
            <p:nvPr/>
          </p:nvSpPr>
          <p:spPr bwMode="auto">
            <a:xfrm>
              <a:off x="4608"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400">
                  <a:solidFill>
                    <a:schemeClr val="tx1"/>
                  </a:solidFill>
                </a:rPr>
                <a:t>Quality</a:t>
              </a:r>
            </a:p>
            <a:p>
              <a:pPr algn="ctr"/>
              <a:r>
                <a:rPr lang="en-US" sz="1400">
                  <a:solidFill>
                    <a:schemeClr val="tx1"/>
                  </a:solidFill>
                </a:rPr>
                <a:t>Assurance</a:t>
              </a:r>
            </a:p>
            <a:p>
              <a:pPr algn="ctr"/>
              <a:r>
                <a:rPr lang="en-US" sz="1400">
                  <a:solidFill>
                    <a:schemeClr val="tx1"/>
                  </a:solidFill>
                </a:rPr>
                <a:t>Student Support</a:t>
              </a:r>
            </a:p>
          </p:txBody>
        </p:sp>
        <p:sp>
          <p:nvSpPr>
            <p:cNvPr id="34838" name="Rectangle 18"/>
            <p:cNvSpPr>
              <a:spLocks noChangeArrowheads="1"/>
            </p:cNvSpPr>
            <p:nvPr/>
          </p:nvSpPr>
          <p:spPr bwMode="auto">
            <a:xfrm>
              <a:off x="1776"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SWOT </a:t>
              </a:r>
              <a:br>
                <a:rPr lang="en-US" sz="1800">
                  <a:solidFill>
                    <a:schemeClr val="tx1"/>
                  </a:solidFill>
                </a:rPr>
              </a:br>
              <a:r>
                <a:rPr lang="en-US" sz="1800">
                  <a:solidFill>
                    <a:schemeClr val="tx1"/>
                  </a:solidFill>
                </a:rPr>
                <a:t>Analysis</a:t>
              </a:r>
            </a:p>
          </p:txBody>
        </p:sp>
        <p:sp>
          <p:nvSpPr>
            <p:cNvPr id="34839" name="Rectangle 19"/>
            <p:cNvSpPr>
              <a:spLocks noChangeArrowheads="1"/>
            </p:cNvSpPr>
            <p:nvPr/>
          </p:nvSpPr>
          <p:spPr bwMode="auto">
            <a:xfrm>
              <a:off x="2688" y="2976"/>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Inter-Collegial</a:t>
              </a:r>
            </a:p>
            <a:p>
              <a:pPr algn="ctr"/>
              <a:r>
                <a:rPr lang="en-US" sz="1800">
                  <a:solidFill>
                    <a:schemeClr val="tx1"/>
                  </a:solidFill>
                </a:rPr>
                <a:t>Audits</a:t>
              </a:r>
            </a:p>
          </p:txBody>
        </p:sp>
        <p:sp>
          <p:nvSpPr>
            <p:cNvPr id="34840" name="Rectangle 20"/>
            <p:cNvSpPr>
              <a:spLocks noChangeArrowheads="1"/>
            </p:cNvSpPr>
            <p:nvPr/>
          </p:nvSpPr>
          <p:spPr bwMode="auto">
            <a:xfrm>
              <a:off x="3648" y="2976"/>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Information</a:t>
              </a:r>
            </a:p>
            <a:p>
              <a:pPr algn="ctr"/>
              <a:r>
                <a:rPr lang="en-US" sz="1800">
                  <a:solidFill>
                    <a:schemeClr val="tx1"/>
                  </a:solidFill>
                </a:rPr>
                <a:t>System</a:t>
              </a:r>
            </a:p>
          </p:txBody>
        </p:sp>
        <p:sp>
          <p:nvSpPr>
            <p:cNvPr id="34841" name="Rectangle 21"/>
            <p:cNvSpPr>
              <a:spLocks noChangeArrowheads="1"/>
            </p:cNvSpPr>
            <p:nvPr/>
          </p:nvSpPr>
          <p:spPr bwMode="auto">
            <a:xfrm>
              <a:off x="4608"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Quality</a:t>
              </a:r>
            </a:p>
            <a:p>
              <a:pPr algn="ctr"/>
              <a:r>
                <a:rPr lang="en-US" sz="1800">
                  <a:solidFill>
                    <a:schemeClr val="tx1"/>
                  </a:solidFill>
                </a:rPr>
                <a:t>Handbook</a:t>
              </a:r>
            </a:p>
          </p:txBody>
        </p:sp>
        <p:sp>
          <p:nvSpPr>
            <p:cNvPr id="34842" name="Rectangle 22"/>
            <p:cNvSpPr>
              <a:spLocks noChangeArrowheads="1"/>
            </p:cNvSpPr>
            <p:nvPr/>
          </p:nvSpPr>
          <p:spPr bwMode="auto">
            <a:xfrm>
              <a:off x="480"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600">
                  <a:solidFill>
                    <a:schemeClr val="tx1"/>
                  </a:solidFill>
                </a:rPr>
                <a:t>Monitoring</a:t>
              </a:r>
            </a:p>
            <a:p>
              <a:pPr algn="ctr"/>
              <a:r>
                <a:rPr lang="en-US" sz="1600">
                  <a:solidFill>
                    <a:schemeClr val="tx1"/>
                  </a:solidFill>
                </a:rPr>
                <a:t>Instruments</a:t>
              </a:r>
            </a:p>
          </p:txBody>
        </p:sp>
        <p:sp>
          <p:nvSpPr>
            <p:cNvPr id="34843" name="Rectangle 23"/>
            <p:cNvSpPr>
              <a:spLocks noChangeArrowheads="1"/>
            </p:cNvSpPr>
            <p:nvPr/>
          </p:nvSpPr>
          <p:spPr bwMode="auto">
            <a:xfrm>
              <a:off x="480"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Evaluation</a:t>
              </a:r>
            </a:p>
            <a:p>
              <a:pPr algn="ctr"/>
              <a:r>
                <a:rPr lang="en-US" sz="1800">
                  <a:solidFill>
                    <a:schemeClr val="tx1"/>
                  </a:solidFill>
                </a:rPr>
                <a:t>Instruments</a:t>
              </a:r>
            </a:p>
          </p:txBody>
        </p:sp>
        <p:sp>
          <p:nvSpPr>
            <p:cNvPr id="34844" name="Rectangle 24"/>
            <p:cNvSpPr>
              <a:spLocks noChangeArrowheads="1"/>
            </p:cNvSpPr>
            <p:nvPr/>
          </p:nvSpPr>
          <p:spPr bwMode="auto">
            <a:xfrm>
              <a:off x="480"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800">
                  <a:solidFill>
                    <a:schemeClr val="tx1"/>
                  </a:solidFill>
                </a:rPr>
                <a:t>Special QA </a:t>
              </a:r>
            </a:p>
            <a:p>
              <a:pPr algn="ctr"/>
              <a:r>
                <a:rPr lang="en-US" sz="1800">
                  <a:solidFill>
                    <a:schemeClr val="tx1"/>
                  </a:solidFill>
                </a:rPr>
                <a:t>Processes</a:t>
              </a:r>
            </a:p>
          </p:txBody>
        </p:sp>
        <p:sp>
          <p:nvSpPr>
            <p:cNvPr id="34845" name="Rectangle 25"/>
            <p:cNvSpPr>
              <a:spLocks noChangeArrowheads="1"/>
            </p:cNvSpPr>
            <p:nvPr/>
          </p:nvSpPr>
          <p:spPr bwMode="auto">
            <a:xfrm>
              <a:off x="480"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Specific QA</a:t>
              </a:r>
            </a:p>
            <a:p>
              <a:pPr algn="ctr"/>
              <a:r>
                <a:rPr lang="en-US" sz="1800">
                  <a:solidFill>
                    <a:schemeClr val="tx1"/>
                  </a:solidFill>
                </a:rPr>
                <a:t>Instruments</a:t>
              </a:r>
            </a:p>
          </p:txBody>
        </p:sp>
        <p:sp>
          <p:nvSpPr>
            <p:cNvPr id="34846" name="AutoShape 26"/>
            <p:cNvSpPr>
              <a:spLocks noChangeArrowheads="1"/>
            </p:cNvSpPr>
            <p:nvPr/>
          </p:nvSpPr>
          <p:spPr bwMode="auto">
            <a:xfrm>
              <a:off x="864"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34847" name="AutoShape 27"/>
            <p:cNvSpPr>
              <a:spLocks noChangeArrowheads="1"/>
            </p:cNvSpPr>
            <p:nvPr/>
          </p:nvSpPr>
          <p:spPr bwMode="auto">
            <a:xfrm>
              <a:off x="216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34848" name="AutoShape 28"/>
            <p:cNvSpPr>
              <a:spLocks noChangeArrowheads="1"/>
            </p:cNvSpPr>
            <p:nvPr/>
          </p:nvSpPr>
          <p:spPr bwMode="auto">
            <a:xfrm>
              <a:off x="312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34849" name="AutoShape 29"/>
            <p:cNvSpPr>
              <a:spLocks noChangeArrowheads="1"/>
            </p:cNvSpPr>
            <p:nvPr/>
          </p:nvSpPr>
          <p:spPr bwMode="auto">
            <a:xfrm>
              <a:off x="408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34850" name="AutoShape 30"/>
            <p:cNvSpPr>
              <a:spLocks noChangeArrowheads="1"/>
            </p:cNvSpPr>
            <p:nvPr/>
          </p:nvSpPr>
          <p:spPr bwMode="auto">
            <a:xfrm>
              <a:off x="5088"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34851" name="AutoShape 31"/>
            <p:cNvSpPr>
              <a:spLocks noChangeArrowheads="1"/>
            </p:cNvSpPr>
            <p:nvPr/>
          </p:nvSpPr>
          <p:spPr bwMode="auto">
            <a:xfrm>
              <a:off x="216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34852" name="AutoShape 32"/>
            <p:cNvSpPr>
              <a:spLocks noChangeArrowheads="1"/>
            </p:cNvSpPr>
            <p:nvPr/>
          </p:nvSpPr>
          <p:spPr bwMode="auto">
            <a:xfrm>
              <a:off x="312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34853" name="AutoShape 33"/>
            <p:cNvSpPr>
              <a:spLocks noChangeArrowheads="1"/>
            </p:cNvSpPr>
            <p:nvPr/>
          </p:nvSpPr>
          <p:spPr bwMode="auto">
            <a:xfrm>
              <a:off x="408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34854" name="AutoShape 34"/>
            <p:cNvSpPr>
              <a:spLocks noChangeArrowheads="1"/>
            </p:cNvSpPr>
            <p:nvPr/>
          </p:nvSpPr>
          <p:spPr bwMode="auto">
            <a:xfrm>
              <a:off x="504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34855" name="Line 35"/>
            <p:cNvSpPr>
              <a:spLocks noChangeShapeType="1"/>
            </p:cNvSpPr>
            <p:nvPr/>
          </p:nvSpPr>
          <p:spPr bwMode="auto">
            <a:xfrm>
              <a:off x="1392" y="1776"/>
              <a:ext cx="384" cy="0"/>
            </a:xfrm>
            <a:prstGeom prst="line">
              <a:avLst/>
            </a:prstGeom>
            <a:noFill/>
            <a:ln w="19050">
              <a:solidFill>
                <a:schemeClr val="tx1"/>
              </a:solidFill>
              <a:round/>
              <a:headEnd/>
              <a:tailEnd type="triangle" w="med" len="med"/>
            </a:ln>
          </p:spPr>
          <p:txBody>
            <a:bodyPr/>
            <a:lstStyle/>
            <a:p>
              <a:endParaRPr lang="en-US"/>
            </a:p>
          </p:txBody>
        </p:sp>
        <p:sp>
          <p:nvSpPr>
            <p:cNvPr id="34856" name="Line 36"/>
            <p:cNvSpPr>
              <a:spLocks noChangeShapeType="1"/>
            </p:cNvSpPr>
            <p:nvPr/>
          </p:nvSpPr>
          <p:spPr bwMode="auto">
            <a:xfrm>
              <a:off x="1392" y="2208"/>
              <a:ext cx="384" cy="0"/>
            </a:xfrm>
            <a:prstGeom prst="line">
              <a:avLst/>
            </a:prstGeom>
            <a:noFill/>
            <a:ln w="19050">
              <a:solidFill>
                <a:schemeClr val="tx1"/>
              </a:solidFill>
              <a:round/>
              <a:headEnd/>
              <a:tailEnd type="triangle" w="med" len="med"/>
            </a:ln>
          </p:spPr>
          <p:txBody>
            <a:bodyPr/>
            <a:lstStyle/>
            <a:p>
              <a:endParaRPr lang="en-US"/>
            </a:p>
          </p:txBody>
        </p:sp>
        <p:sp>
          <p:nvSpPr>
            <p:cNvPr id="34857" name="Line 37"/>
            <p:cNvSpPr>
              <a:spLocks noChangeShapeType="1"/>
            </p:cNvSpPr>
            <p:nvPr/>
          </p:nvSpPr>
          <p:spPr bwMode="auto">
            <a:xfrm>
              <a:off x="1392" y="2688"/>
              <a:ext cx="384" cy="0"/>
            </a:xfrm>
            <a:prstGeom prst="line">
              <a:avLst/>
            </a:prstGeom>
            <a:noFill/>
            <a:ln w="19050">
              <a:solidFill>
                <a:schemeClr val="tx1"/>
              </a:solidFill>
              <a:round/>
              <a:headEnd/>
              <a:tailEnd type="triangle" w="med" len="med"/>
            </a:ln>
          </p:spPr>
          <p:txBody>
            <a:bodyPr/>
            <a:lstStyle/>
            <a:p>
              <a:endParaRPr lang="en-US"/>
            </a:p>
          </p:txBody>
        </p:sp>
        <p:sp>
          <p:nvSpPr>
            <p:cNvPr id="34858" name="Line 38"/>
            <p:cNvSpPr>
              <a:spLocks noChangeShapeType="1"/>
            </p:cNvSpPr>
            <p:nvPr/>
          </p:nvSpPr>
          <p:spPr bwMode="auto">
            <a:xfrm>
              <a:off x="1392" y="3168"/>
              <a:ext cx="384" cy="0"/>
            </a:xfrm>
            <a:prstGeom prst="line">
              <a:avLst/>
            </a:prstGeom>
            <a:noFill/>
            <a:ln w="19050">
              <a:solidFill>
                <a:schemeClr val="tx1"/>
              </a:solidFill>
              <a:round/>
              <a:headEnd/>
              <a:tailEnd type="triangle" w="med" len="med"/>
            </a:ln>
          </p:spPr>
          <p:txBody>
            <a:bodyPr/>
            <a:lstStyle/>
            <a:p>
              <a:endParaRPr lang="en-US"/>
            </a:p>
          </p:txBody>
        </p:sp>
      </p:grpSp>
      <p:sp>
        <p:nvSpPr>
          <p:cNvPr id="34821" name="Rectangle 39"/>
          <p:cNvSpPr>
            <a:spLocks noChangeArrowheads="1"/>
          </p:cNvSpPr>
          <p:nvPr/>
        </p:nvSpPr>
        <p:spPr bwMode="auto">
          <a:xfrm>
            <a:off x="1500188" y="1504950"/>
            <a:ext cx="6908800" cy="273050"/>
          </a:xfrm>
          <a:prstGeom prst="rect">
            <a:avLst/>
          </a:prstGeom>
          <a:noFill/>
          <a:ln w="9525">
            <a:noFill/>
            <a:miter lim="800000"/>
            <a:headEnd/>
            <a:tailEnd/>
          </a:ln>
        </p:spPr>
        <p:txBody>
          <a:bodyPr anchor="ctr"/>
          <a:lstStyle/>
          <a:p>
            <a:pPr algn="ctr"/>
            <a:r>
              <a:rPr lang="en-GB" sz="2800">
                <a:solidFill>
                  <a:srgbClr val="003399"/>
                </a:solidFill>
              </a:rPr>
              <a:t>Internal Quality Assurance (IQA) System</a:t>
            </a:r>
            <a:endParaRPr lang="en-US" sz="2800">
              <a:solidFill>
                <a:srgbClr val="003399"/>
              </a:solidFill>
            </a:endParaRPr>
          </a:p>
        </p:txBody>
      </p:sp>
      <p:sp>
        <p:nvSpPr>
          <p:cNvPr id="34822" name="Text Box 41"/>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M30</a:t>
            </a:r>
          </a:p>
        </p:txBody>
      </p:sp>
      <p:sp>
        <p:nvSpPr>
          <p:cNvPr id="34823" name="Text Box 5"/>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AUN-QA  Models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5425" y="288925"/>
            <a:ext cx="6965950" cy="1143000"/>
          </a:xfrm>
        </p:spPr>
        <p:txBody>
          <a:bodyPr/>
          <a:lstStyle/>
          <a:p>
            <a:pPr algn="l"/>
            <a:r>
              <a:rPr lang="en-GB" sz="3200" smtClean="0"/>
              <a:t>Learning Outcomes</a:t>
            </a:r>
            <a:endParaRPr lang="en-US" sz="3200" smtClean="0"/>
          </a:p>
        </p:txBody>
      </p:sp>
      <p:sp>
        <p:nvSpPr>
          <p:cNvPr id="5123" name="Rectangle 3"/>
          <p:cNvSpPr>
            <a:spLocks noGrp="1" noChangeArrowheads="1"/>
          </p:cNvSpPr>
          <p:nvPr>
            <p:ph type="body" idx="1"/>
          </p:nvPr>
        </p:nvSpPr>
        <p:spPr>
          <a:xfrm>
            <a:off x="381000" y="1299709"/>
            <a:ext cx="7770813" cy="5231720"/>
          </a:xfrm>
        </p:spPr>
        <p:txBody>
          <a:bodyPr/>
          <a:lstStyle/>
          <a:p>
            <a:pPr>
              <a:buFontTx/>
              <a:buNone/>
            </a:pPr>
            <a:r>
              <a:rPr lang="en-US" sz="2500" dirty="0" smtClean="0">
                <a:solidFill>
                  <a:srgbClr val="0033CC"/>
                </a:solidFill>
              </a:rPr>
              <a:t>At the end of the workshop, participants will learn to:</a:t>
            </a:r>
            <a:endParaRPr lang="en-US" sz="2500" dirty="0" smtClean="0"/>
          </a:p>
          <a:p>
            <a:r>
              <a:rPr lang="en-US" sz="2500" dirty="0" smtClean="0">
                <a:solidFill>
                  <a:srgbClr val="0033CC"/>
                </a:solidFill>
              </a:rPr>
              <a:t>Understand the AUN-QA criteria at institutional, IQA system and </a:t>
            </a:r>
            <a:r>
              <a:rPr lang="en-US" sz="2500" dirty="0" err="1" smtClean="0">
                <a:solidFill>
                  <a:srgbClr val="0033CC"/>
                </a:solidFill>
              </a:rPr>
              <a:t>programme</a:t>
            </a:r>
            <a:r>
              <a:rPr lang="en-US" sz="2500" dirty="0" smtClean="0">
                <a:solidFill>
                  <a:srgbClr val="0033CC"/>
                </a:solidFill>
              </a:rPr>
              <a:t> levels;</a:t>
            </a:r>
          </a:p>
          <a:p>
            <a:r>
              <a:rPr lang="en-US" sz="2500" dirty="0" smtClean="0">
                <a:solidFill>
                  <a:srgbClr val="0033CC"/>
                </a:solidFill>
              </a:rPr>
              <a:t>Interpret the AUN-QA criteria for </a:t>
            </a:r>
            <a:r>
              <a:rPr lang="en-US" sz="2500" dirty="0" err="1" smtClean="0">
                <a:solidFill>
                  <a:srgbClr val="0033CC"/>
                </a:solidFill>
              </a:rPr>
              <a:t>programme</a:t>
            </a:r>
            <a:r>
              <a:rPr lang="en-US" sz="2500" dirty="0" smtClean="0">
                <a:solidFill>
                  <a:srgbClr val="0033CC"/>
                </a:solidFill>
              </a:rPr>
              <a:t> level;</a:t>
            </a:r>
          </a:p>
          <a:p>
            <a:r>
              <a:rPr lang="en-US" sz="2500" dirty="0" smtClean="0">
                <a:solidFill>
                  <a:srgbClr val="0033CC"/>
                </a:solidFill>
              </a:rPr>
              <a:t>Apply the PDCA approach to Self-assessment at </a:t>
            </a:r>
            <a:r>
              <a:rPr lang="en-US" sz="2500" dirty="0" err="1" smtClean="0">
                <a:solidFill>
                  <a:srgbClr val="0033CC"/>
                </a:solidFill>
              </a:rPr>
              <a:t>programme</a:t>
            </a:r>
            <a:r>
              <a:rPr lang="en-US" sz="2500" dirty="0" smtClean="0">
                <a:solidFill>
                  <a:srgbClr val="0033CC"/>
                </a:solidFill>
              </a:rPr>
              <a:t> level;</a:t>
            </a:r>
          </a:p>
          <a:p>
            <a:r>
              <a:rPr lang="en-US" sz="2500" dirty="0" smtClean="0">
                <a:solidFill>
                  <a:srgbClr val="0033CC"/>
                </a:solidFill>
              </a:rPr>
              <a:t>Understand the requirements of Self-Assessment Report (SAR);</a:t>
            </a:r>
          </a:p>
          <a:p>
            <a:r>
              <a:rPr lang="en-US" sz="2500" dirty="0" smtClean="0">
                <a:solidFill>
                  <a:srgbClr val="0033CC"/>
                </a:solidFill>
              </a:rPr>
              <a:t>Apply the technique for writing SAR; and</a:t>
            </a:r>
          </a:p>
          <a:p>
            <a:r>
              <a:rPr lang="en-US" sz="2500" dirty="0" smtClean="0">
                <a:solidFill>
                  <a:srgbClr val="0033CC"/>
                </a:solidFill>
              </a:rPr>
              <a:t>Appreciate the AUN-QA quality assessment process</a:t>
            </a:r>
          </a:p>
          <a:p>
            <a:endParaRPr lang="en-US" dirty="0" smtClean="0">
              <a:solidFill>
                <a:srgbClr val="0033CC"/>
              </a:solidFill>
            </a:endParaRPr>
          </a:p>
        </p:txBody>
      </p:sp>
      <p:sp>
        <p:nvSpPr>
          <p:cNvPr id="5124" name="Slide Number Placeholder 5"/>
          <p:cNvSpPr txBox="1">
            <a:spLocks/>
          </p:cNvSpPr>
          <p:nvPr/>
        </p:nvSpPr>
        <p:spPr bwMode="auto">
          <a:xfrm>
            <a:off x="3432175" y="6607175"/>
            <a:ext cx="2133600" cy="250825"/>
          </a:xfrm>
          <a:prstGeom prst="rect">
            <a:avLst/>
          </a:prstGeom>
          <a:noFill/>
          <a:ln w="9525">
            <a:noFill/>
            <a:miter lim="800000"/>
            <a:headEnd/>
            <a:tailEnd/>
          </a:ln>
        </p:spPr>
        <p:txBody>
          <a:bodyPr/>
          <a:lstStyle/>
          <a:p>
            <a:pPr algn="ctr"/>
            <a:fld id="{EC3CA28C-82BE-4522-8255-B0F94E187CCB}" type="slidenum">
              <a:rPr lang="en-US" sz="1400">
                <a:solidFill>
                  <a:schemeClr val="bg1"/>
                </a:solidFill>
                <a:ea typeface="Arial Unicode MS" pitchFamily="34" charset="-128"/>
                <a:cs typeface="Arial Unicode MS" pitchFamily="34" charset="-128"/>
              </a:rPr>
              <a:pPr algn="ctr"/>
              <a:t>2</a:t>
            </a:fld>
            <a:endParaRPr lang="en-US" sz="1400">
              <a:solidFill>
                <a:schemeClr val="bg1"/>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7E299A09-8F16-4067-ACA0-C59792B23B78}" type="slidenum">
              <a:rPr lang="en-US" smtClean="0"/>
              <a:pPr/>
              <a:t>20</a:t>
            </a:fld>
            <a:endParaRPr lang="en-US" smtClean="0"/>
          </a:p>
        </p:txBody>
      </p:sp>
      <p:sp>
        <p:nvSpPr>
          <p:cNvPr id="35843" name="Rectangle 2"/>
          <p:cNvSpPr>
            <a:spLocks noGrp="1" noChangeArrowheads="1"/>
          </p:cNvSpPr>
          <p:nvPr>
            <p:ph type="title"/>
          </p:nvPr>
        </p:nvSpPr>
        <p:spPr>
          <a:xfrm>
            <a:off x="1327150" y="1219200"/>
            <a:ext cx="6807200" cy="504825"/>
          </a:xfrm>
        </p:spPr>
        <p:txBody>
          <a:bodyPr/>
          <a:lstStyle/>
          <a:p>
            <a:pPr eaLnBrk="1" hangingPunct="1"/>
            <a:r>
              <a:rPr lang="en-GB" sz="2800" smtClean="0">
                <a:solidFill>
                  <a:srgbClr val="003399"/>
                </a:solidFill>
              </a:rPr>
              <a:t>QA at Institutional Level</a:t>
            </a:r>
            <a:endParaRPr lang="en-US" sz="2800" smtClean="0">
              <a:solidFill>
                <a:srgbClr val="003399"/>
              </a:solidFill>
            </a:endParaRPr>
          </a:p>
        </p:txBody>
      </p:sp>
      <p:grpSp>
        <p:nvGrpSpPr>
          <p:cNvPr id="35844" name="Group 3"/>
          <p:cNvGrpSpPr>
            <a:grpSpLocks/>
          </p:cNvGrpSpPr>
          <p:nvPr/>
        </p:nvGrpSpPr>
        <p:grpSpPr bwMode="auto">
          <a:xfrm>
            <a:off x="500063" y="1760538"/>
            <a:ext cx="8001000" cy="4648200"/>
            <a:chOff x="480" y="1008"/>
            <a:chExt cx="5040" cy="2928"/>
          </a:xfrm>
        </p:grpSpPr>
        <p:sp>
          <p:nvSpPr>
            <p:cNvPr id="35848" name="Rectangle 4"/>
            <p:cNvSpPr>
              <a:spLocks noChangeArrowheads="1"/>
            </p:cNvSpPr>
            <p:nvPr/>
          </p:nvSpPr>
          <p:spPr bwMode="auto">
            <a:xfrm>
              <a:off x="480" y="1008"/>
              <a:ext cx="5040" cy="336"/>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Stakeholder Satisfaction</a:t>
              </a:r>
            </a:p>
          </p:txBody>
        </p:sp>
        <p:sp>
          <p:nvSpPr>
            <p:cNvPr id="35849" name="Rectangle 5"/>
            <p:cNvSpPr>
              <a:spLocks noChangeArrowheads="1"/>
            </p:cNvSpPr>
            <p:nvPr/>
          </p:nvSpPr>
          <p:spPr bwMode="auto">
            <a:xfrm>
              <a:off x="480" y="3552"/>
              <a:ext cx="5040" cy="384"/>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Quality Assurance and (Inter)national Benchmarking</a:t>
              </a:r>
            </a:p>
          </p:txBody>
        </p:sp>
        <p:sp>
          <p:nvSpPr>
            <p:cNvPr id="35850" name="Rectangle 6"/>
            <p:cNvSpPr>
              <a:spLocks noChangeArrowheads="1"/>
            </p:cNvSpPr>
            <p:nvPr/>
          </p:nvSpPr>
          <p:spPr bwMode="auto">
            <a:xfrm>
              <a:off x="5040" y="1488"/>
              <a:ext cx="480" cy="1920"/>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a:t>
              </a:r>
            </a:p>
            <a:p>
              <a:pPr algn="ctr"/>
              <a:r>
                <a:rPr lang="en-US" sz="1600">
                  <a:solidFill>
                    <a:schemeClr val="tx1"/>
                  </a:solidFill>
                </a:rPr>
                <a:t>C</a:t>
              </a:r>
            </a:p>
            <a:p>
              <a:pPr algn="ctr"/>
              <a:r>
                <a:rPr lang="en-US" sz="1600">
                  <a:solidFill>
                    <a:schemeClr val="tx1"/>
                  </a:solidFill>
                </a:rPr>
                <a:t>H</a:t>
              </a:r>
            </a:p>
            <a:p>
              <a:pPr algn="ctr"/>
              <a:r>
                <a:rPr lang="en-US" sz="1600">
                  <a:solidFill>
                    <a:schemeClr val="tx1"/>
                  </a:solidFill>
                </a:rPr>
                <a:t>I</a:t>
              </a:r>
            </a:p>
            <a:p>
              <a:pPr algn="ctr"/>
              <a:r>
                <a:rPr lang="en-US" sz="1600">
                  <a:solidFill>
                    <a:schemeClr val="tx1"/>
                  </a:solidFill>
                </a:rPr>
                <a:t>E</a:t>
              </a:r>
            </a:p>
            <a:p>
              <a:pPr algn="ctr"/>
              <a:r>
                <a:rPr lang="en-US" sz="1600">
                  <a:solidFill>
                    <a:schemeClr val="tx1"/>
                  </a:solidFill>
                </a:rPr>
                <a:t>V</a:t>
              </a:r>
            </a:p>
            <a:p>
              <a:pPr algn="ctr"/>
              <a:r>
                <a:rPr lang="en-US" sz="1600">
                  <a:solidFill>
                    <a:schemeClr val="tx1"/>
                  </a:solidFill>
                </a:rPr>
                <a:t>E</a:t>
              </a:r>
            </a:p>
            <a:p>
              <a:pPr algn="ctr"/>
              <a:r>
                <a:rPr lang="en-US" sz="1600">
                  <a:solidFill>
                    <a:schemeClr val="tx1"/>
                  </a:solidFill>
                </a:rPr>
                <a:t>M</a:t>
              </a:r>
            </a:p>
            <a:p>
              <a:pPr algn="ctr"/>
              <a:r>
                <a:rPr lang="en-US" sz="1600">
                  <a:solidFill>
                    <a:schemeClr val="tx1"/>
                  </a:solidFill>
                </a:rPr>
                <a:t>E</a:t>
              </a:r>
            </a:p>
            <a:p>
              <a:pPr algn="ctr"/>
              <a:r>
                <a:rPr lang="en-US" sz="1600">
                  <a:solidFill>
                    <a:schemeClr val="tx1"/>
                  </a:solidFill>
                </a:rPr>
                <a:t>N</a:t>
              </a:r>
            </a:p>
            <a:p>
              <a:pPr algn="ctr"/>
              <a:r>
                <a:rPr lang="en-US" sz="1600">
                  <a:solidFill>
                    <a:schemeClr val="tx1"/>
                  </a:solidFill>
                </a:rPr>
                <a:t>T</a:t>
              </a:r>
            </a:p>
            <a:p>
              <a:pPr algn="ctr"/>
              <a:r>
                <a:rPr lang="en-US" sz="1600">
                  <a:solidFill>
                    <a:schemeClr val="tx1"/>
                  </a:solidFill>
                </a:rPr>
                <a:t>S</a:t>
              </a:r>
            </a:p>
          </p:txBody>
        </p:sp>
        <p:grpSp>
          <p:nvGrpSpPr>
            <p:cNvPr id="35851" name="Group 7"/>
            <p:cNvGrpSpPr>
              <a:grpSpLocks/>
            </p:cNvGrpSpPr>
            <p:nvPr/>
          </p:nvGrpSpPr>
          <p:grpSpPr bwMode="auto">
            <a:xfrm>
              <a:off x="3456" y="1488"/>
              <a:ext cx="960" cy="1920"/>
              <a:chOff x="3312" y="1728"/>
              <a:chExt cx="960" cy="1296"/>
            </a:xfrm>
          </p:grpSpPr>
          <p:sp>
            <p:nvSpPr>
              <p:cNvPr id="35888" name="Rectangle 8"/>
              <p:cNvSpPr>
                <a:spLocks noChangeArrowheads="1"/>
              </p:cNvSpPr>
              <p:nvPr/>
            </p:nvSpPr>
            <p:spPr bwMode="auto">
              <a:xfrm>
                <a:off x="3312" y="1728"/>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Educational</a:t>
                </a:r>
              </a:p>
              <a:p>
                <a:pPr algn="ctr"/>
                <a:r>
                  <a:rPr lang="en-US" sz="1800">
                    <a:solidFill>
                      <a:schemeClr val="tx1"/>
                    </a:solidFill>
                  </a:rPr>
                  <a:t>Activities</a:t>
                </a:r>
              </a:p>
            </p:txBody>
          </p:sp>
          <p:sp>
            <p:nvSpPr>
              <p:cNvPr id="35889" name="Rectangle 9"/>
              <p:cNvSpPr>
                <a:spLocks noChangeArrowheads="1"/>
              </p:cNvSpPr>
              <p:nvPr/>
            </p:nvSpPr>
            <p:spPr bwMode="auto">
              <a:xfrm>
                <a:off x="3312" y="2160"/>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Research </a:t>
                </a:r>
              </a:p>
              <a:p>
                <a:pPr algn="ctr"/>
                <a:endParaRPr lang="en-US" sz="1800">
                  <a:solidFill>
                    <a:schemeClr val="tx1"/>
                  </a:solidFill>
                </a:endParaRPr>
              </a:p>
            </p:txBody>
          </p:sp>
          <p:sp>
            <p:nvSpPr>
              <p:cNvPr id="35890" name="Rectangle 10"/>
              <p:cNvSpPr>
                <a:spLocks noChangeArrowheads="1"/>
              </p:cNvSpPr>
              <p:nvPr/>
            </p:nvSpPr>
            <p:spPr bwMode="auto">
              <a:xfrm>
                <a:off x="3312" y="2592"/>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Community</a:t>
                </a:r>
              </a:p>
              <a:p>
                <a:pPr algn="ctr"/>
                <a:r>
                  <a:rPr lang="en-US" sz="1800">
                    <a:solidFill>
                      <a:schemeClr val="tx1"/>
                    </a:solidFill>
                  </a:rPr>
                  <a:t>Service</a:t>
                </a:r>
              </a:p>
            </p:txBody>
          </p:sp>
        </p:grpSp>
        <p:grpSp>
          <p:nvGrpSpPr>
            <p:cNvPr id="35852" name="Group 11"/>
            <p:cNvGrpSpPr>
              <a:grpSpLocks/>
            </p:cNvGrpSpPr>
            <p:nvPr/>
          </p:nvGrpSpPr>
          <p:grpSpPr bwMode="auto">
            <a:xfrm>
              <a:off x="1872" y="1488"/>
              <a:ext cx="912" cy="1920"/>
              <a:chOff x="1776" y="1536"/>
              <a:chExt cx="912" cy="1728"/>
            </a:xfrm>
          </p:grpSpPr>
          <p:sp>
            <p:nvSpPr>
              <p:cNvPr id="35884" name="Rectangle 12"/>
              <p:cNvSpPr>
                <a:spLocks noChangeArrowheads="1"/>
              </p:cNvSpPr>
              <p:nvPr/>
            </p:nvSpPr>
            <p:spPr bwMode="auto">
              <a:xfrm>
                <a:off x="1776" y="1536"/>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Policy </a:t>
                </a:r>
              </a:p>
              <a:p>
                <a:pPr algn="ctr"/>
                <a:r>
                  <a:rPr lang="en-US" sz="1800">
                    <a:solidFill>
                      <a:schemeClr val="tx1"/>
                    </a:solidFill>
                  </a:rPr>
                  <a:t>Plan</a:t>
                </a:r>
              </a:p>
            </p:txBody>
          </p:sp>
          <p:sp>
            <p:nvSpPr>
              <p:cNvPr id="35885" name="Rectangle 13"/>
              <p:cNvSpPr>
                <a:spLocks noChangeArrowheads="1"/>
              </p:cNvSpPr>
              <p:nvPr/>
            </p:nvSpPr>
            <p:spPr bwMode="auto">
              <a:xfrm>
                <a:off x="1776" y="1968"/>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Management</a:t>
                </a:r>
              </a:p>
            </p:txBody>
          </p:sp>
          <p:sp>
            <p:nvSpPr>
              <p:cNvPr id="35886" name="Rectangle 14"/>
              <p:cNvSpPr>
                <a:spLocks noChangeArrowheads="1"/>
              </p:cNvSpPr>
              <p:nvPr/>
            </p:nvSpPr>
            <p:spPr bwMode="auto">
              <a:xfrm>
                <a:off x="1776" y="2400"/>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Human</a:t>
                </a:r>
              </a:p>
              <a:p>
                <a:pPr algn="ctr"/>
                <a:r>
                  <a:rPr lang="en-US" sz="1800">
                    <a:solidFill>
                      <a:schemeClr val="tx1"/>
                    </a:solidFill>
                  </a:rPr>
                  <a:t>Resources</a:t>
                </a:r>
              </a:p>
            </p:txBody>
          </p:sp>
          <p:sp>
            <p:nvSpPr>
              <p:cNvPr id="35887" name="Rectangle 15"/>
              <p:cNvSpPr>
                <a:spLocks noChangeArrowheads="1"/>
              </p:cNvSpPr>
              <p:nvPr/>
            </p:nvSpPr>
            <p:spPr bwMode="auto">
              <a:xfrm>
                <a:off x="1776" y="2832"/>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Funding</a:t>
                </a:r>
              </a:p>
            </p:txBody>
          </p:sp>
        </p:grpSp>
        <p:grpSp>
          <p:nvGrpSpPr>
            <p:cNvPr id="35853" name="Group 16"/>
            <p:cNvGrpSpPr>
              <a:grpSpLocks/>
            </p:cNvGrpSpPr>
            <p:nvPr/>
          </p:nvGrpSpPr>
          <p:grpSpPr bwMode="auto">
            <a:xfrm>
              <a:off x="480" y="1488"/>
              <a:ext cx="576" cy="1920"/>
              <a:chOff x="480" y="1680"/>
              <a:chExt cx="912" cy="1296"/>
            </a:xfrm>
          </p:grpSpPr>
          <p:sp>
            <p:nvSpPr>
              <p:cNvPr id="35881" name="Rectangle 17"/>
              <p:cNvSpPr>
                <a:spLocks noChangeArrowheads="1"/>
              </p:cNvSpPr>
              <p:nvPr/>
            </p:nvSpPr>
            <p:spPr bwMode="auto">
              <a:xfrm>
                <a:off x="480" y="1680"/>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Mission</a:t>
                </a:r>
              </a:p>
            </p:txBody>
          </p:sp>
          <p:sp>
            <p:nvSpPr>
              <p:cNvPr id="35882" name="Rectangle 18"/>
              <p:cNvSpPr>
                <a:spLocks noChangeArrowheads="1"/>
              </p:cNvSpPr>
              <p:nvPr/>
            </p:nvSpPr>
            <p:spPr bwMode="auto">
              <a:xfrm>
                <a:off x="480" y="2112"/>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Goals</a:t>
                </a:r>
              </a:p>
            </p:txBody>
          </p:sp>
          <p:sp>
            <p:nvSpPr>
              <p:cNvPr id="35883" name="Rectangle 19"/>
              <p:cNvSpPr>
                <a:spLocks noChangeArrowheads="1"/>
              </p:cNvSpPr>
              <p:nvPr/>
            </p:nvSpPr>
            <p:spPr bwMode="auto">
              <a:xfrm>
                <a:off x="480" y="2544"/>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Aims</a:t>
                </a:r>
              </a:p>
            </p:txBody>
          </p:sp>
        </p:grpSp>
        <p:sp>
          <p:nvSpPr>
            <p:cNvPr id="35854" name="Line 20"/>
            <p:cNvSpPr>
              <a:spLocks noChangeShapeType="1"/>
            </p:cNvSpPr>
            <p:nvPr/>
          </p:nvSpPr>
          <p:spPr bwMode="auto">
            <a:xfrm>
              <a:off x="1056" y="1776"/>
              <a:ext cx="816" cy="0"/>
            </a:xfrm>
            <a:prstGeom prst="line">
              <a:avLst/>
            </a:prstGeom>
            <a:noFill/>
            <a:ln w="9525">
              <a:solidFill>
                <a:schemeClr val="tx1"/>
              </a:solidFill>
              <a:round/>
              <a:headEnd/>
              <a:tailEnd type="triangle" w="med" len="med"/>
            </a:ln>
          </p:spPr>
          <p:txBody>
            <a:bodyPr/>
            <a:lstStyle/>
            <a:p>
              <a:endParaRPr lang="en-US"/>
            </a:p>
          </p:txBody>
        </p:sp>
        <p:sp>
          <p:nvSpPr>
            <p:cNvPr id="35855" name="Line 21"/>
            <p:cNvSpPr>
              <a:spLocks noChangeShapeType="1"/>
            </p:cNvSpPr>
            <p:nvPr/>
          </p:nvSpPr>
          <p:spPr bwMode="auto">
            <a:xfrm>
              <a:off x="1056" y="2256"/>
              <a:ext cx="816" cy="0"/>
            </a:xfrm>
            <a:prstGeom prst="line">
              <a:avLst/>
            </a:prstGeom>
            <a:noFill/>
            <a:ln w="9525">
              <a:solidFill>
                <a:schemeClr val="tx1"/>
              </a:solidFill>
              <a:round/>
              <a:headEnd/>
              <a:tailEnd type="triangle" w="med" len="med"/>
            </a:ln>
          </p:spPr>
          <p:txBody>
            <a:bodyPr/>
            <a:lstStyle/>
            <a:p>
              <a:endParaRPr lang="en-US"/>
            </a:p>
          </p:txBody>
        </p:sp>
        <p:sp>
          <p:nvSpPr>
            <p:cNvPr id="35856" name="Line 22"/>
            <p:cNvSpPr>
              <a:spLocks noChangeShapeType="1"/>
            </p:cNvSpPr>
            <p:nvPr/>
          </p:nvSpPr>
          <p:spPr bwMode="auto">
            <a:xfrm>
              <a:off x="1056" y="2688"/>
              <a:ext cx="816" cy="0"/>
            </a:xfrm>
            <a:prstGeom prst="line">
              <a:avLst/>
            </a:prstGeom>
            <a:noFill/>
            <a:ln w="9525">
              <a:solidFill>
                <a:schemeClr val="tx1"/>
              </a:solidFill>
              <a:round/>
              <a:headEnd/>
              <a:tailEnd type="triangle" w="med" len="med"/>
            </a:ln>
          </p:spPr>
          <p:txBody>
            <a:bodyPr/>
            <a:lstStyle/>
            <a:p>
              <a:endParaRPr lang="en-US"/>
            </a:p>
          </p:txBody>
        </p:sp>
        <p:sp>
          <p:nvSpPr>
            <p:cNvPr id="35857" name="Line 23"/>
            <p:cNvSpPr>
              <a:spLocks noChangeShapeType="1"/>
            </p:cNvSpPr>
            <p:nvPr/>
          </p:nvSpPr>
          <p:spPr bwMode="auto">
            <a:xfrm>
              <a:off x="1056" y="3120"/>
              <a:ext cx="816" cy="0"/>
            </a:xfrm>
            <a:prstGeom prst="line">
              <a:avLst/>
            </a:prstGeom>
            <a:noFill/>
            <a:ln w="9525">
              <a:solidFill>
                <a:schemeClr val="tx1"/>
              </a:solidFill>
              <a:round/>
              <a:headEnd/>
              <a:tailEnd type="triangle" w="med" len="med"/>
            </a:ln>
          </p:spPr>
          <p:txBody>
            <a:bodyPr/>
            <a:lstStyle/>
            <a:p>
              <a:endParaRPr lang="en-US"/>
            </a:p>
          </p:txBody>
        </p:sp>
        <p:sp>
          <p:nvSpPr>
            <p:cNvPr id="35858" name="AutoShape 24"/>
            <p:cNvSpPr>
              <a:spLocks noChangeArrowheads="1"/>
            </p:cNvSpPr>
            <p:nvPr/>
          </p:nvSpPr>
          <p:spPr bwMode="auto">
            <a:xfrm>
              <a:off x="720"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59" name="AutoShape 25"/>
            <p:cNvSpPr>
              <a:spLocks noChangeArrowheads="1"/>
            </p:cNvSpPr>
            <p:nvPr/>
          </p:nvSpPr>
          <p:spPr bwMode="auto">
            <a:xfrm>
              <a:off x="2256"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60" name="AutoShape 26"/>
            <p:cNvSpPr>
              <a:spLocks noChangeArrowheads="1"/>
            </p:cNvSpPr>
            <p:nvPr/>
          </p:nvSpPr>
          <p:spPr bwMode="auto">
            <a:xfrm>
              <a:off x="3840"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61" name="AutoShape 27"/>
            <p:cNvSpPr>
              <a:spLocks noChangeArrowheads="1"/>
            </p:cNvSpPr>
            <p:nvPr/>
          </p:nvSpPr>
          <p:spPr bwMode="auto">
            <a:xfrm>
              <a:off x="5232"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62" name="AutoShape 28"/>
            <p:cNvSpPr>
              <a:spLocks noChangeArrowheads="1"/>
            </p:cNvSpPr>
            <p:nvPr/>
          </p:nvSpPr>
          <p:spPr bwMode="auto">
            <a:xfrm>
              <a:off x="720"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63" name="AutoShape 29"/>
            <p:cNvSpPr>
              <a:spLocks noChangeArrowheads="1"/>
            </p:cNvSpPr>
            <p:nvPr/>
          </p:nvSpPr>
          <p:spPr bwMode="auto">
            <a:xfrm>
              <a:off x="2256"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64" name="AutoShape 30"/>
            <p:cNvSpPr>
              <a:spLocks noChangeArrowheads="1"/>
            </p:cNvSpPr>
            <p:nvPr/>
          </p:nvSpPr>
          <p:spPr bwMode="auto">
            <a:xfrm>
              <a:off x="3888"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65" name="AutoShape 31"/>
            <p:cNvSpPr>
              <a:spLocks noChangeArrowheads="1"/>
            </p:cNvSpPr>
            <p:nvPr/>
          </p:nvSpPr>
          <p:spPr bwMode="auto">
            <a:xfrm>
              <a:off x="5232"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35866" name="Line 32"/>
            <p:cNvSpPr>
              <a:spLocks noChangeShapeType="1"/>
            </p:cNvSpPr>
            <p:nvPr/>
          </p:nvSpPr>
          <p:spPr bwMode="auto">
            <a:xfrm>
              <a:off x="4416" y="1824"/>
              <a:ext cx="624" cy="0"/>
            </a:xfrm>
            <a:prstGeom prst="line">
              <a:avLst/>
            </a:prstGeom>
            <a:noFill/>
            <a:ln w="9525">
              <a:solidFill>
                <a:schemeClr val="tx1"/>
              </a:solidFill>
              <a:round/>
              <a:headEnd/>
              <a:tailEnd type="triangle" w="med" len="med"/>
            </a:ln>
          </p:spPr>
          <p:txBody>
            <a:bodyPr/>
            <a:lstStyle/>
            <a:p>
              <a:endParaRPr lang="en-US"/>
            </a:p>
          </p:txBody>
        </p:sp>
        <p:sp>
          <p:nvSpPr>
            <p:cNvPr id="35867" name="Line 33"/>
            <p:cNvSpPr>
              <a:spLocks noChangeShapeType="1"/>
            </p:cNvSpPr>
            <p:nvPr/>
          </p:nvSpPr>
          <p:spPr bwMode="auto">
            <a:xfrm>
              <a:off x="4416" y="2448"/>
              <a:ext cx="624" cy="0"/>
            </a:xfrm>
            <a:prstGeom prst="line">
              <a:avLst/>
            </a:prstGeom>
            <a:noFill/>
            <a:ln w="9525">
              <a:solidFill>
                <a:schemeClr val="tx1"/>
              </a:solidFill>
              <a:round/>
              <a:headEnd/>
              <a:tailEnd type="triangle" w="med" len="med"/>
            </a:ln>
          </p:spPr>
          <p:txBody>
            <a:bodyPr/>
            <a:lstStyle/>
            <a:p>
              <a:endParaRPr lang="en-US"/>
            </a:p>
          </p:txBody>
        </p:sp>
        <p:sp>
          <p:nvSpPr>
            <p:cNvPr id="35868" name="Line 34"/>
            <p:cNvSpPr>
              <a:spLocks noChangeShapeType="1"/>
            </p:cNvSpPr>
            <p:nvPr/>
          </p:nvSpPr>
          <p:spPr bwMode="auto">
            <a:xfrm>
              <a:off x="4416" y="3120"/>
              <a:ext cx="624" cy="0"/>
            </a:xfrm>
            <a:prstGeom prst="line">
              <a:avLst/>
            </a:prstGeom>
            <a:noFill/>
            <a:ln w="9525">
              <a:solidFill>
                <a:schemeClr val="tx1"/>
              </a:solidFill>
              <a:round/>
              <a:headEnd/>
              <a:tailEnd type="triangle" w="med" len="med"/>
            </a:ln>
          </p:spPr>
          <p:txBody>
            <a:bodyPr/>
            <a:lstStyle/>
            <a:p>
              <a:endParaRPr lang="en-US"/>
            </a:p>
          </p:txBody>
        </p:sp>
        <p:sp>
          <p:nvSpPr>
            <p:cNvPr id="35869" name="Line 35"/>
            <p:cNvSpPr>
              <a:spLocks noChangeShapeType="1"/>
            </p:cNvSpPr>
            <p:nvPr/>
          </p:nvSpPr>
          <p:spPr bwMode="auto">
            <a:xfrm>
              <a:off x="2784" y="1728"/>
              <a:ext cx="672" cy="0"/>
            </a:xfrm>
            <a:prstGeom prst="line">
              <a:avLst/>
            </a:prstGeom>
            <a:noFill/>
            <a:ln w="9525">
              <a:solidFill>
                <a:schemeClr val="tx1"/>
              </a:solidFill>
              <a:round/>
              <a:headEnd/>
              <a:tailEnd type="triangle" w="med" len="med"/>
            </a:ln>
          </p:spPr>
          <p:txBody>
            <a:bodyPr/>
            <a:lstStyle/>
            <a:p>
              <a:endParaRPr lang="en-US"/>
            </a:p>
          </p:txBody>
        </p:sp>
        <p:sp>
          <p:nvSpPr>
            <p:cNvPr id="35870" name="Line 36"/>
            <p:cNvSpPr>
              <a:spLocks noChangeShapeType="1"/>
            </p:cNvSpPr>
            <p:nvPr/>
          </p:nvSpPr>
          <p:spPr bwMode="auto">
            <a:xfrm>
              <a:off x="2784" y="1728"/>
              <a:ext cx="672" cy="672"/>
            </a:xfrm>
            <a:prstGeom prst="line">
              <a:avLst/>
            </a:prstGeom>
            <a:noFill/>
            <a:ln w="9525">
              <a:solidFill>
                <a:schemeClr val="tx1"/>
              </a:solidFill>
              <a:round/>
              <a:headEnd/>
              <a:tailEnd type="triangle" w="med" len="med"/>
            </a:ln>
          </p:spPr>
          <p:txBody>
            <a:bodyPr/>
            <a:lstStyle/>
            <a:p>
              <a:endParaRPr lang="en-US"/>
            </a:p>
          </p:txBody>
        </p:sp>
        <p:sp>
          <p:nvSpPr>
            <p:cNvPr id="35871" name="Line 37"/>
            <p:cNvSpPr>
              <a:spLocks noChangeShapeType="1"/>
            </p:cNvSpPr>
            <p:nvPr/>
          </p:nvSpPr>
          <p:spPr bwMode="auto">
            <a:xfrm>
              <a:off x="2784" y="1728"/>
              <a:ext cx="672" cy="1344"/>
            </a:xfrm>
            <a:prstGeom prst="line">
              <a:avLst/>
            </a:prstGeom>
            <a:noFill/>
            <a:ln w="9525">
              <a:solidFill>
                <a:schemeClr val="tx1"/>
              </a:solidFill>
              <a:round/>
              <a:headEnd/>
              <a:tailEnd type="triangle" w="med" len="med"/>
            </a:ln>
          </p:spPr>
          <p:txBody>
            <a:bodyPr/>
            <a:lstStyle/>
            <a:p>
              <a:endParaRPr lang="en-US"/>
            </a:p>
          </p:txBody>
        </p:sp>
        <p:sp>
          <p:nvSpPr>
            <p:cNvPr id="35872" name="Line 38"/>
            <p:cNvSpPr>
              <a:spLocks noChangeShapeType="1"/>
            </p:cNvSpPr>
            <p:nvPr/>
          </p:nvSpPr>
          <p:spPr bwMode="auto">
            <a:xfrm flipV="1">
              <a:off x="2784" y="1776"/>
              <a:ext cx="672" cy="432"/>
            </a:xfrm>
            <a:prstGeom prst="line">
              <a:avLst/>
            </a:prstGeom>
            <a:noFill/>
            <a:ln w="9525">
              <a:solidFill>
                <a:schemeClr val="tx1"/>
              </a:solidFill>
              <a:round/>
              <a:headEnd/>
              <a:tailEnd type="triangle" w="med" len="med"/>
            </a:ln>
          </p:spPr>
          <p:txBody>
            <a:bodyPr/>
            <a:lstStyle/>
            <a:p>
              <a:endParaRPr lang="en-US"/>
            </a:p>
          </p:txBody>
        </p:sp>
        <p:sp>
          <p:nvSpPr>
            <p:cNvPr id="35873" name="Line 39"/>
            <p:cNvSpPr>
              <a:spLocks noChangeShapeType="1"/>
            </p:cNvSpPr>
            <p:nvPr/>
          </p:nvSpPr>
          <p:spPr bwMode="auto">
            <a:xfrm flipV="1">
              <a:off x="2784" y="1824"/>
              <a:ext cx="672" cy="864"/>
            </a:xfrm>
            <a:prstGeom prst="line">
              <a:avLst/>
            </a:prstGeom>
            <a:noFill/>
            <a:ln w="9525">
              <a:solidFill>
                <a:schemeClr val="tx1"/>
              </a:solidFill>
              <a:round/>
              <a:headEnd/>
              <a:tailEnd type="triangle" w="med" len="med"/>
            </a:ln>
          </p:spPr>
          <p:txBody>
            <a:bodyPr/>
            <a:lstStyle/>
            <a:p>
              <a:endParaRPr lang="en-US"/>
            </a:p>
          </p:txBody>
        </p:sp>
        <p:sp>
          <p:nvSpPr>
            <p:cNvPr id="35874" name="Line 40"/>
            <p:cNvSpPr>
              <a:spLocks noChangeShapeType="1"/>
            </p:cNvSpPr>
            <p:nvPr/>
          </p:nvSpPr>
          <p:spPr bwMode="auto">
            <a:xfrm flipV="1">
              <a:off x="2784" y="1872"/>
              <a:ext cx="672" cy="1296"/>
            </a:xfrm>
            <a:prstGeom prst="line">
              <a:avLst/>
            </a:prstGeom>
            <a:noFill/>
            <a:ln w="9525">
              <a:solidFill>
                <a:schemeClr val="tx1"/>
              </a:solidFill>
              <a:round/>
              <a:headEnd/>
              <a:tailEnd type="triangle" w="med" len="med"/>
            </a:ln>
          </p:spPr>
          <p:txBody>
            <a:bodyPr/>
            <a:lstStyle/>
            <a:p>
              <a:endParaRPr lang="en-US"/>
            </a:p>
          </p:txBody>
        </p:sp>
        <p:sp>
          <p:nvSpPr>
            <p:cNvPr id="35875" name="Line 41"/>
            <p:cNvSpPr>
              <a:spLocks noChangeShapeType="1"/>
            </p:cNvSpPr>
            <p:nvPr/>
          </p:nvSpPr>
          <p:spPr bwMode="auto">
            <a:xfrm>
              <a:off x="2784" y="2208"/>
              <a:ext cx="672" cy="240"/>
            </a:xfrm>
            <a:prstGeom prst="line">
              <a:avLst/>
            </a:prstGeom>
            <a:noFill/>
            <a:ln w="9525">
              <a:solidFill>
                <a:schemeClr val="tx1"/>
              </a:solidFill>
              <a:round/>
              <a:headEnd/>
              <a:tailEnd type="triangle" w="med" len="med"/>
            </a:ln>
          </p:spPr>
          <p:txBody>
            <a:bodyPr/>
            <a:lstStyle/>
            <a:p>
              <a:endParaRPr lang="en-US"/>
            </a:p>
          </p:txBody>
        </p:sp>
        <p:sp>
          <p:nvSpPr>
            <p:cNvPr id="35876" name="Line 42"/>
            <p:cNvSpPr>
              <a:spLocks noChangeShapeType="1"/>
            </p:cNvSpPr>
            <p:nvPr/>
          </p:nvSpPr>
          <p:spPr bwMode="auto">
            <a:xfrm flipV="1">
              <a:off x="2784" y="2496"/>
              <a:ext cx="672" cy="192"/>
            </a:xfrm>
            <a:prstGeom prst="line">
              <a:avLst/>
            </a:prstGeom>
            <a:noFill/>
            <a:ln w="9525">
              <a:solidFill>
                <a:schemeClr val="tx1"/>
              </a:solidFill>
              <a:round/>
              <a:headEnd/>
              <a:tailEnd type="triangle" w="med" len="med"/>
            </a:ln>
          </p:spPr>
          <p:txBody>
            <a:bodyPr/>
            <a:lstStyle/>
            <a:p>
              <a:endParaRPr lang="en-US"/>
            </a:p>
          </p:txBody>
        </p:sp>
        <p:sp>
          <p:nvSpPr>
            <p:cNvPr id="35877" name="Line 43"/>
            <p:cNvSpPr>
              <a:spLocks noChangeShapeType="1"/>
            </p:cNvSpPr>
            <p:nvPr/>
          </p:nvSpPr>
          <p:spPr bwMode="auto">
            <a:xfrm flipV="1">
              <a:off x="2784" y="2544"/>
              <a:ext cx="672" cy="624"/>
            </a:xfrm>
            <a:prstGeom prst="line">
              <a:avLst/>
            </a:prstGeom>
            <a:noFill/>
            <a:ln w="9525">
              <a:solidFill>
                <a:schemeClr val="tx1"/>
              </a:solidFill>
              <a:round/>
              <a:headEnd/>
              <a:tailEnd type="triangle" w="med" len="med"/>
            </a:ln>
          </p:spPr>
          <p:txBody>
            <a:bodyPr/>
            <a:lstStyle/>
            <a:p>
              <a:endParaRPr lang="en-US"/>
            </a:p>
          </p:txBody>
        </p:sp>
        <p:sp>
          <p:nvSpPr>
            <p:cNvPr id="35878" name="Line 44"/>
            <p:cNvSpPr>
              <a:spLocks noChangeShapeType="1"/>
            </p:cNvSpPr>
            <p:nvPr/>
          </p:nvSpPr>
          <p:spPr bwMode="auto">
            <a:xfrm>
              <a:off x="2784" y="2208"/>
              <a:ext cx="672" cy="912"/>
            </a:xfrm>
            <a:prstGeom prst="line">
              <a:avLst/>
            </a:prstGeom>
            <a:noFill/>
            <a:ln w="9525">
              <a:solidFill>
                <a:schemeClr val="tx1"/>
              </a:solidFill>
              <a:round/>
              <a:headEnd/>
              <a:tailEnd type="triangle" w="med" len="med"/>
            </a:ln>
          </p:spPr>
          <p:txBody>
            <a:bodyPr/>
            <a:lstStyle/>
            <a:p>
              <a:endParaRPr lang="en-US"/>
            </a:p>
          </p:txBody>
        </p:sp>
        <p:sp>
          <p:nvSpPr>
            <p:cNvPr id="35879" name="Line 45"/>
            <p:cNvSpPr>
              <a:spLocks noChangeShapeType="1"/>
            </p:cNvSpPr>
            <p:nvPr/>
          </p:nvSpPr>
          <p:spPr bwMode="auto">
            <a:xfrm>
              <a:off x="2784" y="2688"/>
              <a:ext cx="672" cy="480"/>
            </a:xfrm>
            <a:prstGeom prst="line">
              <a:avLst/>
            </a:prstGeom>
            <a:noFill/>
            <a:ln w="9525">
              <a:solidFill>
                <a:schemeClr val="tx1"/>
              </a:solidFill>
              <a:round/>
              <a:headEnd/>
              <a:tailEnd type="triangle" w="med" len="med"/>
            </a:ln>
          </p:spPr>
          <p:txBody>
            <a:bodyPr/>
            <a:lstStyle/>
            <a:p>
              <a:endParaRPr lang="en-US"/>
            </a:p>
          </p:txBody>
        </p:sp>
        <p:sp>
          <p:nvSpPr>
            <p:cNvPr id="35880" name="Line 46"/>
            <p:cNvSpPr>
              <a:spLocks noChangeShapeType="1"/>
            </p:cNvSpPr>
            <p:nvPr/>
          </p:nvSpPr>
          <p:spPr bwMode="auto">
            <a:xfrm>
              <a:off x="2784" y="3168"/>
              <a:ext cx="672" cy="48"/>
            </a:xfrm>
            <a:prstGeom prst="line">
              <a:avLst/>
            </a:prstGeom>
            <a:noFill/>
            <a:ln w="9525">
              <a:solidFill>
                <a:schemeClr val="tx1"/>
              </a:solidFill>
              <a:round/>
              <a:headEnd/>
              <a:tailEnd type="triangle" w="med" len="med"/>
            </a:ln>
          </p:spPr>
          <p:txBody>
            <a:bodyPr/>
            <a:lstStyle/>
            <a:p>
              <a:endParaRPr lang="en-US"/>
            </a:p>
          </p:txBody>
        </p:sp>
      </p:grpSp>
      <p:sp>
        <p:nvSpPr>
          <p:cNvPr id="35845" name="Rectangle 47"/>
          <p:cNvSpPr>
            <a:spLocks noChangeArrowheads="1"/>
          </p:cNvSpPr>
          <p:nvPr/>
        </p:nvSpPr>
        <p:spPr bwMode="auto">
          <a:xfrm>
            <a:off x="795647" y="225631"/>
            <a:ext cx="6908800" cy="1143000"/>
          </a:xfrm>
          <a:prstGeom prst="rect">
            <a:avLst/>
          </a:prstGeom>
          <a:noFill/>
          <a:ln w="9525">
            <a:noFill/>
            <a:miter lim="800000"/>
            <a:headEnd/>
            <a:tailEnd/>
          </a:ln>
        </p:spPr>
        <p:txBody>
          <a:bodyPr anchor="ctr"/>
          <a:lstStyle/>
          <a:p>
            <a:r>
              <a:rPr lang="en-GB" sz="3200" b="1" dirty="0"/>
              <a:t>AUN-QA Models</a:t>
            </a:r>
            <a:endParaRPr lang="en-US" sz="3200" b="1" dirty="0"/>
          </a:p>
        </p:txBody>
      </p:sp>
      <p:sp>
        <p:nvSpPr>
          <p:cNvPr id="35846" name="Text Box 41"/>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M71</a:t>
            </a:r>
          </a:p>
        </p:txBody>
      </p:sp>
      <p:sp>
        <p:nvSpPr>
          <p:cNvPr id="35847" name="Text Box 5"/>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AUN-QA  Models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D7441420-4557-4F16-A8D5-FA5D94C6122A}" type="slidenum">
              <a:rPr lang="en-US" smtClean="0"/>
              <a:pPr/>
              <a:t>21</a:t>
            </a:fld>
            <a:endParaRPr lang="en-US" smtClean="0"/>
          </a:p>
        </p:txBody>
      </p:sp>
      <p:sp>
        <p:nvSpPr>
          <p:cNvPr id="36867" name="Rectangle 2"/>
          <p:cNvSpPr>
            <a:spLocks noGrp="1" noChangeArrowheads="1"/>
          </p:cNvSpPr>
          <p:nvPr>
            <p:ph type="title"/>
          </p:nvPr>
        </p:nvSpPr>
        <p:spPr>
          <a:xfrm>
            <a:off x="180975" y="-84025"/>
            <a:ext cx="6908800" cy="1143000"/>
          </a:xfrm>
        </p:spPr>
        <p:txBody>
          <a:bodyPr/>
          <a:lstStyle/>
          <a:p>
            <a:pPr algn="l" eaLnBrk="1" hangingPunct="1"/>
            <a:r>
              <a:rPr lang="en-GB" sz="3600" dirty="0" smtClean="0"/>
              <a:t>1. The Mission Statement</a:t>
            </a:r>
            <a:endParaRPr lang="en-US" sz="3600" dirty="0" smtClean="0"/>
          </a:p>
        </p:txBody>
      </p:sp>
      <p:sp>
        <p:nvSpPr>
          <p:cNvPr id="36868"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3686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M73</a:t>
            </a:r>
          </a:p>
        </p:txBody>
      </p:sp>
      <p:sp>
        <p:nvSpPr>
          <p:cNvPr id="36871" name="Text Box 6"/>
          <p:cNvSpPr txBox="1">
            <a:spLocks noChangeArrowheads="1"/>
          </p:cNvSpPr>
          <p:nvPr/>
        </p:nvSpPr>
        <p:spPr bwMode="auto">
          <a:xfrm>
            <a:off x="608137" y="1044955"/>
            <a:ext cx="8008937" cy="2051050"/>
          </a:xfrm>
          <a:prstGeom prst="rect">
            <a:avLst/>
          </a:prstGeom>
          <a:noFill/>
          <a:ln w="9525">
            <a:solidFill>
              <a:schemeClr val="tx1"/>
            </a:solidFill>
            <a:miter lim="800000"/>
            <a:headEnd/>
            <a:tailEnd/>
          </a:ln>
        </p:spPr>
        <p:txBody>
          <a:bodyPr>
            <a:spAutoFit/>
          </a:bodyPr>
          <a:lstStyle/>
          <a:p>
            <a:r>
              <a:rPr lang="en-US" sz="2400" b="1" dirty="0">
                <a:solidFill>
                  <a:schemeClr val="tx1"/>
                </a:solidFill>
              </a:rPr>
              <a:t>Checklist:</a:t>
            </a:r>
          </a:p>
          <a:p>
            <a:r>
              <a:rPr lang="en-US" sz="2400" b="1" dirty="0">
                <a:solidFill>
                  <a:schemeClr val="tx1"/>
                </a:solidFill>
              </a:rPr>
              <a:t>1. The Mission Statement</a:t>
            </a:r>
            <a:endParaRPr lang="en-US" sz="2000" dirty="0">
              <a:solidFill>
                <a:schemeClr val="tx1"/>
              </a:solidFill>
            </a:endParaRPr>
          </a:p>
          <a:p>
            <a:r>
              <a:rPr lang="en-US" sz="2000" dirty="0">
                <a:solidFill>
                  <a:schemeClr val="tx1"/>
                </a:solidFill>
              </a:rPr>
              <a:t>1.1 The university has a clearly formulated mission statement</a:t>
            </a:r>
          </a:p>
          <a:p>
            <a:r>
              <a:rPr lang="en-US" sz="2000" dirty="0">
                <a:solidFill>
                  <a:schemeClr val="tx1"/>
                </a:solidFill>
              </a:rPr>
              <a:t>1.2 The mission statement is publicly known</a:t>
            </a:r>
          </a:p>
          <a:p>
            <a:r>
              <a:rPr lang="en-US" sz="2000" dirty="0">
                <a:solidFill>
                  <a:schemeClr val="tx1"/>
                </a:solidFill>
              </a:rPr>
              <a:t>1.3 The mission statement is in line with the academic and social context</a:t>
            </a:r>
          </a:p>
        </p:txBody>
      </p:sp>
      <p:sp>
        <p:nvSpPr>
          <p:cNvPr id="8" name="Text Box 5"/>
          <p:cNvSpPr txBox="1">
            <a:spLocks noChangeArrowheads="1"/>
          </p:cNvSpPr>
          <p:nvPr/>
        </p:nvSpPr>
        <p:spPr bwMode="auto">
          <a:xfrm>
            <a:off x="508000" y="3320225"/>
            <a:ext cx="8318500" cy="2928938"/>
          </a:xfrm>
          <a:prstGeom prst="rect">
            <a:avLst/>
          </a:prstGeom>
          <a:noFill/>
          <a:ln w="9525">
            <a:noFill/>
            <a:miter lim="800000"/>
            <a:headEnd/>
            <a:tailEnd/>
          </a:ln>
        </p:spPr>
        <p:txBody>
          <a:bodyPr>
            <a:spAutoFit/>
          </a:bodyPr>
          <a:lstStyle/>
          <a:p>
            <a:r>
              <a:rPr lang="en-US" sz="2400" b="1" dirty="0">
                <a:solidFill>
                  <a:srgbClr val="003399"/>
                </a:solidFill>
              </a:rPr>
              <a:t>Diagnostic questions:</a:t>
            </a:r>
          </a:p>
          <a:p>
            <a:r>
              <a:rPr lang="en-US" sz="1800" dirty="0">
                <a:solidFill>
                  <a:srgbClr val="003399"/>
                </a:solidFill>
              </a:rPr>
              <a:t>• What is the university's vision for the academic training it gives?</a:t>
            </a:r>
          </a:p>
          <a:p>
            <a:r>
              <a:rPr lang="en-US" sz="1800" dirty="0">
                <a:solidFill>
                  <a:srgbClr val="003399"/>
                </a:solidFill>
              </a:rPr>
              <a:t>• What is the university's vision for its research activities?</a:t>
            </a:r>
          </a:p>
          <a:p>
            <a:r>
              <a:rPr lang="en-US" sz="1800" dirty="0">
                <a:solidFill>
                  <a:srgbClr val="003399"/>
                </a:solidFill>
              </a:rPr>
              <a:t>• What is the university's vision for its role in the society?</a:t>
            </a:r>
          </a:p>
          <a:p>
            <a:r>
              <a:rPr lang="en-US" sz="1800" dirty="0">
                <a:solidFill>
                  <a:srgbClr val="003399"/>
                </a:solidFill>
              </a:rPr>
              <a:t>• Has the vision (= the long-term aims) been translated into a clearly formulated</a:t>
            </a:r>
          </a:p>
          <a:p>
            <a:r>
              <a:rPr lang="en-US" sz="1800" dirty="0">
                <a:solidFill>
                  <a:srgbClr val="003399"/>
                </a:solidFill>
              </a:rPr>
              <a:t>mission statement (= targets to be met in the short-term)?</a:t>
            </a:r>
          </a:p>
          <a:p>
            <a:r>
              <a:rPr lang="en-US" sz="1800" dirty="0">
                <a:solidFill>
                  <a:srgbClr val="003399"/>
                </a:solidFill>
              </a:rPr>
              <a:t>• Has the mission statement been translated into achievable and </a:t>
            </a:r>
            <a:r>
              <a:rPr lang="en-US" sz="1800" dirty="0" err="1">
                <a:solidFill>
                  <a:srgbClr val="003399"/>
                </a:solidFill>
              </a:rPr>
              <a:t>operationalised</a:t>
            </a:r>
            <a:endParaRPr lang="en-US" sz="1800" dirty="0">
              <a:solidFill>
                <a:srgbClr val="003399"/>
              </a:solidFill>
            </a:endParaRPr>
          </a:p>
          <a:p>
            <a:r>
              <a:rPr lang="en-US" sz="1800" dirty="0">
                <a:solidFill>
                  <a:srgbClr val="003399"/>
                </a:solidFill>
              </a:rPr>
              <a:t>goals and objectives?</a:t>
            </a:r>
          </a:p>
          <a:p>
            <a:r>
              <a:rPr lang="en-US" sz="1800" dirty="0">
                <a:solidFill>
                  <a:srgbClr val="003399"/>
                </a:solidFill>
              </a:rPr>
              <a:t>• What is the specific profile of this university compared with other universities in</a:t>
            </a:r>
          </a:p>
          <a:p>
            <a:r>
              <a:rPr lang="en-US" sz="1800" dirty="0">
                <a:solidFill>
                  <a:srgbClr val="003399"/>
                </a:solidFill>
              </a:rPr>
              <a:t>the country in question?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6AF24066-098B-4755-94DF-2C22084AC327}" type="slidenum">
              <a:rPr lang="en-US" smtClean="0"/>
              <a:pPr/>
              <a:t>22</a:t>
            </a:fld>
            <a:endParaRPr lang="en-US" smtClean="0"/>
          </a:p>
        </p:txBody>
      </p:sp>
      <p:sp>
        <p:nvSpPr>
          <p:cNvPr id="38915" name="Rectangle 2"/>
          <p:cNvSpPr>
            <a:spLocks noGrp="1" noChangeArrowheads="1"/>
          </p:cNvSpPr>
          <p:nvPr>
            <p:ph type="title"/>
          </p:nvPr>
        </p:nvSpPr>
        <p:spPr>
          <a:xfrm>
            <a:off x="254000" y="260350"/>
            <a:ext cx="6908800" cy="1143000"/>
          </a:xfrm>
        </p:spPr>
        <p:txBody>
          <a:bodyPr/>
          <a:lstStyle/>
          <a:p>
            <a:pPr algn="l" eaLnBrk="1" hangingPunct="1"/>
            <a:r>
              <a:rPr lang="en-GB" sz="4000" smtClean="0"/>
              <a:t>2. The Policy Plan</a:t>
            </a:r>
            <a:endParaRPr lang="en-US" sz="4000" smtClean="0"/>
          </a:p>
        </p:txBody>
      </p:sp>
      <p:sp>
        <p:nvSpPr>
          <p:cNvPr id="38917"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M74</a:t>
            </a:r>
          </a:p>
        </p:txBody>
      </p:sp>
      <p:sp>
        <p:nvSpPr>
          <p:cNvPr id="38919" name="Text Box 6"/>
          <p:cNvSpPr txBox="1">
            <a:spLocks noChangeArrowheads="1"/>
          </p:cNvSpPr>
          <p:nvPr/>
        </p:nvSpPr>
        <p:spPr bwMode="auto">
          <a:xfrm>
            <a:off x="620012" y="1246827"/>
            <a:ext cx="8008937" cy="1441450"/>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2. The Policy Plan</a:t>
            </a:r>
            <a:endParaRPr lang="en-US" sz="2000">
              <a:solidFill>
                <a:schemeClr val="tx1"/>
              </a:solidFill>
            </a:endParaRPr>
          </a:p>
          <a:p>
            <a:r>
              <a:rPr lang="en-US" sz="2000">
                <a:solidFill>
                  <a:schemeClr val="tx1"/>
                </a:solidFill>
              </a:rPr>
              <a:t>2.1 The university has a clear policy and strategic plan formulated in line with the mission statement.</a:t>
            </a:r>
          </a:p>
        </p:txBody>
      </p:sp>
      <p:sp>
        <p:nvSpPr>
          <p:cNvPr id="8"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9" name="Text Box 5"/>
          <p:cNvSpPr txBox="1">
            <a:spLocks noChangeArrowheads="1"/>
          </p:cNvSpPr>
          <p:nvPr/>
        </p:nvSpPr>
        <p:spPr bwMode="auto">
          <a:xfrm>
            <a:off x="508000" y="2916475"/>
            <a:ext cx="8318500" cy="3203575"/>
          </a:xfrm>
          <a:prstGeom prst="rect">
            <a:avLst/>
          </a:prstGeom>
          <a:noFill/>
          <a:ln w="9525">
            <a:noFill/>
            <a:miter lim="800000"/>
            <a:headEnd/>
            <a:tailEnd/>
          </a:ln>
        </p:spPr>
        <p:txBody>
          <a:bodyPr>
            <a:spAutoFit/>
          </a:bodyPr>
          <a:lstStyle/>
          <a:p>
            <a:r>
              <a:rPr lang="en-US" sz="2400" b="1" dirty="0">
                <a:solidFill>
                  <a:srgbClr val="003399"/>
                </a:solidFill>
              </a:rPr>
              <a:t>Diagnostic questions:</a:t>
            </a:r>
          </a:p>
          <a:p>
            <a:r>
              <a:rPr lang="en-US" sz="1800" dirty="0">
                <a:solidFill>
                  <a:srgbClr val="003399"/>
                </a:solidFill>
              </a:rPr>
              <a:t>• Does the university have a clear policy in line with its mission and vision?</a:t>
            </a:r>
          </a:p>
          <a:p>
            <a:r>
              <a:rPr lang="en-US" sz="1800" dirty="0">
                <a:solidFill>
                  <a:srgbClr val="003399"/>
                </a:solidFill>
              </a:rPr>
              <a:t>• Has the policy been adequately translated into the strategic plan?</a:t>
            </a:r>
          </a:p>
          <a:p>
            <a:r>
              <a:rPr lang="en-US" sz="1800" dirty="0">
                <a:solidFill>
                  <a:srgbClr val="003399"/>
                </a:solidFill>
              </a:rPr>
              <a:t>• Who was involved in formulating the policy and strategic plan?</a:t>
            </a:r>
          </a:p>
          <a:p>
            <a:r>
              <a:rPr lang="en-US" sz="1800" dirty="0">
                <a:solidFill>
                  <a:srgbClr val="003399"/>
                </a:solidFill>
              </a:rPr>
              <a:t>• Are policy and strategic plan well known to all academic staff and students? Is</a:t>
            </a:r>
          </a:p>
          <a:p>
            <a:r>
              <a:rPr lang="en-US" sz="1800" dirty="0">
                <a:solidFill>
                  <a:srgbClr val="003399"/>
                </a:solidFill>
              </a:rPr>
              <a:t>there general agreement on this?</a:t>
            </a:r>
          </a:p>
          <a:p>
            <a:r>
              <a:rPr lang="en-US" sz="1800" dirty="0">
                <a:solidFill>
                  <a:srgbClr val="003399"/>
                </a:solidFill>
              </a:rPr>
              <a:t>• Does the strategic plan reflect:</a:t>
            </a:r>
          </a:p>
          <a:p>
            <a:pPr lvl="1"/>
            <a:r>
              <a:rPr lang="en-US" sz="1800" dirty="0">
                <a:solidFill>
                  <a:srgbClr val="003399"/>
                </a:solidFill>
              </a:rPr>
              <a:t>− The types of </a:t>
            </a:r>
            <a:r>
              <a:rPr lang="en-US" sz="1800" dirty="0" err="1">
                <a:solidFill>
                  <a:srgbClr val="003399"/>
                </a:solidFill>
              </a:rPr>
              <a:t>programme</a:t>
            </a:r>
            <a:r>
              <a:rPr lang="en-US" sz="1800" dirty="0">
                <a:solidFill>
                  <a:srgbClr val="003399"/>
                </a:solidFill>
              </a:rPr>
              <a:t> you are offering?</a:t>
            </a:r>
          </a:p>
          <a:p>
            <a:pPr lvl="1"/>
            <a:r>
              <a:rPr lang="en-US" sz="1800" dirty="0">
                <a:solidFill>
                  <a:srgbClr val="003399"/>
                </a:solidFill>
              </a:rPr>
              <a:t>− The choice of research fields?</a:t>
            </a:r>
          </a:p>
          <a:p>
            <a:pPr lvl="1"/>
            <a:r>
              <a:rPr lang="en-US" sz="1800" dirty="0">
                <a:solidFill>
                  <a:srgbClr val="003399"/>
                </a:solidFill>
              </a:rPr>
              <a:t>− The priorities set?</a:t>
            </a:r>
          </a:p>
          <a:p>
            <a:pPr lvl="1"/>
            <a:r>
              <a:rPr lang="en-US" sz="1800" dirty="0">
                <a:solidFill>
                  <a:srgbClr val="003399"/>
                </a:solidFill>
              </a:rPr>
              <a:t>− The main activities of the university?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BECFB59F-D3C5-44DE-81E0-8DF01B9A44B0}" type="slidenum">
              <a:rPr lang="en-US" smtClean="0"/>
              <a:pPr/>
              <a:t>23</a:t>
            </a:fld>
            <a:endParaRPr lang="en-US" smtClean="0"/>
          </a:p>
        </p:txBody>
      </p:sp>
      <p:sp>
        <p:nvSpPr>
          <p:cNvPr id="40963" name="Rectangle 2"/>
          <p:cNvSpPr>
            <a:spLocks noGrp="1" noChangeArrowheads="1"/>
          </p:cNvSpPr>
          <p:nvPr>
            <p:ph type="title"/>
          </p:nvPr>
        </p:nvSpPr>
        <p:spPr>
          <a:xfrm>
            <a:off x="209550" y="-99900"/>
            <a:ext cx="6908800" cy="1143000"/>
          </a:xfrm>
        </p:spPr>
        <p:txBody>
          <a:bodyPr/>
          <a:lstStyle/>
          <a:p>
            <a:pPr algn="l" eaLnBrk="1" hangingPunct="1"/>
            <a:r>
              <a:rPr lang="en-GB" sz="4000" dirty="0" smtClean="0"/>
              <a:t>3. The Management</a:t>
            </a:r>
            <a:endParaRPr lang="en-US" sz="4000" dirty="0" smtClean="0"/>
          </a:p>
        </p:txBody>
      </p:sp>
      <p:sp>
        <p:nvSpPr>
          <p:cNvPr id="40965"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M75</a:t>
            </a:r>
          </a:p>
        </p:txBody>
      </p:sp>
      <p:sp>
        <p:nvSpPr>
          <p:cNvPr id="40967" name="Text Box 6"/>
          <p:cNvSpPr txBox="1">
            <a:spLocks noChangeArrowheads="1"/>
          </p:cNvSpPr>
          <p:nvPr/>
        </p:nvSpPr>
        <p:spPr bwMode="auto">
          <a:xfrm>
            <a:off x="608136" y="938075"/>
            <a:ext cx="8008937" cy="1746250"/>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3. The Management</a:t>
            </a:r>
            <a:endParaRPr lang="en-US" sz="2000">
              <a:solidFill>
                <a:schemeClr val="tx1"/>
              </a:solidFill>
            </a:endParaRPr>
          </a:p>
          <a:p>
            <a:r>
              <a:rPr lang="en-US" sz="2000">
                <a:solidFill>
                  <a:schemeClr val="tx1"/>
                </a:solidFill>
              </a:rPr>
              <a:t>3.1 The university has a clear management structure in which the decision-making process, competencies and responsibilities have been clearly defined.</a:t>
            </a:r>
          </a:p>
        </p:txBody>
      </p:sp>
      <p:sp>
        <p:nvSpPr>
          <p:cNvPr id="8"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9" name="Text Box 5"/>
          <p:cNvSpPr txBox="1">
            <a:spLocks noChangeArrowheads="1"/>
          </p:cNvSpPr>
          <p:nvPr/>
        </p:nvSpPr>
        <p:spPr bwMode="auto">
          <a:xfrm>
            <a:off x="522288" y="2682738"/>
            <a:ext cx="8318500" cy="3752850"/>
          </a:xfrm>
          <a:prstGeom prst="rect">
            <a:avLst/>
          </a:prstGeom>
          <a:noFill/>
          <a:ln w="9525">
            <a:noFill/>
            <a:miter lim="800000"/>
            <a:headEnd/>
            <a:tailEnd/>
          </a:ln>
        </p:spPr>
        <p:txBody>
          <a:bodyPr>
            <a:spAutoFit/>
          </a:bodyPr>
          <a:lstStyle/>
          <a:p>
            <a:r>
              <a:rPr lang="en-US" sz="2400" b="1" dirty="0">
                <a:solidFill>
                  <a:srgbClr val="003399"/>
                </a:solidFill>
              </a:rPr>
              <a:t>Diagnostic questions:</a:t>
            </a:r>
          </a:p>
          <a:p>
            <a:r>
              <a:rPr lang="en-US" sz="1800" dirty="0">
                <a:solidFill>
                  <a:srgbClr val="003399"/>
                </a:solidFill>
              </a:rPr>
              <a:t>• What kind of management structure does the university have: </a:t>
            </a:r>
            <a:r>
              <a:rPr lang="en-US" sz="1800" dirty="0" err="1">
                <a:solidFill>
                  <a:srgbClr val="003399"/>
                </a:solidFill>
              </a:rPr>
              <a:t>centralised</a:t>
            </a:r>
            <a:r>
              <a:rPr lang="en-US" sz="1800" dirty="0">
                <a:solidFill>
                  <a:srgbClr val="003399"/>
                </a:solidFill>
              </a:rPr>
              <a:t> and top down or </a:t>
            </a:r>
            <a:r>
              <a:rPr lang="en-US" sz="1800" dirty="0" err="1">
                <a:solidFill>
                  <a:srgbClr val="003399"/>
                </a:solidFill>
              </a:rPr>
              <a:t>decentralised</a:t>
            </a:r>
            <a:r>
              <a:rPr lang="en-US" sz="1800" dirty="0">
                <a:solidFill>
                  <a:srgbClr val="003399"/>
                </a:solidFill>
              </a:rPr>
              <a:t> and bottom up?</a:t>
            </a:r>
          </a:p>
          <a:p>
            <a:r>
              <a:rPr lang="en-US" sz="1800" dirty="0">
                <a:solidFill>
                  <a:srgbClr val="003399"/>
                </a:solidFill>
              </a:rPr>
              <a:t>• Have the role and functions of the central management, faculty management and the staff been clearly described?</a:t>
            </a:r>
          </a:p>
          <a:p>
            <a:r>
              <a:rPr lang="en-US" sz="1800" dirty="0">
                <a:solidFill>
                  <a:srgbClr val="003399"/>
                </a:solidFill>
              </a:rPr>
              <a:t>• Does the academic staff participate in the decision-making process on teaching and research?</a:t>
            </a:r>
          </a:p>
          <a:p>
            <a:r>
              <a:rPr lang="en-US" sz="1800" dirty="0">
                <a:solidFill>
                  <a:srgbClr val="003399"/>
                </a:solidFill>
              </a:rPr>
              <a:t>• Do students participate in the decision-making process in relation to their</a:t>
            </a:r>
          </a:p>
          <a:p>
            <a:r>
              <a:rPr lang="en-US" sz="1800" dirty="0">
                <a:solidFill>
                  <a:srgbClr val="003399"/>
                </a:solidFill>
              </a:rPr>
              <a:t>education?</a:t>
            </a:r>
          </a:p>
          <a:p>
            <a:r>
              <a:rPr lang="en-US" sz="1800" dirty="0">
                <a:solidFill>
                  <a:srgbClr val="003399"/>
                </a:solidFill>
              </a:rPr>
              <a:t>• Has the management structure of the university been endorsed by the academic community?</a:t>
            </a:r>
          </a:p>
          <a:p>
            <a:r>
              <a:rPr lang="en-US" sz="1800" dirty="0">
                <a:solidFill>
                  <a:srgbClr val="003399"/>
                </a:solidFill>
              </a:rPr>
              <a:t>• Is the internal </a:t>
            </a:r>
            <a:r>
              <a:rPr lang="en-US" sz="1800" dirty="0" err="1">
                <a:solidFill>
                  <a:srgbClr val="003399"/>
                </a:solidFill>
              </a:rPr>
              <a:t>organisation</a:t>
            </a:r>
            <a:r>
              <a:rPr lang="en-US" sz="1800" dirty="0">
                <a:solidFill>
                  <a:srgbClr val="003399"/>
                </a:solidFill>
              </a:rPr>
              <a:t> structure fit for purpose?</a:t>
            </a:r>
          </a:p>
          <a:p>
            <a:r>
              <a:rPr lang="en-US" sz="1800" dirty="0">
                <a:solidFill>
                  <a:srgbClr val="003399"/>
                </a:solidFill>
              </a:rPr>
              <a:t>• What management committees are in place? Are they working adequately?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534C22DA-2679-44FB-8B24-203FE10B099B}" type="slidenum">
              <a:rPr lang="en-US" smtClean="0"/>
              <a:pPr/>
              <a:t>24</a:t>
            </a:fld>
            <a:endParaRPr lang="en-US" smtClean="0"/>
          </a:p>
        </p:txBody>
      </p:sp>
      <p:sp>
        <p:nvSpPr>
          <p:cNvPr id="45059" name="Rectangle 2"/>
          <p:cNvSpPr>
            <a:spLocks noGrp="1" noChangeArrowheads="1"/>
          </p:cNvSpPr>
          <p:nvPr>
            <p:ph type="title"/>
          </p:nvPr>
        </p:nvSpPr>
        <p:spPr>
          <a:xfrm>
            <a:off x="239713" y="231775"/>
            <a:ext cx="6908800" cy="1143000"/>
          </a:xfrm>
        </p:spPr>
        <p:txBody>
          <a:bodyPr/>
          <a:lstStyle/>
          <a:p>
            <a:pPr algn="l" eaLnBrk="1" hangingPunct="1"/>
            <a:r>
              <a:rPr lang="en-GB" sz="4000" smtClean="0"/>
              <a:t>4. Human Resources</a:t>
            </a:r>
            <a:endParaRPr lang="en-US" sz="4000" smtClean="0"/>
          </a:p>
        </p:txBody>
      </p:sp>
      <p:sp>
        <p:nvSpPr>
          <p:cNvPr id="45061"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M76-77</a:t>
            </a:r>
          </a:p>
        </p:txBody>
      </p:sp>
      <p:sp>
        <p:nvSpPr>
          <p:cNvPr id="45062" name="Text Box 5"/>
          <p:cNvSpPr txBox="1">
            <a:spLocks noChangeArrowheads="1"/>
          </p:cNvSpPr>
          <p:nvPr/>
        </p:nvSpPr>
        <p:spPr bwMode="auto">
          <a:xfrm>
            <a:off x="509588" y="1238288"/>
            <a:ext cx="8008937" cy="2123658"/>
          </a:xfrm>
          <a:prstGeom prst="rect">
            <a:avLst/>
          </a:prstGeom>
          <a:noFill/>
          <a:ln w="9525">
            <a:solidFill>
              <a:schemeClr val="tx1"/>
            </a:solidFill>
            <a:miter lim="800000"/>
            <a:headEnd/>
            <a:tailEnd/>
          </a:ln>
        </p:spPr>
        <p:txBody>
          <a:bodyPr>
            <a:spAutoFit/>
          </a:bodyPr>
          <a:lstStyle/>
          <a:p>
            <a:r>
              <a:rPr lang="en-US" sz="2400" b="1" dirty="0" smtClean="0">
                <a:solidFill>
                  <a:schemeClr val="tx1"/>
                </a:solidFill>
              </a:rPr>
              <a:t>4</a:t>
            </a:r>
            <a:r>
              <a:rPr lang="en-US" sz="2400" b="1" dirty="0">
                <a:solidFill>
                  <a:schemeClr val="tx1"/>
                </a:solidFill>
              </a:rPr>
              <a:t>. Human Resources</a:t>
            </a:r>
            <a:endParaRPr lang="en-US" sz="2000" dirty="0">
              <a:solidFill>
                <a:schemeClr val="tx1"/>
              </a:solidFill>
            </a:endParaRPr>
          </a:p>
          <a:p>
            <a:r>
              <a:rPr lang="en-US" sz="1800" dirty="0">
                <a:solidFill>
                  <a:schemeClr val="tx1"/>
                </a:solidFill>
              </a:rPr>
              <a:t>4.1. The university develops and retains high-quality academics and support staff by clearly defining their responsibility, and by evaluating their performance on a regular basis.</a:t>
            </a:r>
          </a:p>
          <a:p>
            <a:r>
              <a:rPr lang="en-US" sz="1800" dirty="0">
                <a:solidFill>
                  <a:schemeClr val="tx1"/>
                </a:solidFill>
              </a:rPr>
              <a:t>4.2. The university develops the body of knowledge possessed by its academics and support staff to keep paces with changes in each academic discipline.</a:t>
            </a:r>
          </a:p>
        </p:txBody>
      </p:sp>
      <p:sp>
        <p:nvSpPr>
          <p:cNvPr id="7"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8" name="Text Box 5"/>
          <p:cNvSpPr txBox="1">
            <a:spLocks noChangeArrowheads="1"/>
          </p:cNvSpPr>
          <p:nvPr/>
        </p:nvSpPr>
        <p:spPr bwMode="auto">
          <a:xfrm>
            <a:off x="508000" y="3427100"/>
            <a:ext cx="8318500" cy="2928938"/>
          </a:xfrm>
          <a:prstGeom prst="rect">
            <a:avLst/>
          </a:prstGeom>
          <a:noFill/>
          <a:ln w="9525">
            <a:noFill/>
            <a:miter lim="800000"/>
            <a:headEnd/>
            <a:tailEnd/>
          </a:ln>
        </p:spPr>
        <p:txBody>
          <a:bodyPr>
            <a:spAutoFit/>
          </a:bodyPr>
          <a:lstStyle/>
          <a:p>
            <a:r>
              <a:rPr lang="en-US" sz="2400" b="1" dirty="0">
                <a:solidFill>
                  <a:srgbClr val="003399"/>
                </a:solidFill>
              </a:rPr>
              <a:t>Diagnostic questions:</a:t>
            </a:r>
          </a:p>
          <a:p>
            <a:r>
              <a:rPr lang="en-US" sz="1800" dirty="0">
                <a:solidFill>
                  <a:srgbClr val="003399"/>
                </a:solidFill>
              </a:rPr>
              <a:t>1. How does the university select and appoint its academic staff?</a:t>
            </a:r>
          </a:p>
          <a:p>
            <a:r>
              <a:rPr lang="en-US" sz="1800" dirty="0">
                <a:solidFill>
                  <a:srgbClr val="003399"/>
                </a:solidFill>
              </a:rPr>
              <a:t>2. Is an adequate staff appraisal system in place for use in evaluating performance and promotion?</a:t>
            </a:r>
          </a:p>
          <a:p>
            <a:r>
              <a:rPr lang="en-US" sz="1800" dirty="0">
                <a:solidFill>
                  <a:srgbClr val="003399"/>
                </a:solidFill>
              </a:rPr>
              <a:t>3. How is staff performance evaluated?</a:t>
            </a:r>
          </a:p>
          <a:p>
            <a:r>
              <a:rPr lang="en-US" sz="1800" dirty="0">
                <a:solidFill>
                  <a:srgbClr val="003399"/>
                </a:solidFill>
              </a:rPr>
              <a:t>4. What opportunities are given for staff/HR development and training?</a:t>
            </a:r>
          </a:p>
          <a:p>
            <a:r>
              <a:rPr lang="en-US" sz="1800" dirty="0">
                <a:solidFill>
                  <a:srgbClr val="003399"/>
                </a:solidFill>
              </a:rPr>
              <a:t>5. How does the university evaluate the efficiency of its staff/HR development</a:t>
            </a:r>
          </a:p>
          <a:p>
            <a:r>
              <a:rPr lang="en-US" sz="1800" dirty="0">
                <a:solidFill>
                  <a:srgbClr val="003399"/>
                </a:solidFill>
              </a:rPr>
              <a:t>activities?</a:t>
            </a:r>
          </a:p>
          <a:p>
            <a:r>
              <a:rPr lang="en-US" sz="1800" dirty="0">
                <a:solidFill>
                  <a:srgbClr val="003399"/>
                </a:solidFill>
              </a:rPr>
              <a:t>6. How does the university stimulate the ethics of its students, academics and other staff?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40C622BE-90D3-41A4-96B2-FB68B636B8DE}" type="slidenum">
              <a:rPr lang="en-US" smtClean="0"/>
              <a:pPr/>
              <a:t>25</a:t>
            </a:fld>
            <a:endParaRPr lang="en-US" smtClean="0"/>
          </a:p>
        </p:txBody>
      </p:sp>
      <p:sp>
        <p:nvSpPr>
          <p:cNvPr id="46083" name="Rectangle 2"/>
          <p:cNvSpPr>
            <a:spLocks noGrp="1" noChangeArrowheads="1"/>
          </p:cNvSpPr>
          <p:nvPr>
            <p:ph type="title"/>
          </p:nvPr>
        </p:nvSpPr>
        <p:spPr>
          <a:xfrm>
            <a:off x="196850" y="187325"/>
            <a:ext cx="6908800" cy="1143000"/>
          </a:xfrm>
        </p:spPr>
        <p:txBody>
          <a:bodyPr/>
          <a:lstStyle/>
          <a:p>
            <a:pPr algn="l" eaLnBrk="1" hangingPunct="1"/>
            <a:r>
              <a:rPr lang="en-GB" sz="4000" smtClean="0"/>
              <a:t>4. Human Resources</a:t>
            </a:r>
            <a:endParaRPr lang="en-US" sz="4000" smtClean="0"/>
          </a:p>
        </p:txBody>
      </p:sp>
      <p:sp>
        <p:nvSpPr>
          <p:cNvPr id="46085"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M76-77</a:t>
            </a:r>
          </a:p>
        </p:txBody>
      </p:sp>
      <p:sp>
        <p:nvSpPr>
          <p:cNvPr id="46086" name="Text Box 5"/>
          <p:cNvSpPr txBox="1">
            <a:spLocks noChangeArrowheads="1"/>
          </p:cNvSpPr>
          <p:nvPr/>
        </p:nvSpPr>
        <p:spPr bwMode="auto">
          <a:xfrm>
            <a:off x="509588" y="1449388"/>
            <a:ext cx="8008937" cy="4951412"/>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4. Human Resources</a:t>
            </a:r>
            <a:endParaRPr lang="en-US" sz="2000">
              <a:solidFill>
                <a:schemeClr val="tx1"/>
              </a:solidFill>
            </a:endParaRPr>
          </a:p>
          <a:p>
            <a:r>
              <a:rPr lang="en-US" sz="1800">
                <a:solidFill>
                  <a:schemeClr val="tx1"/>
                </a:solidFill>
              </a:rPr>
              <a:t>4.3. The university:</a:t>
            </a:r>
          </a:p>
          <a:p>
            <a:r>
              <a:rPr lang="en-US" sz="1800">
                <a:solidFill>
                  <a:schemeClr val="tx1"/>
                </a:solidFill>
              </a:rPr>
              <a:t>a) establishes a system to consider the ability, potential and need to</a:t>
            </a:r>
          </a:p>
          <a:p>
            <a:r>
              <a:rPr lang="en-US" sz="1800">
                <a:solidFill>
                  <a:schemeClr val="tx1"/>
                </a:solidFill>
              </a:rPr>
              <a:t>enhance the knowledge possessed by its academics and support staff in conducting activities that have a direct influence on the quality of teaching-learning. This should include the formulation of a concrete staff development plan;</a:t>
            </a:r>
          </a:p>
          <a:p>
            <a:r>
              <a:rPr lang="en-US" sz="1800">
                <a:solidFill>
                  <a:schemeClr val="tx1"/>
                </a:solidFill>
              </a:rPr>
              <a:t>b) provides training to develop the potential of academics and Support staff in accordance with this plan;</a:t>
            </a:r>
          </a:p>
          <a:p>
            <a:r>
              <a:rPr lang="en-US" sz="1800">
                <a:solidFill>
                  <a:schemeClr val="tx1"/>
                </a:solidFill>
              </a:rPr>
              <a:t>c) evaluates the efficiency of the training provided to ensure that its academics and support staff comprehend both the importance of and the relationship between the duties and activities that fall within their responsibility. This will affect the way the organisation attains its quality goals.</a:t>
            </a:r>
          </a:p>
          <a:p>
            <a:r>
              <a:rPr lang="en-US" sz="1800">
                <a:solidFill>
                  <a:schemeClr val="tx1"/>
                </a:solidFill>
              </a:rPr>
              <a:t>d) Compile records of education, experience, training, and other essential qualifications required of lecturers (academic staff) and support staff.</a:t>
            </a:r>
          </a:p>
        </p:txBody>
      </p:sp>
      <p:sp>
        <p:nvSpPr>
          <p:cNvPr id="7"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8691F929-2FE6-47CE-88A0-7CE2266C776D}" type="slidenum">
              <a:rPr lang="en-US" smtClean="0"/>
              <a:pPr/>
              <a:t>26</a:t>
            </a:fld>
            <a:endParaRPr lang="en-US" smtClean="0"/>
          </a:p>
        </p:txBody>
      </p:sp>
      <p:sp>
        <p:nvSpPr>
          <p:cNvPr id="47107" name="Rectangle 2"/>
          <p:cNvSpPr>
            <a:spLocks noGrp="1" noChangeArrowheads="1"/>
          </p:cNvSpPr>
          <p:nvPr>
            <p:ph type="title"/>
          </p:nvPr>
        </p:nvSpPr>
        <p:spPr>
          <a:xfrm>
            <a:off x="239713" y="274638"/>
            <a:ext cx="6908800" cy="1143000"/>
          </a:xfrm>
        </p:spPr>
        <p:txBody>
          <a:bodyPr/>
          <a:lstStyle/>
          <a:p>
            <a:pPr algn="l" eaLnBrk="1" hangingPunct="1"/>
            <a:r>
              <a:rPr lang="en-GB" sz="4000" smtClean="0"/>
              <a:t>4. Human Resources</a:t>
            </a:r>
            <a:endParaRPr lang="en-US" sz="4000" smtClean="0"/>
          </a:p>
        </p:txBody>
      </p:sp>
      <p:sp>
        <p:nvSpPr>
          <p:cNvPr id="4710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M76-77</a:t>
            </a:r>
          </a:p>
        </p:txBody>
      </p:sp>
      <p:sp>
        <p:nvSpPr>
          <p:cNvPr id="47110" name="Text Box 5"/>
          <p:cNvSpPr txBox="1">
            <a:spLocks noChangeArrowheads="1"/>
          </p:cNvSpPr>
          <p:nvPr/>
        </p:nvSpPr>
        <p:spPr bwMode="auto">
          <a:xfrm>
            <a:off x="538163" y="1841500"/>
            <a:ext cx="8008937" cy="3578225"/>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4. Human Resources</a:t>
            </a:r>
            <a:endParaRPr lang="en-US" sz="2000">
              <a:solidFill>
                <a:schemeClr val="tx1"/>
              </a:solidFill>
            </a:endParaRPr>
          </a:p>
          <a:p>
            <a:r>
              <a:rPr lang="en-US" sz="1800">
                <a:solidFill>
                  <a:schemeClr val="tx1"/>
                </a:solidFill>
              </a:rPr>
              <a:t>4.4 The university sets up a system of evaluation by committee to be conducted according to a set timetable at least twice a year prior to pay salary increments or promotions, or to the imposition of penalties.</a:t>
            </a:r>
          </a:p>
          <a:p>
            <a:r>
              <a:rPr lang="en-US" sz="1800">
                <a:solidFill>
                  <a:schemeClr val="tx1"/>
                </a:solidFill>
              </a:rPr>
              <a:t>4.5. The university establishes an activity plan and evaluates activities to encourage students, academics and other staff to be conscientious in  thought, speech, and behaviour, to be kind, compassionate and honest, to possess equanimity, to be circumspect, logically-minded and far-sighted, to be responsible and willing to make sacrifices for the good of society.</a:t>
            </a:r>
          </a:p>
          <a:p>
            <a:r>
              <a:rPr lang="en-US" sz="1800">
                <a:solidFill>
                  <a:schemeClr val="tx1"/>
                </a:solidFill>
              </a:rPr>
              <a:t>4.6. The university enhances the professional ethics of its students, academics and other staff.</a:t>
            </a:r>
          </a:p>
        </p:txBody>
      </p:sp>
      <p:sp>
        <p:nvSpPr>
          <p:cNvPr id="7"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89E8219D-EE5A-4D80-97C0-9EDA6F60BA4A}" type="slidenum">
              <a:rPr lang="en-US" smtClean="0"/>
              <a:pPr/>
              <a:t>27</a:t>
            </a:fld>
            <a:endParaRPr lang="en-US" smtClean="0"/>
          </a:p>
        </p:txBody>
      </p:sp>
      <p:sp>
        <p:nvSpPr>
          <p:cNvPr id="49155" name="Rectangle 2"/>
          <p:cNvSpPr>
            <a:spLocks noGrp="1" noChangeArrowheads="1"/>
          </p:cNvSpPr>
          <p:nvPr>
            <p:ph type="title"/>
          </p:nvPr>
        </p:nvSpPr>
        <p:spPr>
          <a:xfrm>
            <a:off x="225425" y="244475"/>
            <a:ext cx="6908800" cy="1143000"/>
          </a:xfrm>
        </p:spPr>
        <p:txBody>
          <a:bodyPr/>
          <a:lstStyle/>
          <a:p>
            <a:pPr algn="l" eaLnBrk="1" hangingPunct="1"/>
            <a:r>
              <a:rPr lang="en-GB" sz="4000" smtClean="0"/>
              <a:t>5. Funding</a:t>
            </a:r>
            <a:endParaRPr lang="en-US" sz="4000" smtClean="0"/>
          </a:p>
        </p:txBody>
      </p:sp>
      <p:sp>
        <p:nvSpPr>
          <p:cNvPr id="49157"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M77-78</a:t>
            </a:r>
          </a:p>
        </p:txBody>
      </p:sp>
      <p:sp>
        <p:nvSpPr>
          <p:cNvPr id="49159" name="Text Box 6"/>
          <p:cNvSpPr txBox="1">
            <a:spLocks noChangeArrowheads="1"/>
          </p:cNvSpPr>
          <p:nvPr/>
        </p:nvSpPr>
        <p:spPr bwMode="auto">
          <a:xfrm>
            <a:off x="584386" y="1175589"/>
            <a:ext cx="8008937" cy="1441450"/>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5. Funding</a:t>
            </a:r>
            <a:endParaRPr lang="en-US" sz="2000">
              <a:solidFill>
                <a:schemeClr val="tx1"/>
              </a:solidFill>
            </a:endParaRPr>
          </a:p>
          <a:p>
            <a:r>
              <a:rPr lang="en-US" sz="2000">
                <a:solidFill>
                  <a:schemeClr val="tx1"/>
                </a:solidFill>
              </a:rPr>
              <a:t>5.1 The university has adequate funding to achieve the goals and aims.</a:t>
            </a:r>
          </a:p>
        </p:txBody>
      </p:sp>
      <p:sp>
        <p:nvSpPr>
          <p:cNvPr id="8"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9" name="Text Box 5"/>
          <p:cNvSpPr txBox="1">
            <a:spLocks noChangeArrowheads="1"/>
          </p:cNvSpPr>
          <p:nvPr/>
        </p:nvSpPr>
        <p:spPr bwMode="auto">
          <a:xfrm>
            <a:off x="508000" y="2999600"/>
            <a:ext cx="8318500" cy="2590800"/>
          </a:xfrm>
          <a:prstGeom prst="rect">
            <a:avLst/>
          </a:prstGeom>
          <a:noFill/>
          <a:ln w="9525">
            <a:noFill/>
            <a:miter lim="800000"/>
            <a:headEnd/>
            <a:tailEnd/>
          </a:ln>
        </p:spPr>
        <p:txBody>
          <a:bodyPr>
            <a:spAutoFit/>
          </a:bodyPr>
          <a:lstStyle/>
          <a:p>
            <a:r>
              <a:rPr lang="en-US" sz="2400" b="1" dirty="0">
                <a:solidFill>
                  <a:srgbClr val="003399"/>
                </a:solidFill>
              </a:rPr>
              <a:t>Diagnostic questions:</a:t>
            </a:r>
          </a:p>
          <a:p>
            <a:r>
              <a:rPr lang="en-US" sz="2000" dirty="0">
                <a:solidFill>
                  <a:srgbClr val="003399"/>
                </a:solidFill>
              </a:rPr>
              <a:t>1. How is the university funded? (What percentage of the budget is public funding, student contributions, external funding?)</a:t>
            </a:r>
          </a:p>
          <a:p>
            <a:r>
              <a:rPr lang="en-US" sz="2000" dirty="0">
                <a:solidFill>
                  <a:srgbClr val="003399"/>
                </a:solidFill>
              </a:rPr>
              <a:t>2. The sources of the financial resources and the conditions attached to the funding are stated transparently and do not restrict the university's decision-making autonomy in teaching and research?</a:t>
            </a:r>
          </a:p>
          <a:p>
            <a:r>
              <a:rPr lang="en-US" sz="2000" dirty="0">
                <a:solidFill>
                  <a:srgbClr val="003399"/>
                </a:solidFill>
              </a:rPr>
              <a:t>3. Are the goals and aims realistic and achievable with the provided funding?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532C6C10-F4CC-4A26-8F6A-69BA047A942E}" type="slidenum">
              <a:rPr lang="en-US" smtClean="0"/>
              <a:pPr/>
              <a:t>28</a:t>
            </a:fld>
            <a:endParaRPr lang="en-US" smtClean="0"/>
          </a:p>
        </p:txBody>
      </p:sp>
      <p:sp>
        <p:nvSpPr>
          <p:cNvPr id="51203" name="Rectangle 2"/>
          <p:cNvSpPr>
            <a:spLocks noGrp="1" noChangeArrowheads="1"/>
          </p:cNvSpPr>
          <p:nvPr>
            <p:ph type="title"/>
          </p:nvPr>
        </p:nvSpPr>
        <p:spPr>
          <a:xfrm>
            <a:off x="211138" y="201613"/>
            <a:ext cx="6908800" cy="1143000"/>
          </a:xfrm>
        </p:spPr>
        <p:txBody>
          <a:bodyPr/>
          <a:lstStyle/>
          <a:p>
            <a:pPr algn="l" eaLnBrk="1" hangingPunct="1"/>
            <a:r>
              <a:rPr lang="en-GB" sz="4000" smtClean="0"/>
              <a:t>6. Educational Activities</a:t>
            </a:r>
            <a:endParaRPr lang="en-US" sz="4000" smtClean="0"/>
          </a:p>
        </p:txBody>
      </p:sp>
      <p:sp>
        <p:nvSpPr>
          <p:cNvPr id="51205" name="Text Box 4"/>
          <p:cNvSpPr txBox="1">
            <a:spLocks noChangeArrowheads="1"/>
          </p:cNvSpPr>
          <p:nvPr/>
        </p:nvSpPr>
        <p:spPr bwMode="auto">
          <a:xfrm>
            <a:off x="7372350" y="6521450"/>
            <a:ext cx="1771650"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M78</a:t>
            </a:r>
          </a:p>
        </p:txBody>
      </p:sp>
      <p:sp>
        <p:nvSpPr>
          <p:cNvPr id="51206" name="Text Box 5"/>
          <p:cNvSpPr txBox="1">
            <a:spLocks noChangeArrowheads="1"/>
          </p:cNvSpPr>
          <p:nvPr/>
        </p:nvSpPr>
        <p:spPr bwMode="auto">
          <a:xfrm>
            <a:off x="581025" y="1582738"/>
            <a:ext cx="7997825" cy="955675"/>
          </a:xfrm>
          <a:prstGeom prst="rect">
            <a:avLst/>
          </a:prstGeom>
          <a:noFill/>
          <a:ln w="9525">
            <a:solidFill>
              <a:srgbClr val="003399"/>
            </a:solidFill>
            <a:miter lim="800000"/>
            <a:headEnd/>
            <a:tailEnd/>
          </a:ln>
        </p:spPr>
        <p:txBody>
          <a:bodyPr>
            <a:spAutoFit/>
          </a:bodyPr>
          <a:lstStyle/>
          <a:p>
            <a:pPr marL="342900" indent="-342900"/>
            <a:r>
              <a:rPr lang="en-US" sz="2000" b="1">
                <a:solidFill>
                  <a:srgbClr val="003399"/>
                </a:solidFill>
              </a:rPr>
              <a:t>AUN-QA Criterion:</a:t>
            </a:r>
          </a:p>
          <a:p>
            <a:pPr marL="342900" indent="-342900">
              <a:buFontTx/>
              <a:buChar char="•"/>
            </a:pPr>
            <a:r>
              <a:rPr lang="en-US" sz="1800">
                <a:solidFill>
                  <a:srgbClr val="003399"/>
                </a:solidFill>
              </a:rPr>
              <a:t>Based on AUN-QA criteria on teaching/learning (see self-assessment at programme level)</a:t>
            </a:r>
          </a:p>
        </p:txBody>
      </p:sp>
      <p:sp>
        <p:nvSpPr>
          <p:cNvPr id="51207" name="Text Box 6"/>
          <p:cNvSpPr txBox="1">
            <a:spLocks noChangeArrowheads="1"/>
          </p:cNvSpPr>
          <p:nvPr/>
        </p:nvSpPr>
        <p:spPr bwMode="auto">
          <a:xfrm>
            <a:off x="584200" y="2693738"/>
            <a:ext cx="8008938" cy="1569660"/>
          </a:xfrm>
          <a:prstGeom prst="rect">
            <a:avLst/>
          </a:prstGeom>
          <a:noFill/>
          <a:ln w="9525">
            <a:solidFill>
              <a:schemeClr val="tx1"/>
            </a:solidFill>
            <a:miter lim="800000"/>
            <a:headEnd/>
            <a:tailEnd/>
          </a:ln>
        </p:spPr>
        <p:txBody>
          <a:bodyPr>
            <a:spAutoFit/>
          </a:bodyPr>
          <a:lstStyle/>
          <a:p>
            <a:pPr marL="342900" indent="-342900"/>
            <a:r>
              <a:rPr lang="en-US" sz="2400" b="1" dirty="0">
                <a:solidFill>
                  <a:schemeClr val="tx1"/>
                </a:solidFill>
              </a:rPr>
              <a:t>Checklist:</a:t>
            </a:r>
          </a:p>
          <a:p>
            <a:pPr marL="342900" indent="-342900"/>
            <a:r>
              <a:rPr lang="en-US" sz="1800" b="1" dirty="0">
                <a:solidFill>
                  <a:schemeClr val="tx1"/>
                </a:solidFill>
              </a:rPr>
              <a:t>6. Educational Activities</a:t>
            </a:r>
            <a:endParaRPr lang="en-US" sz="1600" dirty="0">
              <a:solidFill>
                <a:schemeClr val="tx1"/>
              </a:solidFill>
            </a:endParaRPr>
          </a:p>
          <a:p>
            <a:pPr marL="342900" indent="-342900"/>
            <a:r>
              <a:rPr lang="en-US" sz="1800" dirty="0">
                <a:solidFill>
                  <a:schemeClr val="tx1"/>
                </a:solidFill>
              </a:rPr>
              <a:t>6.1 Use the outcomes of the self-assessment at </a:t>
            </a:r>
            <a:r>
              <a:rPr lang="en-US" sz="1800" dirty="0" err="1">
                <a:solidFill>
                  <a:schemeClr val="tx1"/>
                </a:solidFill>
              </a:rPr>
              <a:t>programme</a:t>
            </a:r>
            <a:r>
              <a:rPr lang="en-US" sz="1800" dirty="0">
                <a:solidFill>
                  <a:schemeClr val="tx1"/>
                </a:solidFill>
              </a:rPr>
              <a:t> level taking into account the aspects from Appendix 5 – checklist on quality of a </a:t>
            </a:r>
            <a:r>
              <a:rPr lang="en-US" sz="1800" dirty="0" err="1">
                <a:solidFill>
                  <a:schemeClr val="tx1"/>
                </a:solidFill>
              </a:rPr>
              <a:t>programme</a:t>
            </a:r>
            <a:r>
              <a:rPr lang="en-US" sz="1800" dirty="0">
                <a:solidFill>
                  <a:schemeClr val="tx1"/>
                </a:solidFill>
              </a:rPr>
              <a:t>.</a:t>
            </a:r>
          </a:p>
        </p:txBody>
      </p:sp>
      <p:sp>
        <p:nvSpPr>
          <p:cNvPr id="51208" name="Text Box 7"/>
          <p:cNvSpPr txBox="1">
            <a:spLocks noChangeArrowheads="1"/>
          </p:cNvSpPr>
          <p:nvPr/>
        </p:nvSpPr>
        <p:spPr bwMode="auto">
          <a:xfrm>
            <a:off x="581025" y="4448638"/>
            <a:ext cx="8058150" cy="771525"/>
          </a:xfrm>
          <a:prstGeom prst="rect">
            <a:avLst/>
          </a:prstGeom>
          <a:noFill/>
          <a:ln w="9525">
            <a:solidFill>
              <a:srgbClr val="003399"/>
            </a:solidFill>
            <a:miter lim="800000"/>
            <a:headEnd/>
            <a:tailEnd/>
          </a:ln>
        </p:spPr>
        <p:txBody>
          <a:bodyPr>
            <a:spAutoFit/>
          </a:bodyPr>
          <a:lstStyle/>
          <a:p>
            <a:r>
              <a:rPr lang="en-US" sz="2400" b="1" dirty="0">
                <a:solidFill>
                  <a:srgbClr val="003399"/>
                </a:solidFill>
              </a:rPr>
              <a:t>Diagnostic questions:</a:t>
            </a:r>
          </a:p>
          <a:p>
            <a:r>
              <a:rPr lang="en-US" sz="2000" dirty="0">
                <a:solidFill>
                  <a:srgbClr val="003399"/>
                </a:solidFill>
              </a:rPr>
              <a:t>Refer to diagnostic questions in self-assessment at </a:t>
            </a:r>
            <a:r>
              <a:rPr lang="en-US" sz="2000" dirty="0" err="1">
                <a:solidFill>
                  <a:srgbClr val="003399"/>
                </a:solidFill>
              </a:rPr>
              <a:t>programme</a:t>
            </a:r>
            <a:r>
              <a:rPr lang="en-US" sz="2000" dirty="0">
                <a:solidFill>
                  <a:srgbClr val="003399"/>
                </a:solidFill>
              </a:rPr>
              <a:t> level</a:t>
            </a:r>
          </a:p>
        </p:txBody>
      </p:sp>
      <p:sp>
        <p:nvSpPr>
          <p:cNvPr id="9"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35B60EEF-3CA2-4D57-8A7E-DF9BCDC5468E}" type="slidenum">
              <a:rPr lang="en-US" smtClean="0"/>
              <a:pPr/>
              <a:t>29</a:t>
            </a:fld>
            <a:endParaRPr lang="en-US" smtClean="0"/>
          </a:p>
        </p:txBody>
      </p:sp>
      <p:sp>
        <p:nvSpPr>
          <p:cNvPr id="52227" name="Rectangle 2"/>
          <p:cNvSpPr>
            <a:spLocks noGrp="1" noChangeArrowheads="1"/>
          </p:cNvSpPr>
          <p:nvPr>
            <p:ph type="title"/>
          </p:nvPr>
        </p:nvSpPr>
        <p:spPr>
          <a:xfrm>
            <a:off x="180975" y="231775"/>
            <a:ext cx="6908800" cy="1143000"/>
          </a:xfrm>
        </p:spPr>
        <p:txBody>
          <a:bodyPr/>
          <a:lstStyle/>
          <a:p>
            <a:pPr algn="l" eaLnBrk="1" hangingPunct="1"/>
            <a:r>
              <a:rPr lang="en-GB" sz="4000" smtClean="0"/>
              <a:t>7. Research</a:t>
            </a:r>
            <a:endParaRPr lang="en-US" sz="4000" smtClean="0"/>
          </a:p>
        </p:txBody>
      </p:sp>
      <p:sp>
        <p:nvSpPr>
          <p:cNvPr id="5222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M79-80</a:t>
            </a:r>
          </a:p>
        </p:txBody>
      </p:sp>
      <p:sp>
        <p:nvSpPr>
          <p:cNvPr id="52230" name="AutoShape 5"/>
          <p:cNvSpPr>
            <a:spLocks noChangeAspect="1" noChangeArrowheads="1" noTextEdit="1"/>
          </p:cNvSpPr>
          <p:nvPr/>
        </p:nvSpPr>
        <p:spPr bwMode="auto">
          <a:xfrm>
            <a:off x="573088" y="1466850"/>
            <a:ext cx="8153400" cy="4949825"/>
          </a:xfrm>
          <a:prstGeom prst="rect">
            <a:avLst/>
          </a:prstGeom>
          <a:noFill/>
          <a:ln w="9525">
            <a:noFill/>
            <a:miter lim="800000"/>
            <a:headEnd/>
            <a:tailEnd/>
          </a:ln>
        </p:spPr>
        <p:txBody>
          <a:bodyPr/>
          <a:lstStyle/>
          <a:p>
            <a:endParaRPr lang="en-US"/>
          </a:p>
        </p:txBody>
      </p:sp>
      <p:sp>
        <p:nvSpPr>
          <p:cNvPr id="52231" name="Rectangle 6"/>
          <p:cNvSpPr>
            <a:spLocks noChangeArrowheads="1"/>
          </p:cNvSpPr>
          <p:nvPr/>
        </p:nvSpPr>
        <p:spPr bwMode="auto">
          <a:xfrm>
            <a:off x="0" y="1462088"/>
            <a:ext cx="9144000" cy="4986337"/>
          </a:xfrm>
          <a:prstGeom prst="rect">
            <a:avLst/>
          </a:prstGeom>
          <a:solidFill>
            <a:srgbClr val="FFFFFF"/>
          </a:solidFill>
          <a:ln w="9525">
            <a:noFill/>
            <a:miter lim="800000"/>
            <a:headEnd/>
            <a:tailEnd/>
          </a:ln>
        </p:spPr>
        <p:txBody>
          <a:bodyPr/>
          <a:lstStyle/>
          <a:p>
            <a:endParaRPr lang="en-US"/>
          </a:p>
        </p:txBody>
      </p:sp>
      <p:grpSp>
        <p:nvGrpSpPr>
          <p:cNvPr id="52232" name="Group 7"/>
          <p:cNvGrpSpPr>
            <a:grpSpLocks/>
          </p:cNvGrpSpPr>
          <p:nvPr/>
        </p:nvGrpSpPr>
        <p:grpSpPr bwMode="auto">
          <a:xfrm>
            <a:off x="688975" y="1520825"/>
            <a:ext cx="7997825" cy="4710113"/>
            <a:chOff x="434" y="958"/>
            <a:chExt cx="5038" cy="2967"/>
          </a:xfrm>
        </p:grpSpPr>
        <p:sp>
          <p:nvSpPr>
            <p:cNvPr id="52233" name="Rectangle 8"/>
            <p:cNvSpPr>
              <a:spLocks noChangeArrowheads="1"/>
            </p:cNvSpPr>
            <p:nvPr/>
          </p:nvSpPr>
          <p:spPr bwMode="auto">
            <a:xfrm>
              <a:off x="434" y="958"/>
              <a:ext cx="4944" cy="347"/>
            </a:xfrm>
            <a:prstGeom prst="rect">
              <a:avLst/>
            </a:prstGeom>
            <a:solidFill>
              <a:srgbClr val="FFFF66"/>
            </a:solidFill>
            <a:ln w="9525">
              <a:noFill/>
              <a:miter lim="800000"/>
              <a:headEnd/>
              <a:tailEnd/>
            </a:ln>
          </p:spPr>
          <p:txBody>
            <a:bodyPr/>
            <a:lstStyle/>
            <a:p>
              <a:endParaRPr lang="en-US"/>
            </a:p>
          </p:txBody>
        </p:sp>
        <p:sp>
          <p:nvSpPr>
            <p:cNvPr id="52234" name="Rectangle 9"/>
            <p:cNvSpPr>
              <a:spLocks noChangeArrowheads="1"/>
            </p:cNvSpPr>
            <p:nvPr/>
          </p:nvSpPr>
          <p:spPr bwMode="auto">
            <a:xfrm>
              <a:off x="434" y="958"/>
              <a:ext cx="4944" cy="347"/>
            </a:xfrm>
            <a:prstGeom prst="rect">
              <a:avLst/>
            </a:prstGeom>
            <a:solidFill>
              <a:srgbClr val="FF9933"/>
            </a:solidFill>
            <a:ln w="12700">
              <a:solidFill>
                <a:srgbClr val="000000"/>
              </a:solidFill>
              <a:miter lim="800000"/>
              <a:headEnd/>
              <a:tailEnd/>
            </a:ln>
          </p:spPr>
          <p:txBody>
            <a:bodyPr/>
            <a:lstStyle/>
            <a:p>
              <a:endParaRPr lang="en-US"/>
            </a:p>
          </p:txBody>
        </p:sp>
        <p:sp>
          <p:nvSpPr>
            <p:cNvPr id="52235" name="Rectangle 10"/>
            <p:cNvSpPr>
              <a:spLocks noChangeArrowheads="1"/>
            </p:cNvSpPr>
            <p:nvPr/>
          </p:nvSpPr>
          <p:spPr bwMode="auto">
            <a:xfrm>
              <a:off x="2288" y="1087"/>
              <a:ext cx="1379" cy="154"/>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Stakeholder Satisfaction</a:t>
              </a:r>
              <a:endParaRPr lang="en-US" sz="1600">
                <a:solidFill>
                  <a:schemeClr val="tx1"/>
                </a:solidFill>
              </a:endParaRPr>
            </a:p>
          </p:txBody>
        </p:sp>
        <p:sp>
          <p:nvSpPr>
            <p:cNvPr id="52236" name="Rectangle 11"/>
            <p:cNvSpPr>
              <a:spLocks noChangeArrowheads="1"/>
            </p:cNvSpPr>
            <p:nvPr/>
          </p:nvSpPr>
          <p:spPr bwMode="auto">
            <a:xfrm>
              <a:off x="434" y="3575"/>
              <a:ext cx="5038" cy="350"/>
            </a:xfrm>
            <a:prstGeom prst="rect">
              <a:avLst/>
            </a:prstGeom>
            <a:solidFill>
              <a:srgbClr val="FFCC99"/>
            </a:solidFill>
            <a:ln w="9525">
              <a:noFill/>
              <a:miter lim="800000"/>
              <a:headEnd/>
              <a:tailEnd/>
            </a:ln>
          </p:spPr>
          <p:txBody>
            <a:bodyPr/>
            <a:lstStyle/>
            <a:p>
              <a:endParaRPr lang="en-US"/>
            </a:p>
          </p:txBody>
        </p:sp>
        <p:sp>
          <p:nvSpPr>
            <p:cNvPr id="52237" name="Rectangle 12"/>
            <p:cNvSpPr>
              <a:spLocks noChangeArrowheads="1"/>
            </p:cNvSpPr>
            <p:nvPr/>
          </p:nvSpPr>
          <p:spPr bwMode="auto">
            <a:xfrm>
              <a:off x="434" y="3575"/>
              <a:ext cx="5038" cy="350"/>
            </a:xfrm>
            <a:prstGeom prst="rect">
              <a:avLst/>
            </a:prstGeom>
            <a:noFill/>
            <a:ln w="12700">
              <a:solidFill>
                <a:srgbClr val="000000"/>
              </a:solidFill>
              <a:miter lim="800000"/>
              <a:headEnd/>
              <a:tailEnd/>
            </a:ln>
          </p:spPr>
          <p:txBody>
            <a:bodyPr/>
            <a:lstStyle/>
            <a:p>
              <a:endParaRPr lang="en-US"/>
            </a:p>
          </p:txBody>
        </p:sp>
        <p:sp>
          <p:nvSpPr>
            <p:cNvPr id="52238" name="Rectangle 13"/>
            <p:cNvSpPr>
              <a:spLocks noChangeArrowheads="1"/>
            </p:cNvSpPr>
            <p:nvPr/>
          </p:nvSpPr>
          <p:spPr bwMode="auto">
            <a:xfrm>
              <a:off x="1628" y="3655"/>
              <a:ext cx="2952" cy="154"/>
            </a:xfrm>
            <a:prstGeom prst="rect">
              <a:avLst/>
            </a:prstGeom>
            <a:noFill/>
            <a:ln w="9525">
              <a:noFill/>
              <a:miter lim="800000"/>
              <a:headEnd/>
              <a:tailEnd/>
            </a:ln>
          </p:spPr>
          <p:txBody>
            <a:bodyPr wrap="none" lIns="0" tIns="0" rIns="0" bIns="0">
              <a:spAutoFit/>
            </a:bodyPr>
            <a:lstStyle/>
            <a:p>
              <a:pPr algn="ctr"/>
              <a:r>
                <a:rPr lang="en-US" sz="1600">
                  <a:solidFill>
                    <a:srgbClr val="000000"/>
                  </a:solidFill>
                </a:rPr>
                <a:t>Quality Assurance and (Inter)national benchmarking</a:t>
              </a:r>
              <a:endParaRPr lang="en-US" sz="2800">
                <a:solidFill>
                  <a:schemeClr val="tx1"/>
                </a:solidFill>
              </a:endParaRPr>
            </a:p>
          </p:txBody>
        </p:sp>
        <p:sp>
          <p:nvSpPr>
            <p:cNvPr id="52239" name="Rectangle 14"/>
            <p:cNvSpPr>
              <a:spLocks noChangeArrowheads="1"/>
            </p:cNvSpPr>
            <p:nvPr/>
          </p:nvSpPr>
          <p:spPr bwMode="auto">
            <a:xfrm>
              <a:off x="1108" y="1446"/>
              <a:ext cx="863" cy="490"/>
            </a:xfrm>
            <a:prstGeom prst="rect">
              <a:avLst/>
            </a:prstGeom>
            <a:solidFill>
              <a:srgbClr val="FFFFCC"/>
            </a:solidFill>
            <a:ln w="9525">
              <a:noFill/>
              <a:miter lim="800000"/>
              <a:headEnd/>
              <a:tailEnd/>
            </a:ln>
          </p:spPr>
          <p:txBody>
            <a:bodyPr/>
            <a:lstStyle/>
            <a:p>
              <a:endParaRPr lang="en-US"/>
            </a:p>
          </p:txBody>
        </p:sp>
        <p:sp>
          <p:nvSpPr>
            <p:cNvPr id="52240" name="Rectangle 15"/>
            <p:cNvSpPr>
              <a:spLocks noChangeArrowheads="1"/>
            </p:cNvSpPr>
            <p:nvPr/>
          </p:nvSpPr>
          <p:spPr bwMode="auto">
            <a:xfrm>
              <a:off x="1108" y="1446"/>
              <a:ext cx="863" cy="490"/>
            </a:xfrm>
            <a:prstGeom prst="rect">
              <a:avLst/>
            </a:prstGeom>
            <a:solidFill>
              <a:srgbClr val="66FF99"/>
            </a:solidFill>
            <a:ln w="12700">
              <a:solidFill>
                <a:srgbClr val="000000"/>
              </a:solidFill>
              <a:miter lim="800000"/>
              <a:headEnd/>
              <a:tailEnd/>
            </a:ln>
          </p:spPr>
          <p:txBody>
            <a:bodyPr/>
            <a:lstStyle/>
            <a:p>
              <a:endParaRPr lang="en-US"/>
            </a:p>
          </p:txBody>
        </p:sp>
        <p:sp>
          <p:nvSpPr>
            <p:cNvPr id="52241" name="Rectangle 16"/>
            <p:cNvSpPr>
              <a:spLocks noChangeArrowheads="1"/>
            </p:cNvSpPr>
            <p:nvPr/>
          </p:nvSpPr>
          <p:spPr bwMode="auto">
            <a:xfrm>
              <a:off x="1111" y="1561"/>
              <a:ext cx="796" cy="308"/>
            </a:xfrm>
            <a:prstGeom prst="rect">
              <a:avLst/>
            </a:prstGeom>
            <a:noFill/>
            <a:ln w="9525">
              <a:noFill/>
              <a:miter lim="800000"/>
              <a:headEnd/>
              <a:tailEnd/>
            </a:ln>
          </p:spPr>
          <p:txBody>
            <a:bodyPr lIns="0" tIns="0" rIns="0" bIns="0">
              <a:spAutoFit/>
            </a:bodyPr>
            <a:lstStyle/>
            <a:p>
              <a:pPr algn="ctr"/>
              <a:r>
                <a:rPr lang="en-US" sz="1600">
                  <a:solidFill>
                    <a:srgbClr val="000000"/>
                  </a:solidFill>
                </a:rPr>
                <a:t>Research</a:t>
              </a:r>
              <a:br>
                <a:rPr lang="en-US" sz="1600">
                  <a:solidFill>
                    <a:srgbClr val="000000"/>
                  </a:solidFill>
                </a:rPr>
              </a:br>
              <a:r>
                <a:rPr lang="en-US" sz="1600">
                  <a:solidFill>
                    <a:srgbClr val="000000"/>
                  </a:solidFill>
                </a:rPr>
                <a:t>Policy</a:t>
              </a:r>
              <a:endParaRPr lang="en-US" sz="1600">
                <a:solidFill>
                  <a:schemeClr val="tx1"/>
                </a:solidFill>
              </a:endParaRPr>
            </a:p>
          </p:txBody>
        </p:sp>
        <p:sp>
          <p:nvSpPr>
            <p:cNvPr id="52242" name="Rectangle 17"/>
            <p:cNvSpPr>
              <a:spLocks noChangeArrowheads="1"/>
            </p:cNvSpPr>
            <p:nvPr/>
          </p:nvSpPr>
          <p:spPr bwMode="auto">
            <a:xfrm>
              <a:off x="1924" y="1446"/>
              <a:ext cx="957" cy="490"/>
            </a:xfrm>
            <a:prstGeom prst="rect">
              <a:avLst/>
            </a:prstGeom>
            <a:solidFill>
              <a:srgbClr val="66FF99"/>
            </a:solidFill>
            <a:ln w="9525">
              <a:noFill/>
              <a:miter lim="800000"/>
              <a:headEnd/>
              <a:tailEnd/>
            </a:ln>
          </p:spPr>
          <p:txBody>
            <a:bodyPr/>
            <a:lstStyle/>
            <a:p>
              <a:endParaRPr lang="en-US"/>
            </a:p>
          </p:txBody>
        </p:sp>
        <p:sp>
          <p:nvSpPr>
            <p:cNvPr id="52243" name="Rectangle 18"/>
            <p:cNvSpPr>
              <a:spLocks noChangeArrowheads="1"/>
            </p:cNvSpPr>
            <p:nvPr/>
          </p:nvSpPr>
          <p:spPr bwMode="auto">
            <a:xfrm>
              <a:off x="1924" y="1446"/>
              <a:ext cx="957" cy="490"/>
            </a:xfrm>
            <a:prstGeom prst="rect">
              <a:avLst/>
            </a:prstGeom>
            <a:noFill/>
            <a:ln w="12700">
              <a:solidFill>
                <a:srgbClr val="000000"/>
              </a:solidFill>
              <a:miter lim="800000"/>
              <a:headEnd/>
              <a:tailEnd/>
            </a:ln>
          </p:spPr>
          <p:txBody>
            <a:bodyPr/>
            <a:lstStyle/>
            <a:p>
              <a:endParaRPr lang="en-US"/>
            </a:p>
          </p:txBody>
        </p:sp>
        <p:sp>
          <p:nvSpPr>
            <p:cNvPr id="52244" name="Rectangle 19"/>
            <p:cNvSpPr>
              <a:spLocks noChangeArrowheads="1"/>
            </p:cNvSpPr>
            <p:nvPr/>
          </p:nvSpPr>
          <p:spPr bwMode="auto">
            <a:xfrm>
              <a:off x="1935" y="1551"/>
              <a:ext cx="829" cy="308"/>
            </a:xfrm>
            <a:prstGeom prst="rect">
              <a:avLst/>
            </a:prstGeom>
            <a:noFill/>
            <a:ln w="9525">
              <a:noFill/>
              <a:miter lim="800000"/>
              <a:headEnd/>
              <a:tailEnd/>
            </a:ln>
          </p:spPr>
          <p:txBody>
            <a:bodyPr lIns="0" tIns="0" rIns="0" bIns="0">
              <a:spAutoFit/>
            </a:bodyPr>
            <a:lstStyle/>
            <a:p>
              <a:pPr algn="ctr"/>
              <a:r>
                <a:rPr lang="en-US" sz="1600">
                  <a:solidFill>
                    <a:srgbClr val="000000"/>
                  </a:solidFill>
                </a:rPr>
                <a:t>Research</a:t>
              </a:r>
              <a:br>
                <a:rPr lang="en-US" sz="1600">
                  <a:solidFill>
                    <a:srgbClr val="000000"/>
                  </a:solidFill>
                </a:rPr>
              </a:br>
              <a:r>
                <a:rPr lang="en-US" sz="1600">
                  <a:solidFill>
                    <a:srgbClr val="000000"/>
                  </a:solidFill>
                </a:rPr>
                <a:t>Programme</a:t>
              </a:r>
              <a:endParaRPr lang="en-US" sz="1600">
                <a:solidFill>
                  <a:schemeClr val="tx1"/>
                </a:solidFill>
              </a:endParaRPr>
            </a:p>
          </p:txBody>
        </p:sp>
        <p:sp>
          <p:nvSpPr>
            <p:cNvPr id="52245" name="Rectangle 20"/>
            <p:cNvSpPr>
              <a:spLocks noChangeArrowheads="1"/>
            </p:cNvSpPr>
            <p:nvPr/>
          </p:nvSpPr>
          <p:spPr bwMode="auto">
            <a:xfrm>
              <a:off x="2787" y="1446"/>
              <a:ext cx="718" cy="490"/>
            </a:xfrm>
            <a:prstGeom prst="rect">
              <a:avLst/>
            </a:prstGeom>
            <a:solidFill>
              <a:srgbClr val="FFFFCC"/>
            </a:solidFill>
            <a:ln w="9525">
              <a:noFill/>
              <a:miter lim="800000"/>
              <a:headEnd/>
              <a:tailEnd/>
            </a:ln>
          </p:spPr>
          <p:txBody>
            <a:bodyPr/>
            <a:lstStyle/>
            <a:p>
              <a:endParaRPr lang="en-US"/>
            </a:p>
          </p:txBody>
        </p:sp>
        <p:sp>
          <p:nvSpPr>
            <p:cNvPr id="52246" name="Rectangle 21"/>
            <p:cNvSpPr>
              <a:spLocks noChangeArrowheads="1"/>
            </p:cNvSpPr>
            <p:nvPr/>
          </p:nvSpPr>
          <p:spPr bwMode="auto">
            <a:xfrm>
              <a:off x="2787" y="1446"/>
              <a:ext cx="974" cy="490"/>
            </a:xfrm>
            <a:prstGeom prst="rect">
              <a:avLst/>
            </a:prstGeom>
            <a:solidFill>
              <a:srgbClr val="66FF99"/>
            </a:solidFill>
            <a:ln w="12700">
              <a:solidFill>
                <a:schemeClr val="tx1"/>
              </a:solidFill>
              <a:miter lim="800000"/>
              <a:headEnd/>
              <a:tailEnd/>
            </a:ln>
          </p:spPr>
          <p:txBody>
            <a:bodyPr/>
            <a:lstStyle/>
            <a:p>
              <a:endParaRPr lang="en-US"/>
            </a:p>
          </p:txBody>
        </p:sp>
        <p:sp>
          <p:nvSpPr>
            <p:cNvPr id="52247" name="Rectangle 22"/>
            <p:cNvSpPr>
              <a:spLocks noChangeArrowheads="1"/>
            </p:cNvSpPr>
            <p:nvPr/>
          </p:nvSpPr>
          <p:spPr bwMode="auto">
            <a:xfrm>
              <a:off x="2811" y="1547"/>
              <a:ext cx="914" cy="308"/>
            </a:xfrm>
            <a:prstGeom prst="rect">
              <a:avLst/>
            </a:prstGeom>
            <a:noFill/>
            <a:ln w="9525">
              <a:noFill/>
              <a:miter lim="800000"/>
              <a:headEnd/>
              <a:tailEnd/>
            </a:ln>
          </p:spPr>
          <p:txBody>
            <a:bodyPr lIns="0" tIns="0" rIns="0" bIns="0">
              <a:spAutoFit/>
            </a:bodyPr>
            <a:lstStyle/>
            <a:p>
              <a:pPr algn="ctr"/>
              <a:r>
                <a:rPr lang="en-US" sz="1600">
                  <a:solidFill>
                    <a:srgbClr val="000000"/>
                  </a:solidFill>
                </a:rPr>
                <a:t>Number of</a:t>
              </a:r>
              <a:br>
                <a:rPr lang="en-US" sz="1600">
                  <a:solidFill>
                    <a:srgbClr val="000000"/>
                  </a:solidFill>
                </a:rPr>
              </a:br>
              <a:r>
                <a:rPr lang="en-US" sz="1600">
                  <a:solidFill>
                    <a:srgbClr val="000000"/>
                  </a:solidFill>
                </a:rPr>
                <a:t>Publications</a:t>
              </a:r>
              <a:endParaRPr lang="en-US" sz="1600">
                <a:solidFill>
                  <a:schemeClr val="tx1"/>
                </a:solidFill>
              </a:endParaRPr>
            </a:p>
          </p:txBody>
        </p:sp>
        <p:sp>
          <p:nvSpPr>
            <p:cNvPr id="52248" name="Rectangle 23"/>
            <p:cNvSpPr>
              <a:spLocks noChangeArrowheads="1"/>
            </p:cNvSpPr>
            <p:nvPr/>
          </p:nvSpPr>
          <p:spPr bwMode="auto">
            <a:xfrm>
              <a:off x="4132" y="1446"/>
              <a:ext cx="670" cy="490"/>
            </a:xfrm>
            <a:prstGeom prst="rect">
              <a:avLst/>
            </a:prstGeom>
            <a:solidFill>
              <a:srgbClr val="66FF99"/>
            </a:solidFill>
            <a:ln w="9525">
              <a:noFill/>
              <a:miter lim="800000"/>
              <a:headEnd/>
              <a:tailEnd/>
            </a:ln>
          </p:spPr>
          <p:txBody>
            <a:bodyPr/>
            <a:lstStyle/>
            <a:p>
              <a:endParaRPr lang="en-US"/>
            </a:p>
          </p:txBody>
        </p:sp>
        <p:sp>
          <p:nvSpPr>
            <p:cNvPr id="52249" name="Rectangle 24"/>
            <p:cNvSpPr>
              <a:spLocks noChangeArrowheads="1"/>
            </p:cNvSpPr>
            <p:nvPr/>
          </p:nvSpPr>
          <p:spPr bwMode="auto">
            <a:xfrm>
              <a:off x="3766" y="1446"/>
              <a:ext cx="1036" cy="490"/>
            </a:xfrm>
            <a:prstGeom prst="rect">
              <a:avLst/>
            </a:prstGeom>
            <a:solidFill>
              <a:srgbClr val="66FF99"/>
            </a:solidFill>
            <a:ln w="12700">
              <a:solidFill>
                <a:srgbClr val="000000"/>
              </a:solidFill>
              <a:miter lim="800000"/>
              <a:headEnd/>
              <a:tailEnd/>
            </a:ln>
          </p:spPr>
          <p:txBody>
            <a:bodyPr/>
            <a:lstStyle/>
            <a:p>
              <a:endParaRPr lang="en-US"/>
            </a:p>
          </p:txBody>
        </p:sp>
        <p:sp>
          <p:nvSpPr>
            <p:cNvPr id="52250" name="Rectangle 25"/>
            <p:cNvSpPr>
              <a:spLocks noChangeArrowheads="1"/>
            </p:cNvSpPr>
            <p:nvPr/>
          </p:nvSpPr>
          <p:spPr bwMode="auto">
            <a:xfrm>
              <a:off x="3757" y="1533"/>
              <a:ext cx="1054" cy="308"/>
            </a:xfrm>
            <a:prstGeom prst="rect">
              <a:avLst/>
            </a:prstGeom>
            <a:noFill/>
            <a:ln w="9525">
              <a:noFill/>
              <a:miter lim="800000"/>
              <a:headEnd/>
              <a:tailEnd/>
            </a:ln>
          </p:spPr>
          <p:txBody>
            <a:bodyPr lIns="0" tIns="0" rIns="0" bIns="0">
              <a:spAutoFit/>
            </a:bodyPr>
            <a:lstStyle/>
            <a:p>
              <a:pPr algn="ctr"/>
              <a:r>
                <a:rPr lang="en-US" sz="1600">
                  <a:solidFill>
                    <a:srgbClr val="000000"/>
                  </a:solidFill>
                </a:rPr>
                <a:t>Number of</a:t>
              </a:r>
              <a:br>
                <a:rPr lang="en-US" sz="1600">
                  <a:solidFill>
                    <a:srgbClr val="000000"/>
                  </a:solidFill>
                </a:rPr>
              </a:br>
              <a:r>
                <a:rPr lang="en-US" sz="1600">
                  <a:solidFill>
                    <a:srgbClr val="000000"/>
                  </a:solidFill>
                </a:rPr>
                <a:t>Dissertations</a:t>
              </a:r>
              <a:endParaRPr lang="en-US" sz="1600">
                <a:solidFill>
                  <a:schemeClr val="tx1"/>
                </a:solidFill>
              </a:endParaRPr>
            </a:p>
          </p:txBody>
        </p:sp>
        <p:sp>
          <p:nvSpPr>
            <p:cNvPr id="52251" name="Rectangle 26"/>
            <p:cNvSpPr>
              <a:spLocks noChangeArrowheads="1"/>
            </p:cNvSpPr>
            <p:nvPr/>
          </p:nvSpPr>
          <p:spPr bwMode="auto">
            <a:xfrm>
              <a:off x="1108" y="1970"/>
              <a:ext cx="816" cy="453"/>
            </a:xfrm>
            <a:prstGeom prst="rect">
              <a:avLst/>
            </a:prstGeom>
            <a:solidFill>
              <a:srgbClr val="FFFF99"/>
            </a:solidFill>
            <a:ln w="9525">
              <a:noFill/>
              <a:miter lim="800000"/>
              <a:headEnd/>
              <a:tailEnd/>
            </a:ln>
          </p:spPr>
          <p:txBody>
            <a:bodyPr/>
            <a:lstStyle/>
            <a:p>
              <a:endParaRPr lang="en-US"/>
            </a:p>
          </p:txBody>
        </p:sp>
        <p:sp>
          <p:nvSpPr>
            <p:cNvPr id="52252" name="Rectangle 27"/>
            <p:cNvSpPr>
              <a:spLocks noChangeArrowheads="1"/>
            </p:cNvSpPr>
            <p:nvPr/>
          </p:nvSpPr>
          <p:spPr bwMode="auto">
            <a:xfrm>
              <a:off x="1108" y="1970"/>
              <a:ext cx="816" cy="453"/>
            </a:xfrm>
            <a:prstGeom prst="rect">
              <a:avLst/>
            </a:prstGeom>
            <a:solidFill>
              <a:schemeClr val="accent1"/>
            </a:solidFill>
            <a:ln w="12700">
              <a:solidFill>
                <a:srgbClr val="000000"/>
              </a:solidFill>
              <a:miter lim="800000"/>
              <a:headEnd/>
              <a:tailEnd/>
            </a:ln>
          </p:spPr>
          <p:txBody>
            <a:bodyPr/>
            <a:lstStyle/>
            <a:p>
              <a:endParaRPr lang="en-US"/>
            </a:p>
          </p:txBody>
        </p:sp>
        <p:sp>
          <p:nvSpPr>
            <p:cNvPr id="52253" name="Rectangle 28"/>
            <p:cNvSpPr>
              <a:spLocks noChangeArrowheads="1"/>
            </p:cNvSpPr>
            <p:nvPr/>
          </p:nvSpPr>
          <p:spPr bwMode="auto">
            <a:xfrm>
              <a:off x="1129" y="2055"/>
              <a:ext cx="767" cy="308"/>
            </a:xfrm>
            <a:prstGeom prst="rect">
              <a:avLst/>
            </a:prstGeom>
            <a:noFill/>
            <a:ln w="9525">
              <a:noFill/>
              <a:miter lim="800000"/>
              <a:headEnd/>
              <a:tailEnd/>
            </a:ln>
          </p:spPr>
          <p:txBody>
            <a:bodyPr lIns="0" tIns="0" rIns="0" bIns="0">
              <a:spAutoFit/>
            </a:bodyPr>
            <a:lstStyle/>
            <a:p>
              <a:pPr algn="ctr"/>
              <a:r>
                <a:rPr lang="en-US" sz="1600">
                  <a:solidFill>
                    <a:srgbClr val="000000"/>
                  </a:solidFill>
                </a:rPr>
                <a:t>Research</a:t>
              </a:r>
              <a:br>
                <a:rPr lang="en-US" sz="1600">
                  <a:solidFill>
                    <a:srgbClr val="000000"/>
                  </a:solidFill>
                </a:rPr>
              </a:br>
              <a:r>
                <a:rPr lang="en-US" sz="1600">
                  <a:solidFill>
                    <a:srgbClr val="000000"/>
                  </a:solidFill>
                </a:rPr>
                <a:t>Management</a:t>
              </a:r>
              <a:endParaRPr lang="en-US" sz="1600">
                <a:solidFill>
                  <a:schemeClr val="tx1"/>
                </a:solidFill>
              </a:endParaRPr>
            </a:p>
          </p:txBody>
        </p:sp>
        <p:sp>
          <p:nvSpPr>
            <p:cNvPr id="52254" name="Rectangle 29"/>
            <p:cNvSpPr>
              <a:spLocks noChangeArrowheads="1"/>
            </p:cNvSpPr>
            <p:nvPr/>
          </p:nvSpPr>
          <p:spPr bwMode="auto">
            <a:xfrm>
              <a:off x="1924" y="1970"/>
              <a:ext cx="863" cy="453"/>
            </a:xfrm>
            <a:prstGeom prst="rect">
              <a:avLst/>
            </a:prstGeom>
            <a:solidFill>
              <a:schemeClr val="accent1"/>
            </a:solidFill>
            <a:ln w="9525">
              <a:noFill/>
              <a:miter lim="800000"/>
              <a:headEnd/>
              <a:tailEnd/>
            </a:ln>
          </p:spPr>
          <p:txBody>
            <a:bodyPr/>
            <a:lstStyle/>
            <a:p>
              <a:endParaRPr lang="en-US"/>
            </a:p>
          </p:txBody>
        </p:sp>
        <p:sp>
          <p:nvSpPr>
            <p:cNvPr id="52255" name="Rectangle 30"/>
            <p:cNvSpPr>
              <a:spLocks noChangeArrowheads="1"/>
            </p:cNvSpPr>
            <p:nvPr/>
          </p:nvSpPr>
          <p:spPr bwMode="auto">
            <a:xfrm>
              <a:off x="1924" y="1970"/>
              <a:ext cx="1823" cy="453"/>
            </a:xfrm>
            <a:prstGeom prst="rect">
              <a:avLst/>
            </a:prstGeom>
            <a:solidFill>
              <a:schemeClr val="accent1"/>
            </a:solidFill>
            <a:ln w="12700">
              <a:solidFill>
                <a:srgbClr val="000000"/>
              </a:solidFill>
              <a:miter lim="800000"/>
              <a:headEnd/>
              <a:tailEnd/>
            </a:ln>
          </p:spPr>
          <p:txBody>
            <a:bodyPr/>
            <a:lstStyle/>
            <a:p>
              <a:endParaRPr lang="en-US"/>
            </a:p>
          </p:txBody>
        </p:sp>
        <p:sp>
          <p:nvSpPr>
            <p:cNvPr id="52256" name="Rectangle 31"/>
            <p:cNvSpPr>
              <a:spLocks noChangeArrowheads="1"/>
            </p:cNvSpPr>
            <p:nvPr/>
          </p:nvSpPr>
          <p:spPr bwMode="auto">
            <a:xfrm>
              <a:off x="1927" y="2101"/>
              <a:ext cx="1801" cy="173"/>
            </a:xfrm>
            <a:prstGeom prst="rect">
              <a:avLst/>
            </a:prstGeom>
            <a:noFill/>
            <a:ln w="9525">
              <a:noFill/>
              <a:miter lim="800000"/>
              <a:headEnd/>
              <a:tailEnd/>
            </a:ln>
          </p:spPr>
          <p:txBody>
            <a:bodyPr lIns="0" tIns="0" rIns="0" bIns="0">
              <a:spAutoFit/>
            </a:bodyPr>
            <a:lstStyle/>
            <a:p>
              <a:pPr algn="ctr"/>
              <a:r>
                <a:rPr lang="en-US" sz="1800">
                  <a:solidFill>
                    <a:srgbClr val="000000"/>
                  </a:solidFill>
                </a:rPr>
                <a:t>Organisation Research</a:t>
              </a:r>
              <a:endParaRPr lang="en-US" sz="1800">
                <a:solidFill>
                  <a:schemeClr val="tx1"/>
                </a:solidFill>
              </a:endParaRPr>
            </a:p>
          </p:txBody>
        </p:sp>
        <p:sp>
          <p:nvSpPr>
            <p:cNvPr id="52257" name="Rectangle 32"/>
            <p:cNvSpPr>
              <a:spLocks noChangeArrowheads="1"/>
            </p:cNvSpPr>
            <p:nvPr/>
          </p:nvSpPr>
          <p:spPr bwMode="auto">
            <a:xfrm>
              <a:off x="4132" y="1970"/>
              <a:ext cx="670" cy="453"/>
            </a:xfrm>
            <a:prstGeom prst="rect">
              <a:avLst/>
            </a:prstGeom>
            <a:solidFill>
              <a:schemeClr val="accent1"/>
            </a:solidFill>
            <a:ln w="9525">
              <a:noFill/>
              <a:miter lim="800000"/>
              <a:headEnd/>
              <a:tailEnd/>
            </a:ln>
          </p:spPr>
          <p:txBody>
            <a:bodyPr/>
            <a:lstStyle/>
            <a:p>
              <a:endParaRPr lang="en-US"/>
            </a:p>
          </p:txBody>
        </p:sp>
        <p:sp>
          <p:nvSpPr>
            <p:cNvPr id="52258" name="Rectangle 33"/>
            <p:cNvSpPr>
              <a:spLocks noChangeArrowheads="1"/>
            </p:cNvSpPr>
            <p:nvPr/>
          </p:nvSpPr>
          <p:spPr bwMode="auto">
            <a:xfrm>
              <a:off x="3748" y="1970"/>
              <a:ext cx="1054" cy="453"/>
            </a:xfrm>
            <a:prstGeom prst="rect">
              <a:avLst/>
            </a:prstGeom>
            <a:solidFill>
              <a:schemeClr val="accent1"/>
            </a:solidFill>
            <a:ln w="12700">
              <a:solidFill>
                <a:srgbClr val="000000"/>
              </a:solidFill>
              <a:miter lim="800000"/>
              <a:headEnd/>
              <a:tailEnd/>
            </a:ln>
          </p:spPr>
          <p:txBody>
            <a:bodyPr/>
            <a:lstStyle/>
            <a:p>
              <a:endParaRPr lang="en-US"/>
            </a:p>
          </p:txBody>
        </p:sp>
        <p:sp>
          <p:nvSpPr>
            <p:cNvPr id="52259" name="Rectangle 34"/>
            <p:cNvSpPr>
              <a:spLocks noChangeArrowheads="1"/>
            </p:cNvSpPr>
            <p:nvPr/>
          </p:nvSpPr>
          <p:spPr bwMode="auto">
            <a:xfrm>
              <a:off x="3759" y="2123"/>
              <a:ext cx="1019" cy="173"/>
            </a:xfrm>
            <a:prstGeom prst="rect">
              <a:avLst/>
            </a:prstGeom>
            <a:noFill/>
            <a:ln w="9525">
              <a:noFill/>
              <a:miter lim="800000"/>
              <a:headEnd/>
              <a:tailEnd/>
            </a:ln>
          </p:spPr>
          <p:txBody>
            <a:bodyPr lIns="0" tIns="0" rIns="0" bIns="0">
              <a:spAutoFit/>
            </a:bodyPr>
            <a:lstStyle/>
            <a:p>
              <a:pPr algn="ctr"/>
              <a:r>
                <a:rPr lang="en-US" sz="1800">
                  <a:solidFill>
                    <a:srgbClr val="000000"/>
                  </a:solidFill>
                </a:rPr>
                <a:t>Code of Ethics</a:t>
              </a:r>
              <a:endParaRPr lang="en-US" sz="1800">
                <a:solidFill>
                  <a:schemeClr val="tx1"/>
                </a:solidFill>
              </a:endParaRPr>
            </a:p>
          </p:txBody>
        </p:sp>
        <p:sp>
          <p:nvSpPr>
            <p:cNvPr id="52260" name="Rectangle 35"/>
            <p:cNvSpPr>
              <a:spLocks noChangeArrowheads="1"/>
            </p:cNvSpPr>
            <p:nvPr/>
          </p:nvSpPr>
          <p:spPr bwMode="auto">
            <a:xfrm>
              <a:off x="1108" y="2492"/>
              <a:ext cx="765" cy="421"/>
            </a:xfrm>
            <a:prstGeom prst="rect">
              <a:avLst/>
            </a:prstGeom>
            <a:solidFill>
              <a:srgbClr val="FFFFCC"/>
            </a:solidFill>
            <a:ln w="9525">
              <a:noFill/>
              <a:miter lim="800000"/>
              <a:headEnd/>
              <a:tailEnd/>
            </a:ln>
          </p:spPr>
          <p:txBody>
            <a:bodyPr/>
            <a:lstStyle/>
            <a:p>
              <a:endParaRPr lang="en-US"/>
            </a:p>
          </p:txBody>
        </p:sp>
        <p:sp>
          <p:nvSpPr>
            <p:cNvPr id="52261" name="Rectangle 36"/>
            <p:cNvSpPr>
              <a:spLocks noChangeArrowheads="1"/>
            </p:cNvSpPr>
            <p:nvPr/>
          </p:nvSpPr>
          <p:spPr bwMode="auto">
            <a:xfrm>
              <a:off x="1108" y="2492"/>
              <a:ext cx="765" cy="421"/>
            </a:xfrm>
            <a:prstGeom prst="rect">
              <a:avLst/>
            </a:prstGeom>
            <a:noFill/>
            <a:ln w="12700">
              <a:solidFill>
                <a:srgbClr val="000000"/>
              </a:solidFill>
              <a:miter lim="800000"/>
              <a:headEnd/>
              <a:tailEnd/>
            </a:ln>
          </p:spPr>
          <p:txBody>
            <a:bodyPr/>
            <a:lstStyle/>
            <a:p>
              <a:endParaRPr lang="en-US"/>
            </a:p>
          </p:txBody>
        </p:sp>
        <p:sp>
          <p:nvSpPr>
            <p:cNvPr id="52262" name="Rectangle 37"/>
            <p:cNvSpPr>
              <a:spLocks noChangeArrowheads="1"/>
            </p:cNvSpPr>
            <p:nvPr/>
          </p:nvSpPr>
          <p:spPr bwMode="auto">
            <a:xfrm>
              <a:off x="1873" y="2492"/>
              <a:ext cx="914" cy="421"/>
            </a:xfrm>
            <a:prstGeom prst="rect">
              <a:avLst/>
            </a:prstGeom>
            <a:solidFill>
              <a:srgbClr val="FFFFCC"/>
            </a:solidFill>
            <a:ln w="9525">
              <a:noFill/>
              <a:miter lim="800000"/>
              <a:headEnd/>
              <a:tailEnd/>
            </a:ln>
          </p:spPr>
          <p:txBody>
            <a:bodyPr/>
            <a:lstStyle/>
            <a:p>
              <a:endParaRPr lang="en-US"/>
            </a:p>
          </p:txBody>
        </p:sp>
        <p:sp>
          <p:nvSpPr>
            <p:cNvPr id="52263" name="Rectangle 38"/>
            <p:cNvSpPr>
              <a:spLocks noChangeArrowheads="1"/>
            </p:cNvSpPr>
            <p:nvPr/>
          </p:nvSpPr>
          <p:spPr bwMode="auto">
            <a:xfrm>
              <a:off x="1873" y="2492"/>
              <a:ext cx="914" cy="421"/>
            </a:xfrm>
            <a:prstGeom prst="rect">
              <a:avLst/>
            </a:prstGeom>
            <a:noFill/>
            <a:ln w="12700">
              <a:solidFill>
                <a:srgbClr val="000000"/>
              </a:solidFill>
              <a:miter lim="800000"/>
              <a:headEnd/>
              <a:tailEnd/>
            </a:ln>
          </p:spPr>
          <p:txBody>
            <a:bodyPr/>
            <a:lstStyle/>
            <a:p>
              <a:endParaRPr lang="en-US"/>
            </a:p>
          </p:txBody>
        </p:sp>
        <p:sp>
          <p:nvSpPr>
            <p:cNvPr id="52264" name="Rectangle 39"/>
            <p:cNvSpPr>
              <a:spLocks noChangeArrowheads="1"/>
            </p:cNvSpPr>
            <p:nvPr/>
          </p:nvSpPr>
          <p:spPr bwMode="auto">
            <a:xfrm>
              <a:off x="2787" y="2492"/>
              <a:ext cx="670" cy="421"/>
            </a:xfrm>
            <a:prstGeom prst="rect">
              <a:avLst/>
            </a:prstGeom>
            <a:solidFill>
              <a:srgbClr val="FFFFCC"/>
            </a:solidFill>
            <a:ln w="9525">
              <a:noFill/>
              <a:miter lim="800000"/>
              <a:headEnd/>
              <a:tailEnd/>
            </a:ln>
          </p:spPr>
          <p:txBody>
            <a:bodyPr/>
            <a:lstStyle/>
            <a:p>
              <a:endParaRPr lang="en-US"/>
            </a:p>
          </p:txBody>
        </p:sp>
        <p:sp>
          <p:nvSpPr>
            <p:cNvPr id="52265" name="Rectangle 40"/>
            <p:cNvSpPr>
              <a:spLocks noChangeArrowheads="1"/>
            </p:cNvSpPr>
            <p:nvPr/>
          </p:nvSpPr>
          <p:spPr bwMode="auto">
            <a:xfrm>
              <a:off x="2787" y="2492"/>
              <a:ext cx="944" cy="421"/>
            </a:xfrm>
            <a:prstGeom prst="rect">
              <a:avLst/>
            </a:prstGeom>
            <a:solidFill>
              <a:srgbClr val="FFFFCC"/>
            </a:solidFill>
            <a:ln w="12700">
              <a:solidFill>
                <a:srgbClr val="000000"/>
              </a:solidFill>
              <a:miter lim="800000"/>
              <a:headEnd/>
              <a:tailEnd/>
            </a:ln>
          </p:spPr>
          <p:txBody>
            <a:bodyPr/>
            <a:lstStyle/>
            <a:p>
              <a:endParaRPr lang="en-US"/>
            </a:p>
          </p:txBody>
        </p:sp>
        <p:sp>
          <p:nvSpPr>
            <p:cNvPr id="52266" name="Rectangle 41"/>
            <p:cNvSpPr>
              <a:spLocks noChangeArrowheads="1"/>
            </p:cNvSpPr>
            <p:nvPr/>
          </p:nvSpPr>
          <p:spPr bwMode="auto">
            <a:xfrm>
              <a:off x="4132" y="2492"/>
              <a:ext cx="670" cy="421"/>
            </a:xfrm>
            <a:prstGeom prst="rect">
              <a:avLst/>
            </a:prstGeom>
            <a:solidFill>
              <a:srgbClr val="FFFFCC"/>
            </a:solidFill>
            <a:ln w="9525">
              <a:noFill/>
              <a:miter lim="800000"/>
              <a:headEnd/>
              <a:tailEnd/>
            </a:ln>
          </p:spPr>
          <p:txBody>
            <a:bodyPr/>
            <a:lstStyle/>
            <a:p>
              <a:endParaRPr lang="en-US"/>
            </a:p>
          </p:txBody>
        </p:sp>
        <p:sp>
          <p:nvSpPr>
            <p:cNvPr id="52267" name="Rectangle 42"/>
            <p:cNvSpPr>
              <a:spLocks noChangeArrowheads="1"/>
            </p:cNvSpPr>
            <p:nvPr/>
          </p:nvSpPr>
          <p:spPr bwMode="auto">
            <a:xfrm>
              <a:off x="3739" y="2492"/>
              <a:ext cx="1063" cy="421"/>
            </a:xfrm>
            <a:prstGeom prst="rect">
              <a:avLst/>
            </a:prstGeom>
            <a:solidFill>
              <a:srgbClr val="FFFFCC"/>
            </a:solidFill>
            <a:ln w="12700">
              <a:solidFill>
                <a:srgbClr val="000000"/>
              </a:solidFill>
              <a:miter lim="800000"/>
              <a:headEnd/>
              <a:tailEnd/>
            </a:ln>
          </p:spPr>
          <p:txBody>
            <a:bodyPr/>
            <a:lstStyle/>
            <a:p>
              <a:endParaRPr lang="en-US"/>
            </a:p>
          </p:txBody>
        </p:sp>
        <p:sp>
          <p:nvSpPr>
            <p:cNvPr id="52268" name="Rectangle 43"/>
            <p:cNvSpPr>
              <a:spLocks noChangeArrowheads="1"/>
            </p:cNvSpPr>
            <p:nvPr/>
          </p:nvSpPr>
          <p:spPr bwMode="auto">
            <a:xfrm>
              <a:off x="1108" y="2982"/>
              <a:ext cx="765" cy="418"/>
            </a:xfrm>
            <a:prstGeom prst="rect">
              <a:avLst/>
            </a:prstGeom>
            <a:solidFill>
              <a:srgbClr val="FFFF99"/>
            </a:solidFill>
            <a:ln w="9525">
              <a:noFill/>
              <a:miter lim="800000"/>
              <a:headEnd/>
              <a:tailEnd/>
            </a:ln>
          </p:spPr>
          <p:txBody>
            <a:bodyPr/>
            <a:lstStyle/>
            <a:p>
              <a:endParaRPr lang="en-US"/>
            </a:p>
          </p:txBody>
        </p:sp>
        <p:sp>
          <p:nvSpPr>
            <p:cNvPr id="52269" name="Rectangle 44"/>
            <p:cNvSpPr>
              <a:spLocks noChangeArrowheads="1"/>
            </p:cNvSpPr>
            <p:nvPr/>
          </p:nvSpPr>
          <p:spPr bwMode="auto">
            <a:xfrm>
              <a:off x="1108" y="2982"/>
              <a:ext cx="765" cy="418"/>
            </a:xfrm>
            <a:prstGeom prst="rect">
              <a:avLst/>
            </a:prstGeom>
            <a:solidFill>
              <a:srgbClr val="33CCCC"/>
            </a:solidFill>
            <a:ln w="12700">
              <a:solidFill>
                <a:srgbClr val="000000"/>
              </a:solidFill>
              <a:miter lim="800000"/>
              <a:headEnd/>
              <a:tailEnd/>
            </a:ln>
          </p:spPr>
          <p:txBody>
            <a:bodyPr/>
            <a:lstStyle/>
            <a:p>
              <a:endParaRPr lang="en-US"/>
            </a:p>
          </p:txBody>
        </p:sp>
        <p:sp>
          <p:nvSpPr>
            <p:cNvPr id="52270" name="Rectangle 45"/>
            <p:cNvSpPr>
              <a:spLocks noChangeArrowheads="1"/>
            </p:cNvSpPr>
            <p:nvPr/>
          </p:nvSpPr>
          <p:spPr bwMode="auto">
            <a:xfrm>
              <a:off x="1124" y="3096"/>
              <a:ext cx="725" cy="154"/>
            </a:xfrm>
            <a:prstGeom prst="rect">
              <a:avLst/>
            </a:prstGeom>
            <a:noFill/>
            <a:ln w="9525">
              <a:noFill/>
              <a:miter lim="800000"/>
              <a:headEnd/>
              <a:tailEnd/>
            </a:ln>
          </p:spPr>
          <p:txBody>
            <a:bodyPr lIns="0" tIns="0" rIns="0" bIns="0">
              <a:spAutoFit/>
            </a:bodyPr>
            <a:lstStyle/>
            <a:p>
              <a:pPr algn="ctr"/>
              <a:r>
                <a:rPr lang="en-US" sz="1600">
                  <a:solidFill>
                    <a:srgbClr val="000000"/>
                  </a:solidFill>
                </a:rPr>
                <a:t>Funding</a:t>
              </a:r>
              <a:endParaRPr lang="en-US" sz="1600">
                <a:solidFill>
                  <a:schemeClr val="tx1"/>
                </a:solidFill>
              </a:endParaRPr>
            </a:p>
          </p:txBody>
        </p:sp>
        <p:sp>
          <p:nvSpPr>
            <p:cNvPr id="52271" name="Rectangle 46"/>
            <p:cNvSpPr>
              <a:spLocks noChangeArrowheads="1"/>
            </p:cNvSpPr>
            <p:nvPr/>
          </p:nvSpPr>
          <p:spPr bwMode="auto">
            <a:xfrm>
              <a:off x="1873" y="2982"/>
              <a:ext cx="914" cy="418"/>
            </a:xfrm>
            <a:prstGeom prst="rect">
              <a:avLst/>
            </a:prstGeom>
            <a:solidFill>
              <a:srgbClr val="FFFF99"/>
            </a:solidFill>
            <a:ln w="9525">
              <a:noFill/>
              <a:miter lim="800000"/>
              <a:headEnd/>
              <a:tailEnd/>
            </a:ln>
          </p:spPr>
          <p:txBody>
            <a:bodyPr/>
            <a:lstStyle/>
            <a:p>
              <a:endParaRPr lang="en-US"/>
            </a:p>
          </p:txBody>
        </p:sp>
        <p:sp>
          <p:nvSpPr>
            <p:cNvPr id="52272" name="Rectangle 47"/>
            <p:cNvSpPr>
              <a:spLocks noChangeArrowheads="1"/>
            </p:cNvSpPr>
            <p:nvPr/>
          </p:nvSpPr>
          <p:spPr bwMode="auto">
            <a:xfrm>
              <a:off x="1873" y="2982"/>
              <a:ext cx="1847" cy="418"/>
            </a:xfrm>
            <a:prstGeom prst="rect">
              <a:avLst/>
            </a:prstGeom>
            <a:solidFill>
              <a:srgbClr val="33CCCC"/>
            </a:solidFill>
            <a:ln w="12700">
              <a:solidFill>
                <a:srgbClr val="000000"/>
              </a:solidFill>
              <a:miter lim="800000"/>
              <a:headEnd/>
              <a:tailEnd/>
            </a:ln>
          </p:spPr>
          <p:txBody>
            <a:bodyPr/>
            <a:lstStyle/>
            <a:p>
              <a:endParaRPr lang="en-US"/>
            </a:p>
          </p:txBody>
        </p:sp>
        <p:sp>
          <p:nvSpPr>
            <p:cNvPr id="52273" name="Rectangle 48"/>
            <p:cNvSpPr>
              <a:spLocks noChangeArrowheads="1"/>
            </p:cNvSpPr>
            <p:nvPr/>
          </p:nvSpPr>
          <p:spPr bwMode="auto">
            <a:xfrm>
              <a:off x="1900" y="3126"/>
              <a:ext cx="1807" cy="173"/>
            </a:xfrm>
            <a:prstGeom prst="rect">
              <a:avLst/>
            </a:prstGeom>
            <a:noFill/>
            <a:ln w="9525">
              <a:noFill/>
              <a:miter lim="800000"/>
              <a:headEnd/>
              <a:tailEnd/>
            </a:ln>
          </p:spPr>
          <p:txBody>
            <a:bodyPr lIns="0" tIns="0" rIns="0" bIns="0">
              <a:spAutoFit/>
            </a:bodyPr>
            <a:lstStyle/>
            <a:p>
              <a:pPr algn="ctr"/>
              <a:r>
                <a:rPr lang="en-US" sz="1800">
                  <a:solidFill>
                    <a:srgbClr val="000000"/>
                  </a:solidFill>
                </a:rPr>
                <a:t>Facilities</a:t>
              </a:r>
              <a:endParaRPr lang="en-US" sz="1800">
                <a:solidFill>
                  <a:schemeClr val="tx1"/>
                </a:solidFill>
              </a:endParaRPr>
            </a:p>
          </p:txBody>
        </p:sp>
        <p:sp>
          <p:nvSpPr>
            <p:cNvPr id="52274" name="Rectangle 49"/>
            <p:cNvSpPr>
              <a:spLocks noChangeArrowheads="1"/>
            </p:cNvSpPr>
            <p:nvPr/>
          </p:nvSpPr>
          <p:spPr bwMode="auto">
            <a:xfrm>
              <a:off x="4132" y="2982"/>
              <a:ext cx="670" cy="418"/>
            </a:xfrm>
            <a:prstGeom prst="rect">
              <a:avLst/>
            </a:prstGeom>
            <a:solidFill>
              <a:srgbClr val="FFFF99"/>
            </a:solidFill>
            <a:ln w="9525">
              <a:noFill/>
              <a:miter lim="800000"/>
              <a:headEnd/>
              <a:tailEnd/>
            </a:ln>
          </p:spPr>
          <p:txBody>
            <a:bodyPr/>
            <a:lstStyle/>
            <a:p>
              <a:endParaRPr lang="en-US"/>
            </a:p>
          </p:txBody>
        </p:sp>
        <p:sp>
          <p:nvSpPr>
            <p:cNvPr id="52275" name="Rectangle 50"/>
            <p:cNvSpPr>
              <a:spLocks noChangeArrowheads="1"/>
            </p:cNvSpPr>
            <p:nvPr/>
          </p:nvSpPr>
          <p:spPr bwMode="auto">
            <a:xfrm>
              <a:off x="3712" y="2982"/>
              <a:ext cx="1090" cy="418"/>
            </a:xfrm>
            <a:prstGeom prst="rect">
              <a:avLst/>
            </a:prstGeom>
            <a:solidFill>
              <a:srgbClr val="33CCCC"/>
            </a:solidFill>
            <a:ln w="12700">
              <a:solidFill>
                <a:srgbClr val="000000"/>
              </a:solidFill>
              <a:miter lim="800000"/>
              <a:headEnd/>
              <a:tailEnd/>
            </a:ln>
          </p:spPr>
          <p:txBody>
            <a:bodyPr/>
            <a:lstStyle/>
            <a:p>
              <a:endParaRPr lang="en-US"/>
            </a:p>
          </p:txBody>
        </p:sp>
        <p:sp>
          <p:nvSpPr>
            <p:cNvPr id="52276" name="Rectangle 51"/>
            <p:cNvSpPr>
              <a:spLocks noChangeArrowheads="1"/>
            </p:cNvSpPr>
            <p:nvPr/>
          </p:nvSpPr>
          <p:spPr bwMode="auto">
            <a:xfrm>
              <a:off x="3731" y="3100"/>
              <a:ext cx="1045" cy="154"/>
            </a:xfrm>
            <a:prstGeom prst="rect">
              <a:avLst/>
            </a:prstGeom>
            <a:noFill/>
            <a:ln w="9525">
              <a:noFill/>
              <a:miter lim="800000"/>
              <a:headEnd/>
              <a:tailEnd/>
            </a:ln>
          </p:spPr>
          <p:txBody>
            <a:bodyPr lIns="0" tIns="0" rIns="0" bIns="0">
              <a:spAutoFit/>
            </a:bodyPr>
            <a:lstStyle/>
            <a:p>
              <a:pPr algn="ctr"/>
              <a:r>
                <a:rPr lang="en-US" sz="1600">
                  <a:solidFill>
                    <a:srgbClr val="000000"/>
                  </a:solidFill>
                </a:rPr>
                <a:t>External Funding</a:t>
              </a:r>
              <a:endParaRPr lang="en-US" sz="1600">
                <a:solidFill>
                  <a:schemeClr val="tx1"/>
                </a:solidFill>
              </a:endParaRPr>
            </a:p>
          </p:txBody>
        </p:sp>
        <p:sp>
          <p:nvSpPr>
            <p:cNvPr id="52277" name="Freeform 52"/>
            <p:cNvSpPr>
              <a:spLocks noEditPoints="1"/>
            </p:cNvSpPr>
            <p:nvPr/>
          </p:nvSpPr>
          <p:spPr bwMode="auto">
            <a:xfrm>
              <a:off x="698" y="1305"/>
              <a:ext cx="47" cy="141"/>
            </a:xfrm>
            <a:custGeom>
              <a:avLst/>
              <a:gdLst>
                <a:gd name="T0" fmla="*/ 24 w 48"/>
                <a:gd name="T1" fmla="*/ 32 h 141"/>
                <a:gd name="T2" fmla="*/ 24 w 48"/>
                <a:gd name="T3" fmla="*/ 112 h 141"/>
                <a:gd name="T4" fmla="*/ 20 w 48"/>
                <a:gd name="T5" fmla="*/ 112 h 141"/>
                <a:gd name="T6" fmla="*/ 20 w 48"/>
                <a:gd name="T7" fmla="*/ 32 h 141"/>
                <a:gd name="T8" fmla="*/ 24 w 48"/>
                <a:gd name="T9" fmla="*/ 32 h 141"/>
                <a:gd name="T10" fmla="*/ 0 w 48"/>
                <a:gd name="T11" fmla="*/ 37 h 141"/>
                <a:gd name="T12" fmla="*/ 24 w 48"/>
                <a:gd name="T13" fmla="*/ 0 h 141"/>
                <a:gd name="T14" fmla="*/ 29 w 48"/>
                <a:gd name="T15" fmla="*/ 37 h 141"/>
                <a:gd name="T16" fmla="*/ 0 w 48"/>
                <a:gd name="T17" fmla="*/ 37 h 141"/>
                <a:gd name="T18" fmla="*/ 29 w 48"/>
                <a:gd name="T19" fmla="*/ 106 h 141"/>
                <a:gd name="T20" fmla="*/ 24 w 48"/>
                <a:gd name="T21" fmla="*/ 141 h 141"/>
                <a:gd name="T22" fmla="*/ 0 w 48"/>
                <a:gd name="T23" fmla="*/ 106 h 141"/>
                <a:gd name="T24" fmla="*/ 29 w 48"/>
                <a:gd name="T25" fmla="*/ 106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41"/>
                <a:gd name="T41" fmla="*/ 48 w 48"/>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41">
                  <a:moveTo>
                    <a:pt x="28" y="32"/>
                  </a:moveTo>
                  <a:lnTo>
                    <a:pt x="28" y="112"/>
                  </a:lnTo>
                  <a:lnTo>
                    <a:pt x="20" y="112"/>
                  </a:lnTo>
                  <a:lnTo>
                    <a:pt x="20" y="32"/>
                  </a:lnTo>
                  <a:lnTo>
                    <a:pt x="28" y="32"/>
                  </a:lnTo>
                  <a:close/>
                  <a:moveTo>
                    <a:pt x="0" y="37"/>
                  </a:moveTo>
                  <a:lnTo>
                    <a:pt x="24" y="0"/>
                  </a:lnTo>
                  <a:lnTo>
                    <a:pt x="48" y="37"/>
                  </a:lnTo>
                  <a:lnTo>
                    <a:pt x="0" y="37"/>
                  </a:lnTo>
                  <a:close/>
                  <a:moveTo>
                    <a:pt x="48" y="106"/>
                  </a:moveTo>
                  <a:lnTo>
                    <a:pt x="24" y="141"/>
                  </a:lnTo>
                  <a:lnTo>
                    <a:pt x="0" y="106"/>
                  </a:lnTo>
                  <a:lnTo>
                    <a:pt x="48" y="106"/>
                  </a:lnTo>
                  <a:close/>
                </a:path>
              </a:pathLst>
            </a:custGeom>
            <a:solidFill>
              <a:srgbClr val="000000"/>
            </a:solidFill>
            <a:ln w="6350">
              <a:solidFill>
                <a:srgbClr val="000000"/>
              </a:solidFill>
              <a:prstDash val="solid"/>
              <a:round/>
              <a:headEnd/>
              <a:tailEnd/>
            </a:ln>
          </p:spPr>
          <p:txBody>
            <a:bodyPr/>
            <a:lstStyle/>
            <a:p>
              <a:endParaRPr lang="en-US"/>
            </a:p>
          </p:txBody>
        </p:sp>
        <p:sp>
          <p:nvSpPr>
            <p:cNvPr id="52278" name="Freeform 53"/>
            <p:cNvSpPr>
              <a:spLocks noEditPoints="1"/>
            </p:cNvSpPr>
            <p:nvPr/>
          </p:nvSpPr>
          <p:spPr bwMode="auto">
            <a:xfrm>
              <a:off x="962" y="1741"/>
              <a:ext cx="146" cy="40"/>
            </a:xfrm>
            <a:custGeom>
              <a:avLst/>
              <a:gdLst>
                <a:gd name="T0" fmla="*/ 0 w 150"/>
                <a:gd name="T1" fmla="*/ 11 h 40"/>
                <a:gd name="T2" fmla="*/ 60 w 150"/>
                <a:gd name="T3" fmla="*/ 11 h 40"/>
                <a:gd name="T4" fmla="*/ 60 w 150"/>
                <a:gd name="T5" fmla="*/ 26 h 40"/>
                <a:gd name="T6" fmla="*/ 0 w 150"/>
                <a:gd name="T7" fmla="*/ 26 h 40"/>
                <a:gd name="T8" fmla="*/ 0 w 150"/>
                <a:gd name="T9" fmla="*/ 11 h 40"/>
                <a:gd name="T10" fmla="*/ 55 w 150"/>
                <a:gd name="T11" fmla="*/ 0 h 40"/>
                <a:gd name="T12" fmla="*/ 89 w 150"/>
                <a:gd name="T13" fmla="*/ 20 h 40"/>
                <a:gd name="T14" fmla="*/ 55 w 150"/>
                <a:gd name="T15" fmla="*/ 40 h 40"/>
                <a:gd name="T16" fmla="*/ 55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1"/>
                  </a:moveTo>
                  <a:lnTo>
                    <a:pt x="101" y="11"/>
                  </a:lnTo>
                  <a:lnTo>
                    <a:pt x="101" y="26"/>
                  </a:lnTo>
                  <a:lnTo>
                    <a:pt x="0" y="26"/>
                  </a:lnTo>
                  <a:lnTo>
                    <a:pt x="0" y="11"/>
                  </a:lnTo>
                  <a:close/>
                  <a:moveTo>
                    <a:pt x="93" y="0"/>
                  </a:moveTo>
                  <a:lnTo>
                    <a:pt x="150" y="20"/>
                  </a:lnTo>
                  <a:lnTo>
                    <a:pt x="93" y="40"/>
                  </a:lnTo>
                  <a:lnTo>
                    <a:pt x="93" y="0"/>
                  </a:lnTo>
                  <a:close/>
                </a:path>
              </a:pathLst>
            </a:custGeom>
            <a:solidFill>
              <a:srgbClr val="000000"/>
            </a:solidFill>
            <a:ln w="6350">
              <a:solidFill>
                <a:srgbClr val="000000"/>
              </a:solidFill>
              <a:prstDash val="solid"/>
              <a:round/>
              <a:headEnd/>
              <a:tailEnd/>
            </a:ln>
          </p:spPr>
          <p:txBody>
            <a:bodyPr/>
            <a:lstStyle/>
            <a:p>
              <a:endParaRPr lang="en-US"/>
            </a:p>
          </p:txBody>
        </p:sp>
        <p:sp>
          <p:nvSpPr>
            <p:cNvPr id="52279" name="Freeform 54"/>
            <p:cNvSpPr>
              <a:spLocks noEditPoints="1"/>
            </p:cNvSpPr>
            <p:nvPr/>
          </p:nvSpPr>
          <p:spPr bwMode="auto">
            <a:xfrm>
              <a:off x="962" y="2159"/>
              <a:ext cx="146" cy="40"/>
            </a:xfrm>
            <a:custGeom>
              <a:avLst/>
              <a:gdLst>
                <a:gd name="T0" fmla="*/ 0 w 150"/>
                <a:gd name="T1" fmla="*/ 15 h 40"/>
                <a:gd name="T2" fmla="*/ 60 w 150"/>
                <a:gd name="T3" fmla="*/ 15 h 40"/>
                <a:gd name="T4" fmla="*/ 60 w 150"/>
                <a:gd name="T5" fmla="*/ 26 h 40"/>
                <a:gd name="T6" fmla="*/ 0 w 150"/>
                <a:gd name="T7" fmla="*/ 26 h 40"/>
                <a:gd name="T8" fmla="*/ 0 w 150"/>
                <a:gd name="T9" fmla="*/ 15 h 40"/>
                <a:gd name="T10" fmla="*/ 55 w 150"/>
                <a:gd name="T11" fmla="*/ 0 h 40"/>
                <a:gd name="T12" fmla="*/ 89 w 150"/>
                <a:gd name="T13" fmla="*/ 20 h 40"/>
                <a:gd name="T14" fmla="*/ 55 w 150"/>
                <a:gd name="T15" fmla="*/ 40 h 40"/>
                <a:gd name="T16" fmla="*/ 55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5"/>
                  </a:moveTo>
                  <a:lnTo>
                    <a:pt x="101" y="15"/>
                  </a:lnTo>
                  <a:lnTo>
                    <a:pt x="101" y="26"/>
                  </a:lnTo>
                  <a:lnTo>
                    <a:pt x="0" y="26"/>
                  </a:lnTo>
                  <a:lnTo>
                    <a:pt x="0" y="15"/>
                  </a:lnTo>
                  <a:close/>
                  <a:moveTo>
                    <a:pt x="93" y="0"/>
                  </a:moveTo>
                  <a:lnTo>
                    <a:pt x="150" y="20"/>
                  </a:lnTo>
                  <a:lnTo>
                    <a:pt x="93" y="40"/>
                  </a:lnTo>
                  <a:lnTo>
                    <a:pt x="93" y="0"/>
                  </a:lnTo>
                  <a:close/>
                </a:path>
              </a:pathLst>
            </a:custGeom>
            <a:solidFill>
              <a:srgbClr val="000000"/>
            </a:solidFill>
            <a:ln w="6350">
              <a:solidFill>
                <a:srgbClr val="000000"/>
              </a:solidFill>
              <a:prstDash val="solid"/>
              <a:round/>
              <a:headEnd/>
              <a:tailEnd/>
            </a:ln>
          </p:spPr>
          <p:txBody>
            <a:bodyPr/>
            <a:lstStyle/>
            <a:p>
              <a:endParaRPr lang="en-US"/>
            </a:p>
          </p:txBody>
        </p:sp>
        <p:sp>
          <p:nvSpPr>
            <p:cNvPr id="52280" name="Freeform 55"/>
            <p:cNvSpPr>
              <a:spLocks noEditPoints="1"/>
            </p:cNvSpPr>
            <p:nvPr/>
          </p:nvSpPr>
          <p:spPr bwMode="auto">
            <a:xfrm>
              <a:off x="962" y="2578"/>
              <a:ext cx="146" cy="40"/>
            </a:xfrm>
            <a:custGeom>
              <a:avLst/>
              <a:gdLst>
                <a:gd name="T0" fmla="*/ 0 w 150"/>
                <a:gd name="T1" fmla="*/ 14 h 40"/>
                <a:gd name="T2" fmla="*/ 60 w 150"/>
                <a:gd name="T3" fmla="*/ 14 h 40"/>
                <a:gd name="T4" fmla="*/ 60 w 150"/>
                <a:gd name="T5" fmla="*/ 25 h 40"/>
                <a:gd name="T6" fmla="*/ 0 w 150"/>
                <a:gd name="T7" fmla="*/ 25 h 40"/>
                <a:gd name="T8" fmla="*/ 0 w 150"/>
                <a:gd name="T9" fmla="*/ 14 h 40"/>
                <a:gd name="T10" fmla="*/ 55 w 150"/>
                <a:gd name="T11" fmla="*/ 0 h 40"/>
                <a:gd name="T12" fmla="*/ 89 w 150"/>
                <a:gd name="T13" fmla="*/ 20 h 40"/>
                <a:gd name="T14" fmla="*/ 55 w 150"/>
                <a:gd name="T15" fmla="*/ 40 h 40"/>
                <a:gd name="T16" fmla="*/ 55 w 15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0"/>
                <a:gd name="T29" fmla="*/ 150 w 1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0">
                  <a:moveTo>
                    <a:pt x="0" y="14"/>
                  </a:moveTo>
                  <a:lnTo>
                    <a:pt x="101" y="14"/>
                  </a:lnTo>
                  <a:lnTo>
                    <a:pt x="101" y="25"/>
                  </a:lnTo>
                  <a:lnTo>
                    <a:pt x="0" y="25"/>
                  </a:lnTo>
                  <a:lnTo>
                    <a:pt x="0" y="14"/>
                  </a:lnTo>
                  <a:close/>
                  <a:moveTo>
                    <a:pt x="93" y="0"/>
                  </a:moveTo>
                  <a:lnTo>
                    <a:pt x="150" y="20"/>
                  </a:lnTo>
                  <a:lnTo>
                    <a:pt x="93" y="40"/>
                  </a:lnTo>
                  <a:lnTo>
                    <a:pt x="93" y="0"/>
                  </a:lnTo>
                  <a:close/>
                </a:path>
              </a:pathLst>
            </a:custGeom>
            <a:solidFill>
              <a:srgbClr val="000000"/>
            </a:solidFill>
            <a:ln w="6350">
              <a:solidFill>
                <a:srgbClr val="000000"/>
              </a:solidFill>
              <a:prstDash val="solid"/>
              <a:round/>
              <a:headEnd/>
              <a:tailEnd/>
            </a:ln>
          </p:spPr>
          <p:txBody>
            <a:bodyPr/>
            <a:lstStyle/>
            <a:p>
              <a:endParaRPr lang="en-US"/>
            </a:p>
          </p:txBody>
        </p:sp>
        <p:sp>
          <p:nvSpPr>
            <p:cNvPr id="52281" name="Freeform 56"/>
            <p:cNvSpPr>
              <a:spLocks noEditPoints="1"/>
            </p:cNvSpPr>
            <p:nvPr/>
          </p:nvSpPr>
          <p:spPr bwMode="auto">
            <a:xfrm>
              <a:off x="962" y="3102"/>
              <a:ext cx="146" cy="37"/>
            </a:xfrm>
            <a:custGeom>
              <a:avLst/>
              <a:gdLst>
                <a:gd name="T0" fmla="*/ 0 w 150"/>
                <a:gd name="T1" fmla="*/ 12 h 37"/>
                <a:gd name="T2" fmla="*/ 60 w 150"/>
                <a:gd name="T3" fmla="*/ 12 h 37"/>
                <a:gd name="T4" fmla="*/ 60 w 150"/>
                <a:gd name="T5" fmla="*/ 26 h 37"/>
                <a:gd name="T6" fmla="*/ 0 w 150"/>
                <a:gd name="T7" fmla="*/ 26 h 37"/>
                <a:gd name="T8" fmla="*/ 0 w 150"/>
                <a:gd name="T9" fmla="*/ 12 h 37"/>
                <a:gd name="T10" fmla="*/ 55 w 150"/>
                <a:gd name="T11" fmla="*/ 0 h 37"/>
                <a:gd name="T12" fmla="*/ 89 w 150"/>
                <a:gd name="T13" fmla="*/ 20 h 37"/>
                <a:gd name="T14" fmla="*/ 55 w 150"/>
                <a:gd name="T15" fmla="*/ 37 h 37"/>
                <a:gd name="T16" fmla="*/ 55 w 15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37"/>
                <a:gd name="T29" fmla="*/ 150 w 15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37">
                  <a:moveTo>
                    <a:pt x="0" y="12"/>
                  </a:moveTo>
                  <a:lnTo>
                    <a:pt x="101" y="12"/>
                  </a:lnTo>
                  <a:lnTo>
                    <a:pt x="101" y="26"/>
                  </a:lnTo>
                  <a:lnTo>
                    <a:pt x="0" y="26"/>
                  </a:lnTo>
                  <a:lnTo>
                    <a:pt x="0" y="12"/>
                  </a:lnTo>
                  <a:close/>
                  <a:moveTo>
                    <a:pt x="93" y="0"/>
                  </a:moveTo>
                  <a:lnTo>
                    <a:pt x="150" y="20"/>
                  </a:lnTo>
                  <a:lnTo>
                    <a:pt x="93" y="37"/>
                  </a:lnTo>
                  <a:lnTo>
                    <a:pt x="93" y="0"/>
                  </a:lnTo>
                  <a:close/>
                </a:path>
              </a:pathLst>
            </a:custGeom>
            <a:solidFill>
              <a:srgbClr val="000000"/>
            </a:solidFill>
            <a:ln w="6350">
              <a:solidFill>
                <a:srgbClr val="000000"/>
              </a:solidFill>
              <a:prstDash val="solid"/>
              <a:round/>
              <a:headEnd/>
              <a:tailEnd/>
            </a:ln>
          </p:spPr>
          <p:txBody>
            <a:bodyPr/>
            <a:lstStyle/>
            <a:p>
              <a:endParaRPr lang="en-US"/>
            </a:p>
          </p:txBody>
        </p:sp>
        <p:sp>
          <p:nvSpPr>
            <p:cNvPr id="52282" name="Rectangle 57"/>
            <p:cNvSpPr>
              <a:spLocks noChangeArrowheads="1"/>
            </p:cNvSpPr>
            <p:nvPr/>
          </p:nvSpPr>
          <p:spPr bwMode="auto">
            <a:xfrm>
              <a:off x="434" y="1446"/>
              <a:ext cx="528" cy="1954"/>
            </a:xfrm>
            <a:prstGeom prst="rect">
              <a:avLst/>
            </a:prstGeom>
            <a:solidFill>
              <a:srgbClr val="FFFF99"/>
            </a:solidFill>
            <a:ln w="9525">
              <a:noFill/>
              <a:miter lim="800000"/>
              <a:headEnd/>
              <a:tailEnd/>
            </a:ln>
          </p:spPr>
          <p:txBody>
            <a:bodyPr/>
            <a:lstStyle/>
            <a:p>
              <a:endParaRPr lang="en-US"/>
            </a:p>
          </p:txBody>
        </p:sp>
        <p:sp>
          <p:nvSpPr>
            <p:cNvPr id="52283" name="Rectangle 58"/>
            <p:cNvSpPr>
              <a:spLocks noChangeArrowheads="1"/>
            </p:cNvSpPr>
            <p:nvPr/>
          </p:nvSpPr>
          <p:spPr bwMode="auto">
            <a:xfrm>
              <a:off x="434" y="1446"/>
              <a:ext cx="528" cy="1954"/>
            </a:xfrm>
            <a:prstGeom prst="rect">
              <a:avLst/>
            </a:prstGeom>
            <a:noFill/>
            <a:ln w="12700">
              <a:solidFill>
                <a:srgbClr val="000000"/>
              </a:solidFill>
              <a:miter lim="800000"/>
              <a:headEnd/>
              <a:tailEnd/>
            </a:ln>
          </p:spPr>
          <p:txBody>
            <a:bodyPr/>
            <a:lstStyle/>
            <a:p>
              <a:endParaRPr lang="en-US"/>
            </a:p>
          </p:txBody>
        </p:sp>
        <p:sp>
          <p:nvSpPr>
            <p:cNvPr id="52284" name="Rectangle 59"/>
            <p:cNvSpPr>
              <a:spLocks noChangeArrowheads="1"/>
            </p:cNvSpPr>
            <p:nvPr/>
          </p:nvSpPr>
          <p:spPr bwMode="auto">
            <a:xfrm>
              <a:off x="481" y="2218"/>
              <a:ext cx="471" cy="462"/>
            </a:xfrm>
            <a:prstGeom prst="rect">
              <a:avLst/>
            </a:prstGeom>
            <a:noFill/>
            <a:ln w="9525">
              <a:noFill/>
              <a:miter lim="800000"/>
              <a:headEnd/>
              <a:tailEnd/>
            </a:ln>
          </p:spPr>
          <p:txBody>
            <a:bodyPr lIns="0" tIns="0" rIns="0" bIns="0">
              <a:spAutoFit/>
            </a:bodyPr>
            <a:lstStyle/>
            <a:p>
              <a:pPr algn="ctr"/>
              <a:r>
                <a:rPr lang="en-US" sz="1600">
                  <a:solidFill>
                    <a:srgbClr val="000000"/>
                  </a:solidFill>
                </a:rPr>
                <a:t>Goals</a:t>
              </a:r>
              <a:br>
                <a:rPr lang="en-US" sz="1600">
                  <a:solidFill>
                    <a:srgbClr val="000000"/>
                  </a:solidFill>
                </a:rPr>
              </a:br>
              <a:r>
                <a:rPr lang="en-US" sz="1600">
                  <a:solidFill>
                    <a:srgbClr val="000000"/>
                  </a:solidFill>
                </a:rPr>
                <a:t>and</a:t>
              </a:r>
            </a:p>
            <a:p>
              <a:pPr algn="ctr"/>
              <a:r>
                <a:rPr lang="en-US" sz="1600">
                  <a:solidFill>
                    <a:srgbClr val="000000"/>
                  </a:solidFill>
                </a:rPr>
                <a:t>Aims</a:t>
              </a:r>
              <a:endParaRPr lang="en-US" sz="1600">
                <a:solidFill>
                  <a:schemeClr val="tx1"/>
                </a:solidFill>
              </a:endParaRPr>
            </a:p>
          </p:txBody>
        </p:sp>
        <p:sp>
          <p:nvSpPr>
            <p:cNvPr id="52285" name="Rectangle 60"/>
            <p:cNvSpPr>
              <a:spLocks noChangeArrowheads="1"/>
            </p:cNvSpPr>
            <p:nvPr/>
          </p:nvSpPr>
          <p:spPr bwMode="auto">
            <a:xfrm>
              <a:off x="4948" y="1446"/>
              <a:ext cx="524" cy="1954"/>
            </a:xfrm>
            <a:prstGeom prst="rect">
              <a:avLst/>
            </a:prstGeom>
            <a:solidFill>
              <a:srgbClr val="FFFF99"/>
            </a:solidFill>
            <a:ln w="9525">
              <a:noFill/>
              <a:miter lim="800000"/>
              <a:headEnd/>
              <a:tailEnd/>
            </a:ln>
          </p:spPr>
          <p:txBody>
            <a:bodyPr/>
            <a:lstStyle/>
            <a:p>
              <a:endParaRPr lang="en-US"/>
            </a:p>
          </p:txBody>
        </p:sp>
        <p:sp>
          <p:nvSpPr>
            <p:cNvPr id="52286" name="Rectangle 61"/>
            <p:cNvSpPr>
              <a:spLocks noChangeArrowheads="1"/>
            </p:cNvSpPr>
            <p:nvPr/>
          </p:nvSpPr>
          <p:spPr bwMode="auto">
            <a:xfrm>
              <a:off x="4948" y="1446"/>
              <a:ext cx="524" cy="1954"/>
            </a:xfrm>
            <a:prstGeom prst="rect">
              <a:avLst/>
            </a:prstGeom>
            <a:noFill/>
            <a:ln w="12700">
              <a:solidFill>
                <a:srgbClr val="000000"/>
              </a:solidFill>
              <a:miter lim="800000"/>
              <a:headEnd/>
              <a:tailEnd/>
            </a:ln>
          </p:spPr>
          <p:txBody>
            <a:bodyPr/>
            <a:lstStyle/>
            <a:p>
              <a:endParaRPr lang="en-US"/>
            </a:p>
          </p:txBody>
        </p:sp>
        <p:sp>
          <p:nvSpPr>
            <p:cNvPr id="52287" name="Rectangle 62"/>
            <p:cNvSpPr>
              <a:spLocks noChangeArrowheads="1"/>
            </p:cNvSpPr>
            <p:nvPr/>
          </p:nvSpPr>
          <p:spPr bwMode="auto">
            <a:xfrm>
              <a:off x="4952" y="2266"/>
              <a:ext cx="509" cy="268"/>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Research </a:t>
              </a:r>
              <a:br>
                <a:rPr lang="en-US" sz="1400">
                  <a:solidFill>
                    <a:srgbClr val="000000"/>
                  </a:solidFill>
                </a:rPr>
              </a:br>
              <a:r>
                <a:rPr lang="en-US" sz="1400">
                  <a:solidFill>
                    <a:srgbClr val="000000"/>
                  </a:solidFill>
                </a:rPr>
                <a:t>Output</a:t>
              </a:r>
              <a:endParaRPr lang="en-US" sz="1400">
                <a:solidFill>
                  <a:schemeClr val="tx1"/>
                </a:solidFill>
              </a:endParaRPr>
            </a:p>
          </p:txBody>
        </p:sp>
        <p:sp>
          <p:nvSpPr>
            <p:cNvPr id="52288" name="Freeform 63"/>
            <p:cNvSpPr>
              <a:spLocks noEditPoints="1"/>
            </p:cNvSpPr>
            <p:nvPr/>
          </p:nvSpPr>
          <p:spPr bwMode="auto">
            <a:xfrm>
              <a:off x="5113" y="1305"/>
              <a:ext cx="48" cy="141"/>
            </a:xfrm>
            <a:custGeom>
              <a:avLst/>
              <a:gdLst>
                <a:gd name="T0" fmla="*/ 24 w 49"/>
                <a:gd name="T1" fmla="*/ 32 h 141"/>
                <a:gd name="T2" fmla="*/ 24 w 49"/>
                <a:gd name="T3" fmla="*/ 112 h 141"/>
                <a:gd name="T4" fmla="*/ 20 w 49"/>
                <a:gd name="T5" fmla="*/ 112 h 141"/>
                <a:gd name="T6" fmla="*/ 20 w 49"/>
                <a:gd name="T7" fmla="*/ 32 h 141"/>
                <a:gd name="T8" fmla="*/ 24 w 49"/>
                <a:gd name="T9" fmla="*/ 32 h 141"/>
                <a:gd name="T10" fmla="*/ 0 w 49"/>
                <a:gd name="T11" fmla="*/ 37 h 141"/>
                <a:gd name="T12" fmla="*/ 24 w 49"/>
                <a:gd name="T13" fmla="*/ 0 h 141"/>
                <a:gd name="T14" fmla="*/ 30 w 49"/>
                <a:gd name="T15" fmla="*/ 37 h 141"/>
                <a:gd name="T16" fmla="*/ 0 w 49"/>
                <a:gd name="T17" fmla="*/ 37 h 141"/>
                <a:gd name="T18" fmla="*/ 30 w 49"/>
                <a:gd name="T19" fmla="*/ 106 h 141"/>
                <a:gd name="T20" fmla="*/ 24 w 49"/>
                <a:gd name="T21" fmla="*/ 141 h 141"/>
                <a:gd name="T22" fmla="*/ 0 w 49"/>
                <a:gd name="T23" fmla="*/ 106 h 141"/>
                <a:gd name="T24" fmla="*/ 30 w 49"/>
                <a:gd name="T25" fmla="*/ 106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41"/>
                <a:gd name="T41" fmla="*/ 49 w 49"/>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41">
                  <a:moveTo>
                    <a:pt x="28" y="32"/>
                  </a:moveTo>
                  <a:lnTo>
                    <a:pt x="28" y="112"/>
                  </a:lnTo>
                  <a:lnTo>
                    <a:pt x="20" y="112"/>
                  </a:lnTo>
                  <a:lnTo>
                    <a:pt x="20" y="32"/>
                  </a:lnTo>
                  <a:lnTo>
                    <a:pt x="28" y="32"/>
                  </a:lnTo>
                  <a:close/>
                  <a:moveTo>
                    <a:pt x="0" y="37"/>
                  </a:moveTo>
                  <a:lnTo>
                    <a:pt x="24" y="0"/>
                  </a:lnTo>
                  <a:lnTo>
                    <a:pt x="49" y="37"/>
                  </a:lnTo>
                  <a:lnTo>
                    <a:pt x="0" y="37"/>
                  </a:lnTo>
                  <a:close/>
                  <a:moveTo>
                    <a:pt x="49" y="106"/>
                  </a:moveTo>
                  <a:lnTo>
                    <a:pt x="24" y="141"/>
                  </a:lnTo>
                  <a:lnTo>
                    <a:pt x="0" y="106"/>
                  </a:lnTo>
                  <a:lnTo>
                    <a:pt x="49" y="106"/>
                  </a:lnTo>
                  <a:close/>
                </a:path>
              </a:pathLst>
            </a:custGeom>
            <a:solidFill>
              <a:srgbClr val="000000"/>
            </a:solidFill>
            <a:ln w="6350">
              <a:solidFill>
                <a:srgbClr val="000000"/>
              </a:solidFill>
              <a:prstDash val="solid"/>
              <a:round/>
              <a:headEnd/>
              <a:tailEnd/>
            </a:ln>
          </p:spPr>
          <p:txBody>
            <a:bodyPr/>
            <a:lstStyle/>
            <a:p>
              <a:endParaRPr lang="en-US"/>
            </a:p>
          </p:txBody>
        </p:sp>
        <p:sp>
          <p:nvSpPr>
            <p:cNvPr id="52289" name="Freeform 64"/>
            <p:cNvSpPr>
              <a:spLocks noEditPoints="1"/>
            </p:cNvSpPr>
            <p:nvPr/>
          </p:nvSpPr>
          <p:spPr bwMode="auto">
            <a:xfrm>
              <a:off x="603" y="3400"/>
              <a:ext cx="48" cy="175"/>
            </a:xfrm>
            <a:custGeom>
              <a:avLst/>
              <a:gdLst>
                <a:gd name="T0" fmla="*/ 24 w 49"/>
                <a:gd name="T1" fmla="*/ 29 h 175"/>
                <a:gd name="T2" fmla="*/ 24 w 49"/>
                <a:gd name="T3" fmla="*/ 146 h 175"/>
                <a:gd name="T4" fmla="*/ 20 w 49"/>
                <a:gd name="T5" fmla="*/ 146 h 175"/>
                <a:gd name="T6" fmla="*/ 20 w 49"/>
                <a:gd name="T7" fmla="*/ 29 h 175"/>
                <a:gd name="T8" fmla="*/ 24 w 49"/>
                <a:gd name="T9" fmla="*/ 29 h 175"/>
                <a:gd name="T10" fmla="*/ 0 w 49"/>
                <a:gd name="T11" fmla="*/ 35 h 175"/>
                <a:gd name="T12" fmla="*/ 24 w 49"/>
                <a:gd name="T13" fmla="*/ 0 h 175"/>
                <a:gd name="T14" fmla="*/ 30 w 49"/>
                <a:gd name="T15" fmla="*/ 35 h 175"/>
                <a:gd name="T16" fmla="*/ 0 w 49"/>
                <a:gd name="T17" fmla="*/ 35 h 175"/>
                <a:gd name="T18" fmla="*/ 30 w 49"/>
                <a:gd name="T19" fmla="*/ 141 h 175"/>
                <a:gd name="T20" fmla="*/ 24 w 49"/>
                <a:gd name="T21" fmla="*/ 175 h 175"/>
                <a:gd name="T22" fmla="*/ 0 w 49"/>
                <a:gd name="T23" fmla="*/ 141 h 175"/>
                <a:gd name="T24" fmla="*/ 30 w 49"/>
                <a:gd name="T25" fmla="*/ 141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5"/>
                <a:gd name="T41" fmla="*/ 49 w 49"/>
                <a:gd name="T42" fmla="*/ 175 h 1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5">
                  <a:moveTo>
                    <a:pt x="29" y="29"/>
                  </a:moveTo>
                  <a:lnTo>
                    <a:pt x="29" y="146"/>
                  </a:lnTo>
                  <a:lnTo>
                    <a:pt x="20" y="146"/>
                  </a:lnTo>
                  <a:lnTo>
                    <a:pt x="20" y="29"/>
                  </a:lnTo>
                  <a:lnTo>
                    <a:pt x="29" y="29"/>
                  </a:lnTo>
                  <a:close/>
                  <a:moveTo>
                    <a:pt x="0" y="35"/>
                  </a:moveTo>
                  <a:lnTo>
                    <a:pt x="25" y="0"/>
                  </a:lnTo>
                  <a:lnTo>
                    <a:pt x="49" y="35"/>
                  </a:lnTo>
                  <a:lnTo>
                    <a:pt x="0" y="35"/>
                  </a:lnTo>
                  <a:close/>
                  <a:moveTo>
                    <a:pt x="49" y="141"/>
                  </a:moveTo>
                  <a:lnTo>
                    <a:pt x="25" y="175"/>
                  </a:lnTo>
                  <a:lnTo>
                    <a:pt x="0" y="141"/>
                  </a:lnTo>
                  <a:lnTo>
                    <a:pt x="49" y="141"/>
                  </a:lnTo>
                  <a:close/>
                </a:path>
              </a:pathLst>
            </a:custGeom>
            <a:solidFill>
              <a:srgbClr val="000000"/>
            </a:solidFill>
            <a:ln w="6350">
              <a:solidFill>
                <a:srgbClr val="000000"/>
              </a:solidFill>
              <a:prstDash val="solid"/>
              <a:round/>
              <a:headEnd/>
              <a:tailEnd/>
            </a:ln>
          </p:spPr>
          <p:txBody>
            <a:bodyPr/>
            <a:lstStyle/>
            <a:p>
              <a:endParaRPr lang="en-US"/>
            </a:p>
          </p:txBody>
        </p:sp>
        <p:sp>
          <p:nvSpPr>
            <p:cNvPr id="52290" name="Freeform 65"/>
            <p:cNvSpPr>
              <a:spLocks noEditPoints="1"/>
            </p:cNvSpPr>
            <p:nvPr/>
          </p:nvSpPr>
          <p:spPr bwMode="auto">
            <a:xfrm>
              <a:off x="5161" y="3400"/>
              <a:ext cx="47" cy="175"/>
            </a:xfrm>
            <a:custGeom>
              <a:avLst/>
              <a:gdLst>
                <a:gd name="T0" fmla="*/ 24 w 48"/>
                <a:gd name="T1" fmla="*/ 29 h 175"/>
                <a:gd name="T2" fmla="*/ 24 w 48"/>
                <a:gd name="T3" fmla="*/ 146 h 175"/>
                <a:gd name="T4" fmla="*/ 20 w 48"/>
                <a:gd name="T5" fmla="*/ 146 h 175"/>
                <a:gd name="T6" fmla="*/ 20 w 48"/>
                <a:gd name="T7" fmla="*/ 29 h 175"/>
                <a:gd name="T8" fmla="*/ 24 w 48"/>
                <a:gd name="T9" fmla="*/ 29 h 175"/>
                <a:gd name="T10" fmla="*/ 0 w 48"/>
                <a:gd name="T11" fmla="*/ 35 h 175"/>
                <a:gd name="T12" fmla="*/ 24 w 48"/>
                <a:gd name="T13" fmla="*/ 0 h 175"/>
                <a:gd name="T14" fmla="*/ 29 w 48"/>
                <a:gd name="T15" fmla="*/ 35 h 175"/>
                <a:gd name="T16" fmla="*/ 0 w 48"/>
                <a:gd name="T17" fmla="*/ 35 h 175"/>
                <a:gd name="T18" fmla="*/ 29 w 48"/>
                <a:gd name="T19" fmla="*/ 141 h 175"/>
                <a:gd name="T20" fmla="*/ 24 w 48"/>
                <a:gd name="T21" fmla="*/ 175 h 175"/>
                <a:gd name="T22" fmla="*/ 0 w 48"/>
                <a:gd name="T23" fmla="*/ 141 h 175"/>
                <a:gd name="T24" fmla="*/ 29 w 48"/>
                <a:gd name="T25" fmla="*/ 141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75"/>
                <a:gd name="T41" fmla="*/ 48 w 48"/>
                <a:gd name="T42" fmla="*/ 175 h 1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75">
                  <a:moveTo>
                    <a:pt x="28" y="29"/>
                  </a:moveTo>
                  <a:lnTo>
                    <a:pt x="28" y="146"/>
                  </a:lnTo>
                  <a:lnTo>
                    <a:pt x="20" y="146"/>
                  </a:lnTo>
                  <a:lnTo>
                    <a:pt x="20" y="29"/>
                  </a:lnTo>
                  <a:lnTo>
                    <a:pt x="28" y="29"/>
                  </a:lnTo>
                  <a:close/>
                  <a:moveTo>
                    <a:pt x="0" y="35"/>
                  </a:moveTo>
                  <a:lnTo>
                    <a:pt x="24" y="0"/>
                  </a:lnTo>
                  <a:lnTo>
                    <a:pt x="48" y="35"/>
                  </a:lnTo>
                  <a:lnTo>
                    <a:pt x="0" y="35"/>
                  </a:lnTo>
                  <a:close/>
                  <a:moveTo>
                    <a:pt x="48" y="141"/>
                  </a:moveTo>
                  <a:lnTo>
                    <a:pt x="24" y="175"/>
                  </a:lnTo>
                  <a:lnTo>
                    <a:pt x="0" y="141"/>
                  </a:lnTo>
                  <a:lnTo>
                    <a:pt x="48" y="141"/>
                  </a:lnTo>
                  <a:close/>
                </a:path>
              </a:pathLst>
            </a:custGeom>
            <a:solidFill>
              <a:srgbClr val="000000"/>
            </a:solidFill>
            <a:ln w="6350">
              <a:solidFill>
                <a:srgbClr val="000000"/>
              </a:solidFill>
              <a:prstDash val="solid"/>
              <a:round/>
              <a:headEnd/>
              <a:tailEnd/>
            </a:ln>
          </p:spPr>
          <p:txBody>
            <a:bodyPr/>
            <a:lstStyle/>
            <a:p>
              <a:endParaRPr lang="en-US"/>
            </a:p>
          </p:txBody>
        </p:sp>
        <p:sp>
          <p:nvSpPr>
            <p:cNvPr id="52291" name="Text Box 66"/>
            <p:cNvSpPr txBox="1">
              <a:spLocks noChangeArrowheads="1"/>
            </p:cNvSpPr>
            <p:nvPr/>
          </p:nvSpPr>
          <p:spPr bwMode="auto">
            <a:xfrm>
              <a:off x="1161" y="2533"/>
              <a:ext cx="704" cy="366"/>
            </a:xfrm>
            <a:prstGeom prst="rect">
              <a:avLst/>
            </a:prstGeom>
            <a:noFill/>
            <a:ln w="9525">
              <a:noFill/>
              <a:miter lim="800000"/>
              <a:headEnd/>
              <a:tailEnd/>
            </a:ln>
          </p:spPr>
          <p:txBody>
            <a:bodyPr>
              <a:spAutoFit/>
            </a:bodyPr>
            <a:lstStyle/>
            <a:p>
              <a:pPr algn="ctr">
                <a:spcBef>
                  <a:spcPct val="50000"/>
                </a:spcBef>
              </a:pPr>
              <a:r>
                <a:rPr lang="en-US" sz="1600">
                  <a:solidFill>
                    <a:schemeClr val="tx1"/>
                  </a:solidFill>
                </a:rPr>
                <a:t>Human Resource</a:t>
              </a:r>
            </a:p>
          </p:txBody>
        </p:sp>
        <p:sp>
          <p:nvSpPr>
            <p:cNvPr id="52292" name="Text Box 67"/>
            <p:cNvSpPr txBox="1">
              <a:spLocks noChangeArrowheads="1"/>
            </p:cNvSpPr>
            <p:nvPr/>
          </p:nvSpPr>
          <p:spPr bwMode="auto">
            <a:xfrm>
              <a:off x="1873" y="2523"/>
              <a:ext cx="896" cy="366"/>
            </a:xfrm>
            <a:prstGeom prst="rect">
              <a:avLst/>
            </a:prstGeom>
            <a:noFill/>
            <a:ln w="9525">
              <a:noFill/>
              <a:miter lim="800000"/>
              <a:headEnd/>
              <a:tailEnd/>
            </a:ln>
          </p:spPr>
          <p:txBody>
            <a:bodyPr>
              <a:spAutoFit/>
            </a:bodyPr>
            <a:lstStyle/>
            <a:p>
              <a:pPr algn="ctr">
                <a:spcBef>
                  <a:spcPct val="50000"/>
                </a:spcBef>
              </a:pPr>
              <a:r>
                <a:rPr lang="en-US" sz="1600">
                  <a:solidFill>
                    <a:schemeClr val="tx1"/>
                  </a:solidFill>
                </a:rPr>
                <a:t>Research</a:t>
              </a:r>
              <a:br>
                <a:rPr lang="en-US" sz="1600">
                  <a:solidFill>
                    <a:schemeClr val="tx1"/>
                  </a:solidFill>
                </a:rPr>
              </a:br>
              <a:r>
                <a:rPr lang="en-US" sz="1600">
                  <a:solidFill>
                    <a:schemeClr val="tx1"/>
                  </a:solidFill>
                </a:rPr>
                <a:t>Training</a:t>
              </a:r>
            </a:p>
          </p:txBody>
        </p:sp>
        <p:sp>
          <p:nvSpPr>
            <p:cNvPr id="52293" name="Text Box 68"/>
            <p:cNvSpPr txBox="1">
              <a:spLocks noChangeArrowheads="1"/>
            </p:cNvSpPr>
            <p:nvPr/>
          </p:nvSpPr>
          <p:spPr bwMode="auto">
            <a:xfrm>
              <a:off x="2778" y="2523"/>
              <a:ext cx="942" cy="366"/>
            </a:xfrm>
            <a:prstGeom prst="rect">
              <a:avLst/>
            </a:prstGeom>
            <a:noFill/>
            <a:ln w="9525">
              <a:noFill/>
              <a:miter lim="800000"/>
              <a:headEnd/>
              <a:tailEnd/>
            </a:ln>
          </p:spPr>
          <p:txBody>
            <a:bodyPr>
              <a:spAutoFit/>
            </a:bodyPr>
            <a:lstStyle/>
            <a:p>
              <a:pPr algn="ctr">
                <a:spcBef>
                  <a:spcPct val="50000"/>
                </a:spcBef>
              </a:pPr>
              <a:r>
                <a:rPr lang="en-US" sz="1600">
                  <a:solidFill>
                    <a:schemeClr val="tx1"/>
                  </a:solidFill>
                </a:rPr>
                <a:t>Support PhD</a:t>
              </a:r>
              <a:br>
                <a:rPr lang="en-US" sz="1600">
                  <a:solidFill>
                    <a:schemeClr val="tx1"/>
                  </a:solidFill>
                </a:rPr>
              </a:br>
              <a:r>
                <a:rPr lang="en-US" sz="1600">
                  <a:solidFill>
                    <a:schemeClr val="tx1"/>
                  </a:solidFill>
                </a:rPr>
                <a:t>Students</a:t>
              </a:r>
            </a:p>
          </p:txBody>
        </p:sp>
        <p:sp>
          <p:nvSpPr>
            <p:cNvPr id="52294" name="Text Box 69"/>
            <p:cNvSpPr txBox="1">
              <a:spLocks noChangeArrowheads="1"/>
            </p:cNvSpPr>
            <p:nvPr/>
          </p:nvSpPr>
          <p:spPr bwMode="auto">
            <a:xfrm>
              <a:off x="3739" y="2514"/>
              <a:ext cx="1052" cy="366"/>
            </a:xfrm>
            <a:prstGeom prst="rect">
              <a:avLst/>
            </a:prstGeom>
            <a:noFill/>
            <a:ln w="9525">
              <a:noFill/>
              <a:miter lim="800000"/>
              <a:headEnd/>
              <a:tailEnd/>
            </a:ln>
          </p:spPr>
          <p:txBody>
            <a:bodyPr>
              <a:spAutoFit/>
            </a:bodyPr>
            <a:lstStyle/>
            <a:p>
              <a:pPr algn="ctr">
                <a:spcBef>
                  <a:spcPct val="50000"/>
                </a:spcBef>
              </a:pPr>
              <a:r>
                <a:rPr lang="en-US" sz="1600">
                  <a:solidFill>
                    <a:schemeClr val="tx1"/>
                  </a:solidFill>
                </a:rPr>
                <a:t>Awards Staff</a:t>
              </a:r>
              <a:br>
                <a:rPr lang="en-US" sz="1600">
                  <a:solidFill>
                    <a:schemeClr val="tx1"/>
                  </a:solidFill>
                </a:rPr>
              </a:br>
              <a:r>
                <a:rPr lang="en-US" sz="1600">
                  <a:solidFill>
                    <a:schemeClr val="tx1"/>
                  </a:solidFill>
                </a:rPr>
                <a:t>Members</a:t>
              </a:r>
            </a:p>
          </p:txBody>
        </p:sp>
      </p:grpSp>
      <p:sp>
        <p:nvSpPr>
          <p:cNvPr id="71"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p:spPr>
        <p:txBody>
          <a:bodyPr/>
          <a:lstStyle/>
          <a:p>
            <a:fld id="{DD13E7D1-FDB1-443C-AED2-8EF477CAC5A3}" type="slidenum">
              <a:rPr lang="en-US" smtClean="0"/>
              <a:pPr/>
              <a:t>3</a:t>
            </a:fld>
            <a:endParaRPr lang="en-US" smtClean="0"/>
          </a:p>
        </p:txBody>
      </p:sp>
      <p:sp>
        <p:nvSpPr>
          <p:cNvPr id="13315" name="Rectangle 2"/>
          <p:cNvSpPr>
            <a:spLocks noGrp="1" noChangeArrowheads="1"/>
          </p:cNvSpPr>
          <p:nvPr>
            <p:ph type="title"/>
          </p:nvPr>
        </p:nvSpPr>
        <p:spPr>
          <a:xfrm>
            <a:off x="188913" y="201613"/>
            <a:ext cx="6821487" cy="1143000"/>
          </a:xfrm>
        </p:spPr>
        <p:txBody>
          <a:bodyPr/>
          <a:lstStyle/>
          <a:p>
            <a:pPr algn="l" eaLnBrk="1" hangingPunct="1"/>
            <a:r>
              <a:rPr lang="en-GB" sz="3600" smtClean="0"/>
              <a:t>Quality in Higher Education</a:t>
            </a:r>
            <a:endParaRPr lang="en-US" sz="3600" smtClean="0"/>
          </a:p>
        </p:txBody>
      </p:sp>
      <p:sp>
        <p:nvSpPr>
          <p:cNvPr id="13316" name="Oval 3"/>
          <p:cNvSpPr>
            <a:spLocks noChangeArrowheads="1"/>
          </p:cNvSpPr>
          <p:nvPr/>
        </p:nvSpPr>
        <p:spPr bwMode="auto">
          <a:xfrm>
            <a:off x="2117725" y="1300163"/>
            <a:ext cx="2209800" cy="1219200"/>
          </a:xfrm>
          <a:prstGeom prst="ellipse">
            <a:avLst/>
          </a:prstGeom>
          <a:solidFill>
            <a:srgbClr val="BAFE68"/>
          </a:solidFill>
          <a:ln w="9525">
            <a:solidFill>
              <a:schemeClr val="tx1"/>
            </a:solidFill>
            <a:round/>
            <a:headEnd/>
            <a:tailEnd/>
          </a:ln>
        </p:spPr>
        <p:txBody>
          <a:bodyPr wrap="none" anchor="ctr"/>
          <a:lstStyle/>
          <a:p>
            <a:pPr algn="ctr"/>
            <a:r>
              <a:rPr lang="en-US" sz="1600">
                <a:solidFill>
                  <a:schemeClr val="tx1"/>
                </a:solidFill>
                <a:cs typeface="Times New Roman" pitchFamily="18" charset="0"/>
              </a:rPr>
              <a:t>Excellence: </a:t>
            </a:r>
            <a:br>
              <a:rPr lang="en-US" sz="1600">
                <a:solidFill>
                  <a:schemeClr val="tx1"/>
                </a:solidFill>
                <a:cs typeface="Times New Roman" pitchFamily="18" charset="0"/>
              </a:rPr>
            </a:br>
            <a:r>
              <a:rPr lang="en-US" sz="1600">
                <a:solidFill>
                  <a:schemeClr val="tx1"/>
                </a:solidFill>
                <a:cs typeface="Times New Roman" pitchFamily="18" charset="0"/>
              </a:rPr>
              <a:t>The view of academia</a:t>
            </a:r>
          </a:p>
        </p:txBody>
      </p:sp>
      <p:sp>
        <p:nvSpPr>
          <p:cNvPr id="13317" name="Oval 4"/>
          <p:cNvSpPr>
            <a:spLocks noChangeArrowheads="1"/>
          </p:cNvSpPr>
          <p:nvPr/>
        </p:nvSpPr>
        <p:spPr bwMode="auto">
          <a:xfrm>
            <a:off x="1693863" y="4957763"/>
            <a:ext cx="2819400" cy="1341437"/>
          </a:xfrm>
          <a:prstGeom prst="ellipse">
            <a:avLst/>
          </a:prstGeom>
          <a:solidFill>
            <a:srgbClr val="CCCCFF"/>
          </a:solidFill>
          <a:ln w="9525">
            <a:solidFill>
              <a:schemeClr val="tx1"/>
            </a:solidFill>
            <a:round/>
            <a:headEnd/>
            <a:tailEnd/>
          </a:ln>
        </p:spPr>
        <p:txBody>
          <a:bodyPr wrap="none" anchor="ctr"/>
          <a:lstStyle/>
          <a:p>
            <a:pPr algn="ctr"/>
            <a:r>
              <a:rPr lang="en-US" sz="1600">
                <a:solidFill>
                  <a:schemeClr val="tx1"/>
                </a:solidFill>
                <a:cs typeface="Times New Roman" pitchFamily="18" charset="0"/>
              </a:rPr>
              <a:t>Fitness for purpose: </a:t>
            </a:r>
            <a:br>
              <a:rPr lang="en-US" sz="1600">
                <a:solidFill>
                  <a:schemeClr val="tx1"/>
                </a:solidFill>
                <a:cs typeface="Times New Roman" pitchFamily="18" charset="0"/>
              </a:rPr>
            </a:br>
            <a:r>
              <a:rPr lang="en-US" sz="1600">
                <a:solidFill>
                  <a:schemeClr val="tx1"/>
                </a:solidFill>
                <a:cs typeface="Times New Roman" pitchFamily="18" charset="0"/>
              </a:rPr>
              <a:t>The view of external</a:t>
            </a:r>
          </a:p>
          <a:p>
            <a:pPr algn="ctr"/>
            <a:r>
              <a:rPr lang="en-US" sz="1600">
                <a:solidFill>
                  <a:schemeClr val="tx1"/>
                </a:solidFill>
                <a:cs typeface="Times New Roman" pitchFamily="18" charset="0"/>
              </a:rPr>
              <a:t>assessors aiming</a:t>
            </a:r>
          </a:p>
          <a:p>
            <a:pPr algn="ctr"/>
            <a:r>
              <a:rPr lang="en-US" sz="1600">
                <a:solidFill>
                  <a:schemeClr val="tx1"/>
                </a:solidFill>
                <a:cs typeface="Times New Roman" pitchFamily="18" charset="0"/>
              </a:rPr>
              <a:t>for improvement</a:t>
            </a:r>
          </a:p>
        </p:txBody>
      </p:sp>
      <p:sp>
        <p:nvSpPr>
          <p:cNvPr id="13318" name="Oval 5"/>
          <p:cNvSpPr>
            <a:spLocks noChangeArrowheads="1"/>
          </p:cNvSpPr>
          <p:nvPr/>
        </p:nvSpPr>
        <p:spPr bwMode="auto">
          <a:xfrm>
            <a:off x="539750" y="3311525"/>
            <a:ext cx="2241550" cy="1119188"/>
          </a:xfrm>
          <a:prstGeom prst="ellipse">
            <a:avLst/>
          </a:prstGeom>
          <a:solidFill>
            <a:srgbClr val="FF9966"/>
          </a:solidFill>
          <a:ln w="9525">
            <a:solidFill>
              <a:schemeClr val="tx1"/>
            </a:solidFill>
            <a:round/>
            <a:headEnd/>
            <a:tailEnd/>
          </a:ln>
        </p:spPr>
        <p:txBody>
          <a:bodyPr wrap="none" anchor="ctr"/>
          <a:lstStyle/>
          <a:p>
            <a:pPr algn="ctr"/>
            <a:r>
              <a:rPr lang="en-US" sz="1600">
                <a:solidFill>
                  <a:schemeClr val="tx1"/>
                </a:solidFill>
                <a:cs typeface="Times New Roman" pitchFamily="18" charset="0"/>
              </a:rPr>
              <a:t>Threshold: </a:t>
            </a:r>
            <a:br>
              <a:rPr lang="en-US" sz="1600">
                <a:solidFill>
                  <a:schemeClr val="tx1"/>
                </a:solidFill>
                <a:cs typeface="Times New Roman" pitchFamily="18" charset="0"/>
              </a:rPr>
            </a:br>
            <a:r>
              <a:rPr lang="en-US" sz="1600">
                <a:solidFill>
                  <a:schemeClr val="tx1"/>
                </a:solidFill>
                <a:cs typeface="Times New Roman" pitchFamily="18" charset="0"/>
              </a:rPr>
              <a:t>The view of accreditors</a:t>
            </a:r>
          </a:p>
        </p:txBody>
      </p:sp>
      <p:sp>
        <p:nvSpPr>
          <p:cNvPr id="13319" name="Oval 6"/>
          <p:cNvSpPr>
            <a:spLocks noChangeArrowheads="1"/>
          </p:cNvSpPr>
          <p:nvPr/>
        </p:nvSpPr>
        <p:spPr bwMode="auto">
          <a:xfrm>
            <a:off x="6637338" y="3321050"/>
            <a:ext cx="2066925" cy="1219200"/>
          </a:xfrm>
          <a:prstGeom prst="ellipse">
            <a:avLst/>
          </a:prstGeom>
          <a:solidFill>
            <a:srgbClr val="CCFF99"/>
          </a:solidFill>
          <a:ln w="9525">
            <a:solidFill>
              <a:schemeClr val="tx1"/>
            </a:solidFill>
            <a:round/>
            <a:headEnd/>
            <a:tailEnd/>
          </a:ln>
        </p:spPr>
        <p:txBody>
          <a:bodyPr wrap="none" anchor="ctr"/>
          <a:lstStyle/>
          <a:p>
            <a:pPr algn="ctr"/>
            <a:r>
              <a:rPr lang="en-US" sz="1600">
                <a:solidFill>
                  <a:schemeClr val="tx1"/>
                </a:solidFill>
                <a:cs typeface="Times New Roman" pitchFamily="18" charset="0"/>
              </a:rPr>
              <a:t>Value added: </a:t>
            </a:r>
            <a:br>
              <a:rPr lang="en-US" sz="1600">
                <a:solidFill>
                  <a:schemeClr val="tx1"/>
                </a:solidFill>
                <a:cs typeface="Times New Roman" pitchFamily="18" charset="0"/>
              </a:rPr>
            </a:br>
            <a:r>
              <a:rPr lang="en-US" sz="1600">
                <a:solidFill>
                  <a:schemeClr val="tx1"/>
                </a:solidFill>
                <a:cs typeface="Times New Roman" pitchFamily="18" charset="0"/>
              </a:rPr>
              <a:t>The view of students</a:t>
            </a:r>
          </a:p>
        </p:txBody>
      </p:sp>
      <p:sp>
        <p:nvSpPr>
          <p:cNvPr id="13320" name="Oval 7"/>
          <p:cNvSpPr>
            <a:spLocks noChangeArrowheads="1"/>
          </p:cNvSpPr>
          <p:nvPr/>
        </p:nvSpPr>
        <p:spPr bwMode="auto">
          <a:xfrm>
            <a:off x="5224463" y="4989513"/>
            <a:ext cx="2514600" cy="1227137"/>
          </a:xfrm>
          <a:prstGeom prst="ellipse">
            <a:avLst/>
          </a:prstGeom>
          <a:solidFill>
            <a:srgbClr val="FFCCFF"/>
          </a:solidFill>
          <a:ln w="9525">
            <a:solidFill>
              <a:schemeClr val="tx1"/>
            </a:solidFill>
            <a:round/>
            <a:headEnd/>
            <a:tailEnd/>
          </a:ln>
        </p:spPr>
        <p:txBody>
          <a:bodyPr wrap="none" anchor="ctr"/>
          <a:lstStyle/>
          <a:p>
            <a:pPr algn="ctr"/>
            <a:r>
              <a:rPr lang="en-US" sz="1600">
                <a:solidFill>
                  <a:schemeClr val="tx1"/>
                </a:solidFill>
                <a:cs typeface="Times New Roman" pitchFamily="18" charset="0"/>
              </a:rPr>
              <a:t>Value for money: </a:t>
            </a:r>
            <a:br>
              <a:rPr lang="en-US" sz="1600">
                <a:solidFill>
                  <a:schemeClr val="tx1"/>
                </a:solidFill>
                <a:cs typeface="Times New Roman" pitchFamily="18" charset="0"/>
              </a:rPr>
            </a:br>
            <a:r>
              <a:rPr lang="en-US" sz="1600">
                <a:solidFill>
                  <a:schemeClr val="tx1"/>
                </a:solidFill>
                <a:cs typeface="Times New Roman" pitchFamily="18" charset="0"/>
              </a:rPr>
              <a:t>The view taxpayers and </a:t>
            </a:r>
          </a:p>
          <a:p>
            <a:pPr algn="ctr"/>
            <a:r>
              <a:rPr lang="en-US" sz="1600">
                <a:solidFill>
                  <a:schemeClr val="tx1"/>
                </a:solidFill>
                <a:cs typeface="Times New Roman" pitchFamily="18" charset="0"/>
              </a:rPr>
              <a:t>governments</a:t>
            </a:r>
          </a:p>
        </p:txBody>
      </p:sp>
      <p:sp>
        <p:nvSpPr>
          <p:cNvPr id="13321" name="Oval 8"/>
          <p:cNvSpPr>
            <a:spLocks noChangeArrowheads="1"/>
          </p:cNvSpPr>
          <p:nvPr/>
        </p:nvSpPr>
        <p:spPr bwMode="auto">
          <a:xfrm>
            <a:off x="5535613" y="1568450"/>
            <a:ext cx="2541587" cy="1277938"/>
          </a:xfrm>
          <a:prstGeom prst="ellipse">
            <a:avLst/>
          </a:prstGeom>
          <a:solidFill>
            <a:srgbClr val="FFFF00"/>
          </a:solidFill>
          <a:ln w="9525">
            <a:solidFill>
              <a:schemeClr val="tx1"/>
            </a:solidFill>
            <a:round/>
            <a:headEnd/>
            <a:tailEnd/>
          </a:ln>
        </p:spPr>
        <p:txBody>
          <a:bodyPr anchor="ctr"/>
          <a:lstStyle/>
          <a:p>
            <a:pPr algn="ctr"/>
            <a:r>
              <a:rPr lang="en-US" sz="1600">
                <a:solidFill>
                  <a:schemeClr val="tx1"/>
                </a:solidFill>
                <a:cs typeface="Times New Roman" pitchFamily="18" charset="0"/>
              </a:rPr>
              <a:t>Client satisfaction: The view of students and </a:t>
            </a:r>
          </a:p>
          <a:p>
            <a:pPr algn="ctr"/>
            <a:r>
              <a:rPr lang="en-US" sz="1600">
                <a:solidFill>
                  <a:schemeClr val="tx1"/>
                </a:solidFill>
                <a:cs typeface="Times New Roman" pitchFamily="18" charset="0"/>
              </a:rPr>
              <a:t>employers</a:t>
            </a:r>
          </a:p>
        </p:txBody>
      </p:sp>
      <p:sp>
        <p:nvSpPr>
          <p:cNvPr id="13322" name="Text Box 9"/>
          <p:cNvSpPr txBox="1">
            <a:spLocks noChangeArrowheads="1"/>
          </p:cNvSpPr>
          <p:nvPr/>
        </p:nvSpPr>
        <p:spPr bwMode="auto">
          <a:xfrm>
            <a:off x="1092200" y="6249988"/>
            <a:ext cx="7486650" cy="274637"/>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Source: Green, D. What is Quality in Higher Education? Concepts, Policy and Practice 1994</a:t>
            </a:r>
          </a:p>
        </p:txBody>
      </p:sp>
      <p:cxnSp>
        <p:nvCxnSpPr>
          <p:cNvPr id="13323" name="AutoShape 10"/>
          <p:cNvCxnSpPr>
            <a:cxnSpLocks noChangeShapeType="1"/>
            <a:endCxn id="13321" idx="4"/>
          </p:cNvCxnSpPr>
          <p:nvPr/>
        </p:nvCxnSpPr>
        <p:spPr bwMode="auto">
          <a:xfrm flipV="1">
            <a:off x="4978400" y="2846388"/>
            <a:ext cx="1828800" cy="884237"/>
          </a:xfrm>
          <a:prstGeom prst="straightConnector1">
            <a:avLst/>
          </a:prstGeom>
          <a:noFill/>
          <a:ln w="28575">
            <a:solidFill>
              <a:schemeClr val="tx1"/>
            </a:solidFill>
            <a:round/>
            <a:headEnd/>
            <a:tailEnd type="triangle" w="med" len="med"/>
          </a:ln>
        </p:spPr>
      </p:cxnSp>
      <p:cxnSp>
        <p:nvCxnSpPr>
          <p:cNvPr id="13324" name="AutoShape 11"/>
          <p:cNvCxnSpPr>
            <a:cxnSpLocks noChangeShapeType="1"/>
            <a:endCxn id="13316" idx="4"/>
          </p:cNvCxnSpPr>
          <p:nvPr/>
        </p:nvCxnSpPr>
        <p:spPr bwMode="auto">
          <a:xfrm flipH="1" flipV="1">
            <a:off x="3222625" y="2519363"/>
            <a:ext cx="1611313" cy="920750"/>
          </a:xfrm>
          <a:prstGeom prst="straightConnector1">
            <a:avLst/>
          </a:prstGeom>
          <a:noFill/>
          <a:ln w="28575">
            <a:solidFill>
              <a:schemeClr val="tx1"/>
            </a:solidFill>
            <a:round/>
            <a:headEnd/>
            <a:tailEnd type="triangle" w="med" len="med"/>
          </a:ln>
        </p:spPr>
      </p:cxnSp>
      <p:cxnSp>
        <p:nvCxnSpPr>
          <p:cNvPr id="13325" name="AutoShape 12"/>
          <p:cNvCxnSpPr>
            <a:cxnSpLocks noChangeShapeType="1"/>
            <a:endCxn id="13318" idx="6"/>
          </p:cNvCxnSpPr>
          <p:nvPr/>
        </p:nvCxnSpPr>
        <p:spPr bwMode="auto">
          <a:xfrm flipH="1" flipV="1">
            <a:off x="2781300" y="3871913"/>
            <a:ext cx="1903413" cy="415925"/>
          </a:xfrm>
          <a:prstGeom prst="straightConnector1">
            <a:avLst/>
          </a:prstGeom>
          <a:noFill/>
          <a:ln w="28575">
            <a:solidFill>
              <a:schemeClr val="tx1"/>
            </a:solidFill>
            <a:round/>
            <a:headEnd/>
            <a:tailEnd type="triangle" w="med" len="med"/>
          </a:ln>
        </p:spPr>
      </p:cxnSp>
      <p:cxnSp>
        <p:nvCxnSpPr>
          <p:cNvPr id="13326" name="AutoShape 13"/>
          <p:cNvCxnSpPr>
            <a:cxnSpLocks noChangeShapeType="1"/>
            <a:endCxn id="13319" idx="2"/>
          </p:cNvCxnSpPr>
          <p:nvPr/>
        </p:nvCxnSpPr>
        <p:spPr bwMode="auto">
          <a:xfrm flipV="1">
            <a:off x="5440363" y="3930650"/>
            <a:ext cx="1196975" cy="555625"/>
          </a:xfrm>
          <a:prstGeom prst="straightConnector1">
            <a:avLst/>
          </a:prstGeom>
          <a:noFill/>
          <a:ln w="28575">
            <a:solidFill>
              <a:schemeClr val="tx1"/>
            </a:solidFill>
            <a:round/>
            <a:headEnd/>
            <a:tailEnd type="triangle" w="med" len="med"/>
          </a:ln>
        </p:spPr>
      </p:cxnSp>
      <p:cxnSp>
        <p:nvCxnSpPr>
          <p:cNvPr id="13327" name="AutoShape 14"/>
          <p:cNvCxnSpPr>
            <a:cxnSpLocks noChangeShapeType="1"/>
            <a:endCxn id="13317" idx="0"/>
          </p:cNvCxnSpPr>
          <p:nvPr/>
        </p:nvCxnSpPr>
        <p:spPr bwMode="auto">
          <a:xfrm flipH="1">
            <a:off x="3103563" y="4427538"/>
            <a:ext cx="1730375" cy="530225"/>
          </a:xfrm>
          <a:prstGeom prst="straightConnector1">
            <a:avLst/>
          </a:prstGeom>
          <a:noFill/>
          <a:ln w="28575">
            <a:solidFill>
              <a:schemeClr val="tx1"/>
            </a:solidFill>
            <a:round/>
            <a:headEnd/>
            <a:tailEnd type="triangle" w="med" len="med"/>
          </a:ln>
        </p:spPr>
      </p:cxnSp>
      <p:cxnSp>
        <p:nvCxnSpPr>
          <p:cNvPr id="13328" name="AutoShape 15"/>
          <p:cNvCxnSpPr>
            <a:cxnSpLocks noChangeShapeType="1"/>
            <a:endCxn id="13320" idx="0"/>
          </p:cNvCxnSpPr>
          <p:nvPr/>
        </p:nvCxnSpPr>
        <p:spPr bwMode="auto">
          <a:xfrm>
            <a:off x="4833938" y="4427538"/>
            <a:ext cx="1647825" cy="561975"/>
          </a:xfrm>
          <a:prstGeom prst="straightConnector1">
            <a:avLst/>
          </a:prstGeom>
          <a:noFill/>
          <a:ln w="28575">
            <a:solidFill>
              <a:schemeClr val="tx1"/>
            </a:solidFill>
            <a:round/>
            <a:headEnd/>
            <a:tailEnd type="triangle" w="med" len="med"/>
          </a:ln>
        </p:spPr>
      </p:cxnSp>
      <p:pic>
        <p:nvPicPr>
          <p:cNvPr id="13329" name="Picture 16" descr="MCj04326570000[1]"/>
          <p:cNvPicPr>
            <a:picLocks noChangeAspect="1" noChangeArrowheads="1"/>
          </p:cNvPicPr>
          <p:nvPr/>
        </p:nvPicPr>
        <p:blipFill>
          <a:blip r:embed="rId3" cstate="print"/>
          <a:srcRect/>
          <a:stretch>
            <a:fillRect/>
          </a:stretch>
        </p:blipFill>
        <p:spPr bwMode="auto">
          <a:xfrm>
            <a:off x="3394075" y="2735263"/>
            <a:ext cx="3165475" cy="2511425"/>
          </a:xfrm>
          <a:prstGeom prst="rect">
            <a:avLst/>
          </a:prstGeom>
          <a:noFill/>
          <a:ln w="9525">
            <a:noFill/>
            <a:miter lim="800000"/>
            <a:headEnd/>
            <a:tailEnd/>
          </a:ln>
        </p:spPr>
      </p:pic>
      <p:sp>
        <p:nvSpPr>
          <p:cNvPr id="13330" name="Text Box 18"/>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M9</a:t>
            </a:r>
          </a:p>
        </p:txBody>
      </p:sp>
      <p:sp>
        <p:nvSpPr>
          <p:cNvPr id="13331" name="Text Box 19"/>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13332" name="Text Box 20"/>
          <p:cNvSpPr txBox="1">
            <a:spLocks noChangeArrowheads="1"/>
          </p:cNvSpPr>
          <p:nvPr/>
        </p:nvSpPr>
        <p:spPr bwMode="auto">
          <a:xfrm rot="-3291949">
            <a:off x="3904456" y="4209257"/>
            <a:ext cx="1958975" cy="519112"/>
          </a:xfrm>
          <a:prstGeom prst="rect">
            <a:avLst/>
          </a:prstGeom>
          <a:noFill/>
          <a:ln w="9525" algn="ctr">
            <a:noFill/>
            <a:miter lim="800000"/>
            <a:headEnd/>
            <a:tailEnd/>
          </a:ln>
        </p:spPr>
        <p:txBody>
          <a:bodyPr>
            <a:spAutoFit/>
          </a:bodyPr>
          <a:lstStyle/>
          <a:p>
            <a:pPr algn="ctr">
              <a:spcBef>
                <a:spcPct val="50000"/>
              </a:spcBef>
            </a:pPr>
            <a:r>
              <a:rPr lang="en-US" sz="2800">
                <a:solidFill>
                  <a:schemeClr val="bg1"/>
                </a:solidFill>
              </a:rPr>
              <a:t>Quality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8C3AFF3C-DF9F-4AD7-8A3A-B1A6ECD4F008}" type="slidenum">
              <a:rPr lang="en-US" smtClean="0"/>
              <a:pPr/>
              <a:t>30</a:t>
            </a:fld>
            <a:endParaRPr lang="en-US" smtClean="0"/>
          </a:p>
        </p:txBody>
      </p:sp>
      <p:sp>
        <p:nvSpPr>
          <p:cNvPr id="58371" name="Rectangle 2"/>
          <p:cNvSpPr>
            <a:spLocks noGrp="1" noChangeArrowheads="1"/>
          </p:cNvSpPr>
          <p:nvPr>
            <p:ph type="title"/>
          </p:nvPr>
        </p:nvSpPr>
        <p:spPr>
          <a:xfrm>
            <a:off x="341313" y="260350"/>
            <a:ext cx="6908800" cy="1143000"/>
          </a:xfrm>
        </p:spPr>
        <p:txBody>
          <a:bodyPr/>
          <a:lstStyle/>
          <a:p>
            <a:pPr algn="l" eaLnBrk="1" hangingPunct="1"/>
            <a:r>
              <a:rPr lang="en-GB" sz="3200" smtClean="0"/>
              <a:t>7. Research</a:t>
            </a:r>
            <a:endParaRPr lang="en-US" sz="3200" smtClean="0"/>
          </a:p>
        </p:txBody>
      </p:sp>
      <p:sp>
        <p:nvSpPr>
          <p:cNvPr id="58373"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M157</a:t>
            </a:r>
          </a:p>
        </p:txBody>
      </p:sp>
      <p:sp>
        <p:nvSpPr>
          <p:cNvPr id="58374" name="Text Box 5"/>
          <p:cNvSpPr txBox="1">
            <a:spLocks noChangeArrowheads="1"/>
          </p:cNvSpPr>
          <p:nvPr/>
        </p:nvSpPr>
        <p:spPr bwMode="auto">
          <a:xfrm>
            <a:off x="612775" y="1782763"/>
            <a:ext cx="8008938" cy="4402137"/>
          </a:xfrm>
          <a:prstGeom prst="rect">
            <a:avLst/>
          </a:prstGeom>
          <a:noFill/>
          <a:ln w="9525">
            <a:solidFill>
              <a:schemeClr val="tx1"/>
            </a:solidFill>
            <a:miter lim="800000"/>
            <a:headEnd/>
            <a:tailEnd/>
          </a:ln>
        </p:spPr>
        <p:txBody>
          <a:bodyPr>
            <a:spAutoFit/>
          </a:bodyPr>
          <a:lstStyle/>
          <a:p>
            <a:pPr marL="342900" indent="-342900"/>
            <a:r>
              <a:rPr lang="en-US" sz="2400" b="1">
                <a:solidFill>
                  <a:schemeClr val="tx1"/>
                </a:solidFill>
              </a:rPr>
              <a:t>Checklist:</a:t>
            </a:r>
          </a:p>
          <a:p>
            <a:pPr marL="342900" indent="-342900"/>
            <a:r>
              <a:rPr lang="en-US" sz="2400" b="1">
                <a:solidFill>
                  <a:schemeClr val="tx1"/>
                </a:solidFill>
              </a:rPr>
              <a:t>7. Research</a:t>
            </a:r>
            <a:endParaRPr lang="en-US" sz="2000">
              <a:solidFill>
                <a:schemeClr val="tx1"/>
              </a:solidFill>
            </a:endParaRPr>
          </a:p>
          <a:p>
            <a:pPr marL="342900" indent="-342900"/>
            <a:r>
              <a:rPr lang="en-US" sz="1800">
                <a:solidFill>
                  <a:schemeClr val="tx1"/>
                </a:solidFill>
              </a:rPr>
              <a:t>7.1 The university establishes, implements and ensures uniform compliance with university-wide research policies to maintain the integrity of the university, protect the safety and welfare of staff and experimental subjects and to ensure compliance with all other regulations governing the research process.</a:t>
            </a:r>
          </a:p>
          <a:p>
            <a:pPr marL="342900" indent="-342900"/>
            <a:r>
              <a:rPr lang="en-US" sz="1800">
                <a:solidFill>
                  <a:schemeClr val="tx1"/>
                </a:solidFill>
              </a:rPr>
              <a:t>7.2 The university has designed policies and guidelines as guiding principles to conduct research and development activities.</a:t>
            </a:r>
          </a:p>
          <a:p>
            <a:pPr marL="342900" indent="-342900"/>
            <a:r>
              <a:rPr lang="en-US" sz="1800">
                <a:solidFill>
                  <a:schemeClr val="tx1"/>
                </a:solidFill>
              </a:rPr>
              <a:t>7.3 The policies and guidelines set out the obligations on all researchers to be aware of good conduct in research and to comply with institutional and regulatory requirements.</a:t>
            </a:r>
          </a:p>
          <a:p>
            <a:pPr marL="342900" indent="-342900"/>
            <a:r>
              <a:rPr lang="en-US" sz="1800">
                <a:solidFill>
                  <a:schemeClr val="tx1"/>
                </a:solidFill>
              </a:rPr>
              <a:t>7.4 The university supports scholarly research and creative activities that contribute to the mission of the university and ultimately provide intellectual, social and economic benefits to society.</a:t>
            </a:r>
          </a:p>
        </p:txBody>
      </p:sp>
      <p:sp>
        <p:nvSpPr>
          <p:cNvPr id="7"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2D6C1A12-F81B-429E-9C1D-F77EB9750295}" type="slidenum">
              <a:rPr lang="en-US" smtClean="0"/>
              <a:pPr/>
              <a:t>31</a:t>
            </a:fld>
            <a:endParaRPr lang="en-US" smtClean="0"/>
          </a:p>
        </p:txBody>
      </p:sp>
      <p:sp>
        <p:nvSpPr>
          <p:cNvPr id="59395" name="Rectangle 2"/>
          <p:cNvSpPr>
            <a:spLocks noGrp="1" noChangeArrowheads="1"/>
          </p:cNvSpPr>
          <p:nvPr>
            <p:ph type="title"/>
          </p:nvPr>
        </p:nvSpPr>
        <p:spPr>
          <a:xfrm>
            <a:off x="355600" y="246063"/>
            <a:ext cx="6908800" cy="1143000"/>
          </a:xfrm>
        </p:spPr>
        <p:txBody>
          <a:bodyPr/>
          <a:lstStyle/>
          <a:p>
            <a:pPr algn="l" eaLnBrk="1" hangingPunct="1"/>
            <a:r>
              <a:rPr lang="en-GB" sz="3200" smtClean="0"/>
              <a:t>7. Research</a:t>
            </a:r>
            <a:endParaRPr lang="en-US" sz="3200" smtClean="0"/>
          </a:p>
        </p:txBody>
      </p:sp>
      <p:sp>
        <p:nvSpPr>
          <p:cNvPr id="59397"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M157</a:t>
            </a:r>
          </a:p>
        </p:txBody>
      </p:sp>
      <p:sp>
        <p:nvSpPr>
          <p:cNvPr id="59398" name="Text Box 5"/>
          <p:cNvSpPr txBox="1">
            <a:spLocks noChangeArrowheads="1"/>
          </p:cNvSpPr>
          <p:nvPr/>
        </p:nvSpPr>
        <p:spPr bwMode="auto">
          <a:xfrm>
            <a:off x="627063" y="1754188"/>
            <a:ext cx="8008937" cy="3303587"/>
          </a:xfrm>
          <a:prstGeom prst="rect">
            <a:avLst/>
          </a:prstGeom>
          <a:noFill/>
          <a:ln w="9525">
            <a:solidFill>
              <a:schemeClr val="tx1"/>
            </a:solidFill>
            <a:miter lim="800000"/>
            <a:headEnd/>
            <a:tailEnd/>
          </a:ln>
        </p:spPr>
        <p:txBody>
          <a:bodyPr>
            <a:spAutoFit/>
          </a:bodyPr>
          <a:lstStyle/>
          <a:p>
            <a:pPr marL="342900" indent="-342900"/>
            <a:r>
              <a:rPr lang="en-US" sz="2400" b="1">
                <a:solidFill>
                  <a:schemeClr val="tx1"/>
                </a:solidFill>
              </a:rPr>
              <a:t>Checklist:</a:t>
            </a:r>
          </a:p>
          <a:p>
            <a:pPr marL="342900" indent="-342900"/>
            <a:r>
              <a:rPr lang="en-US" sz="2400" b="1">
                <a:solidFill>
                  <a:schemeClr val="tx1"/>
                </a:solidFill>
              </a:rPr>
              <a:t>7. Research</a:t>
            </a:r>
            <a:endParaRPr lang="en-US" sz="2000">
              <a:solidFill>
                <a:schemeClr val="tx1"/>
              </a:solidFill>
            </a:endParaRPr>
          </a:p>
          <a:p>
            <a:pPr marL="342900" indent="-342900"/>
            <a:r>
              <a:rPr lang="en-US" sz="1800">
                <a:solidFill>
                  <a:schemeClr val="tx1"/>
                </a:solidFill>
              </a:rPr>
              <a:t>7.5 The university is committed to the highest professional standards of scholarly research and research ethics.</a:t>
            </a:r>
          </a:p>
          <a:p>
            <a:pPr marL="342900" indent="-342900"/>
            <a:r>
              <a:rPr lang="en-US" sz="1800">
                <a:solidFill>
                  <a:schemeClr val="tx1"/>
                </a:solidFill>
              </a:rPr>
              <a:t>7.6 The researchers have familiarised themselves with the contents of research policies and procedures. Misconduct in conducting or reporting research is considered a serious breach of academic responsibilities.</a:t>
            </a:r>
          </a:p>
          <a:p>
            <a:pPr marL="342900" indent="-342900"/>
            <a:r>
              <a:rPr lang="en-US" sz="1800">
                <a:solidFill>
                  <a:schemeClr val="tx1"/>
                </a:solidFill>
              </a:rPr>
              <a:t>7.7 The university has a clear research policy, setting the direction of research and deciding on the research profile and research activities.</a:t>
            </a:r>
          </a:p>
          <a:p>
            <a:pPr marL="342900" indent="-342900"/>
            <a:r>
              <a:rPr lang="en-US" sz="1800">
                <a:solidFill>
                  <a:schemeClr val="tx1"/>
                </a:solidFill>
              </a:rPr>
              <a:t>7.8 The university has a clear code of conduct for research including a code of ethics.</a:t>
            </a:r>
          </a:p>
        </p:txBody>
      </p:sp>
      <p:sp>
        <p:nvSpPr>
          <p:cNvPr id="7"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27ED9F86-59ED-4BEB-B488-BDB7DF4058BB}" type="slidenum">
              <a:rPr lang="en-US" smtClean="0"/>
              <a:pPr/>
              <a:t>32</a:t>
            </a:fld>
            <a:endParaRPr lang="en-US" smtClean="0"/>
          </a:p>
        </p:txBody>
      </p:sp>
      <p:sp>
        <p:nvSpPr>
          <p:cNvPr id="60419" name="Rectangle 2"/>
          <p:cNvSpPr>
            <a:spLocks noGrp="1" noChangeArrowheads="1"/>
          </p:cNvSpPr>
          <p:nvPr>
            <p:ph type="title"/>
          </p:nvPr>
        </p:nvSpPr>
        <p:spPr>
          <a:xfrm>
            <a:off x="254000" y="217488"/>
            <a:ext cx="6908800" cy="1143000"/>
          </a:xfrm>
        </p:spPr>
        <p:txBody>
          <a:bodyPr/>
          <a:lstStyle/>
          <a:p>
            <a:pPr algn="l" eaLnBrk="1" hangingPunct="1"/>
            <a:r>
              <a:rPr lang="en-GB" sz="3600" smtClean="0"/>
              <a:t>8. The Contribution to </a:t>
            </a:r>
            <a:br>
              <a:rPr lang="en-GB" sz="3600" smtClean="0"/>
            </a:br>
            <a:r>
              <a:rPr lang="en-GB" sz="3600" smtClean="0"/>
              <a:t>Society and the Community</a:t>
            </a:r>
            <a:endParaRPr lang="en-US" sz="3600" smtClean="0"/>
          </a:p>
        </p:txBody>
      </p:sp>
      <p:sp>
        <p:nvSpPr>
          <p:cNvPr id="60421"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M84-85</a:t>
            </a:r>
          </a:p>
        </p:txBody>
      </p:sp>
      <p:sp>
        <p:nvSpPr>
          <p:cNvPr id="60423" name="Text Box 6"/>
          <p:cNvSpPr txBox="1">
            <a:spLocks noChangeArrowheads="1"/>
          </p:cNvSpPr>
          <p:nvPr/>
        </p:nvSpPr>
        <p:spPr bwMode="auto">
          <a:xfrm>
            <a:off x="596261" y="1484332"/>
            <a:ext cx="8008937" cy="1441450"/>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8. The Contribution to Society and the Community</a:t>
            </a:r>
            <a:endParaRPr lang="en-US" sz="2000">
              <a:solidFill>
                <a:schemeClr val="tx1"/>
              </a:solidFill>
            </a:endParaRPr>
          </a:p>
          <a:p>
            <a:r>
              <a:rPr lang="en-US" sz="2000">
                <a:solidFill>
                  <a:schemeClr val="tx1"/>
                </a:solidFill>
              </a:rPr>
              <a:t>8.1 The university has clear guidelines on consultancy and on the contribution to society and community service</a:t>
            </a:r>
          </a:p>
        </p:txBody>
      </p:sp>
      <p:sp>
        <p:nvSpPr>
          <p:cNvPr id="8"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9" name="Text Box 5"/>
          <p:cNvSpPr txBox="1">
            <a:spLocks noChangeArrowheads="1"/>
          </p:cNvSpPr>
          <p:nvPr/>
        </p:nvSpPr>
        <p:spPr bwMode="auto">
          <a:xfrm>
            <a:off x="508000" y="3106475"/>
            <a:ext cx="8318500" cy="2895600"/>
          </a:xfrm>
          <a:prstGeom prst="rect">
            <a:avLst/>
          </a:prstGeom>
          <a:noFill/>
          <a:ln w="9525">
            <a:noFill/>
            <a:miter lim="800000"/>
            <a:headEnd/>
            <a:tailEnd/>
          </a:ln>
        </p:spPr>
        <p:txBody>
          <a:bodyPr>
            <a:spAutoFit/>
          </a:bodyPr>
          <a:lstStyle/>
          <a:p>
            <a:r>
              <a:rPr lang="en-US" sz="2400" b="1" dirty="0">
                <a:solidFill>
                  <a:srgbClr val="003399"/>
                </a:solidFill>
              </a:rPr>
              <a:t>Diagnostic questions:</a:t>
            </a:r>
          </a:p>
          <a:p>
            <a:r>
              <a:rPr lang="en-US" sz="2000" dirty="0">
                <a:solidFill>
                  <a:srgbClr val="003399"/>
                </a:solidFill>
              </a:rPr>
              <a:t>• What role does the university play in the local, national and international community</a:t>
            </a:r>
          </a:p>
          <a:p>
            <a:r>
              <a:rPr lang="en-US" sz="2000" dirty="0">
                <a:solidFill>
                  <a:srgbClr val="003399"/>
                </a:solidFill>
              </a:rPr>
              <a:t>• What are the key activities, which of these lie outside normal teaching or research? How do they relate to the mission?</a:t>
            </a:r>
          </a:p>
          <a:p>
            <a:r>
              <a:rPr lang="en-US" sz="2000" dirty="0">
                <a:solidFill>
                  <a:srgbClr val="003399"/>
                </a:solidFill>
              </a:rPr>
              <a:t>• What are the non-profit activities of the university?</a:t>
            </a:r>
          </a:p>
          <a:p>
            <a:r>
              <a:rPr lang="en-US" sz="2000" dirty="0">
                <a:solidFill>
                  <a:srgbClr val="003399"/>
                </a:solidFill>
              </a:rPr>
              <a:t>• Is there a clear policy on consultancy and the contribution to society and the community?</a:t>
            </a:r>
          </a:p>
          <a:p>
            <a:r>
              <a:rPr lang="en-US" sz="2000" dirty="0">
                <a:solidFill>
                  <a:srgbClr val="003399"/>
                </a:solidFill>
              </a:rPr>
              <a:t>• How is the income from consultancy regulated?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D4F813A5-354F-4287-AA0B-722467E2CDEF}" type="slidenum">
              <a:rPr lang="en-US" smtClean="0"/>
              <a:pPr/>
              <a:t>33</a:t>
            </a:fld>
            <a:endParaRPr lang="en-US" smtClean="0"/>
          </a:p>
        </p:txBody>
      </p:sp>
      <p:sp>
        <p:nvSpPr>
          <p:cNvPr id="62467" name="Rectangle 2"/>
          <p:cNvSpPr>
            <a:spLocks noGrp="1" noChangeArrowheads="1"/>
          </p:cNvSpPr>
          <p:nvPr>
            <p:ph type="title"/>
          </p:nvPr>
        </p:nvSpPr>
        <p:spPr>
          <a:xfrm>
            <a:off x="284163" y="246063"/>
            <a:ext cx="6908800" cy="1143000"/>
          </a:xfrm>
        </p:spPr>
        <p:txBody>
          <a:bodyPr/>
          <a:lstStyle/>
          <a:p>
            <a:pPr algn="l" eaLnBrk="1" hangingPunct="1"/>
            <a:r>
              <a:rPr lang="en-GB" sz="3600" smtClean="0"/>
              <a:t>9. Achievements</a:t>
            </a:r>
            <a:endParaRPr lang="en-US" sz="3600" smtClean="0"/>
          </a:p>
        </p:txBody>
      </p:sp>
      <p:sp>
        <p:nvSpPr>
          <p:cNvPr id="6246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M85-86</a:t>
            </a:r>
          </a:p>
        </p:txBody>
      </p:sp>
      <p:sp>
        <p:nvSpPr>
          <p:cNvPr id="62470" name="Text Box 5"/>
          <p:cNvSpPr txBox="1">
            <a:spLocks noChangeArrowheads="1"/>
          </p:cNvSpPr>
          <p:nvPr/>
        </p:nvSpPr>
        <p:spPr bwMode="auto">
          <a:xfrm>
            <a:off x="557460" y="1187079"/>
            <a:ext cx="7997825" cy="1076325"/>
          </a:xfrm>
          <a:prstGeom prst="rect">
            <a:avLst/>
          </a:prstGeom>
          <a:noFill/>
          <a:ln w="9525">
            <a:solidFill>
              <a:srgbClr val="003399"/>
            </a:solidFill>
            <a:miter lim="800000"/>
            <a:headEnd/>
            <a:tailEnd/>
          </a:ln>
        </p:spPr>
        <p:txBody>
          <a:bodyPr>
            <a:spAutoFit/>
          </a:bodyPr>
          <a:lstStyle/>
          <a:p>
            <a:pPr marL="342900" indent="-342900"/>
            <a:r>
              <a:rPr lang="en-US" sz="2400" b="1">
                <a:solidFill>
                  <a:srgbClr val="003399"/>
                </a:solidFill>
              </a:rPr>
              <a:t>Benchmark Criterion:</a:t>
            </a:r>
          </a:p>
          <a:p>
            <a:pPr marL="342900" indent="-342900">
              <a:buFontTx/>
              <a:buChar char="•"/>
            </a:pPr>
            <a:r>
              <a:rPr lang="en-US" sz="2000">
                <a:solidFill>
                  <a:srgbClr val="003399"/>
                </a:solidFill>
              </a:rPr>
              <a:t>A university has the means and opportunity to check whether the achievements are in line with the expected outcomes.</a:t>
            </a:r>
          </a:p>
        </p:txBody>
      </p:sp>
      <p:sp>
        <p:nvSpPr>
          <p:cNvPr id="62471" name="Text Box 6"/>
          <p:cNvSpPr txBox="1">
            <a:spLocks noChangeArrowheads="1"/>
          </p:cNvSpPr>
          <p:nvPr/>
        </p:nvSpPr>
        <p:spPr bwMode="auto">
          <a:xfrm>
            <a:off x="560636" y="2458110"/>
            <a:ext cx="8008937" cy="1441450"/>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9. Achievements</a:t>
            </a:r>
            <a:endParaRPr lang="en-US" sz="2000">
              <a:solidFill>
                <a:schemeClr val="tx1"/>
              </a:solidFill>
            </a:endParaRPr>
          </a:p>
          <a:p>
            <a:r>
              <a:rPr lang="en-US" sz="2000">
                <a:solidFill>
                  <a:schemeClr val="tx1"/>
                </a:solidFill>
              </a:rPr>
              <a:t>9.1 The university has the means and opportunities to check whether the achievements are in line with the expected outcomes.</a:t>
            </a:r>
          </a:p>
        </p:txBody>
      </p:sp>
      <p:sp>
        <p:nvSpPr>
          <p:cNvPr id="8"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9" name="Text Box 5"/>
          <p:cNvSpPr txBox="1">
            <a:spLocks noChangeArrowheads="1"/>
          </p:cNvSpPr>
          <p:nvPr/>
        </p:nvSpPr>
        <p:spPr bwMode="auto">
          <a:xfrm>
            <a:off x="508000" y="4029921"/>
            <a:ext cx="8318500" cy="1981200"/>
          </a:xfrm>
          <a:prstGeom prst="rect">
            <a:avLst/>
          </a:prstGeom>
          <a:noFill/>
          <a:ln w="9525">
            <a:noFill/>
            <a:miter lim="800000"/>
            <a:headEnd/>
            <a:tailEnd/>
          </a:ln>
        </p:spPr>
        <p:txBody>
          <a:bodyPr>
            <a:spAutoFit/>
          </a:bodyPr>
          <a:lstStyle/>
          <a:p>
            <a:r>
              <a:rPr lang="en-US" sz="2400" b="1" dirty="0">
                <a:solidFill>
                  <a:srgbClr val="003399"/>
                </a:solidFill>
              </a:rPr>
              <a:t>Diagnostic questions:</a:t>
            </a:r>
          </a:p>
          <a:p>
            <a:r>
              <a:rPr lang="en-US" sz="2000" dirty="0">
                <a:solidFill>
                  <a:srgbClr val="003399"/>
                </a:solidFill>
              </a:rPr>
              <a:t>• Are the achieved outcomes in line with the formulated goals and aims?</a:t>
            </a:r>
          </a:p>
          <a:p>
            <a:r>
              <a:rPr lang="en-US" sz="2000" dirty="0">
                <a:solidFill>
                  <a:srgbClr val="003399"/>
                </a:solidFill>
              </a:rPr>
              <a:t>• How does the university check that it achieves what it wants to achieve?</a:t>
            </a:r>
          </a:p>
          <a:p>
            <a:r>
              <a:rPr lang="en-US" sz="2000" dirty="0">
                <a:solidFill>
                  <a:srgbClr val="003399"/>
                </a:solidFill>
              </a:rPr>
              <a:t>• If the achievement is not satisfactory, what action does the university take?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D4F49215-0B92-4CEF-A11C-3E49F29A9074}" type="slidenum">
              <a:rPr lang="en-US" smtClean="0"/>
              <a:pPr/>
              <a:t>34</a:t>
            </a:fld>
            <a:endParaRPr lang="en-US" smtClean="0"/>
          </a:p>
        </p:txBody>
      </p:sp>
      <p:sp>
        <p:nvSpPr>
          <p:cNvPr id="64515" name="Rectangle 2"/>
          <p:cNvSpPr>
            <a:spLocks noGrp="1" noChangeArrowheads="1"/>
          </p:cNvSpPr>
          <p:nvPr>
            <p:ph type="title"/>
          </p:nvPr>
        </p:nvSpPr>
        <p:spPr>
          <a:xfrm>
            <a:off x="280164" y="148843"/>
            <a:ext cx="6908800" cy="1143000"/>
          </a:xfrm>
        </p:spPr>
        <p:txBody>
          <a:bodyPr/>
          <a:lstStyle/>
          <a:p>
            <a:pPr algn="l" eaLnBrk="1" hangingPunct="1"/>
            <a:r>
              <a:rPr lang="en-GB" sz="3600" dirty="0" smtClean="0"/>
              <a:t>10. Stakeholder Satisfaction</a:t>
            </a:r>
            <a:endParaRPr lang="en-US" sz="3600" dirty="0" smtClean="0"/>
          </a:p>
        </p:txBody>
      </p:sp>
      <p:sp>
        <p:nvSpPr>
          <p:cNvPr id="64517"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M86</a:t>
            </a:r>
          </a:p>
        </p:txBody>
      </p:sp>
      <p:sp>
        <p:nvSpPr>
          <p:cNvPr id="64519" name="Text Box 6"/>
          <p:cNvSpPr txBox="1">
            <a:spLocks noChangeArrowheads="1"/>
          </p:cNvSpPr>
          <p:nvPr/>
        </p:nvSpPr>
        <p:spPr bwMode="auto">
          <a:xfrm>
            <a:off x="572511" y="1187458"/>
            <a:ext cx="8008937" cy="1441450"/>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10. Stakeholder Satisfaction</a:t>
            </a:r>
            <a:endParaRPr lang="en-US" sz="2000">
              <a:solidFill>
                <a:schemeClr val="tx1"/>
              </a:solidFill>
            </a:endParaRPr>
          </a:p>
          <a:p>
            <a:r>
              <a:rPr lang="en-US" sz="2000">
                <a:solidFill>
                  <a:schemeClr val="tx1"/>
                </a:solidFill>
              </a:rPr>
              <a:t>10.1 The university has a structural method for obtaining feedback from stakeholders.</a:t>
            </a:r>
          </a:p>
        </p:txBody>
      </p:sp>
      <p:sp>
        <p:nvSpPr>
          <p:cNvPr id="8"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
        <p:nvSpPr>
          <p:cNvPr id="9" name="Text Box 5"/>
          <p:cNvSpPr txBox="1">
            <a:spLocks noChangeArrowheads="1"/>
          </p:cNvSpPr>
          <p:nvPr/>
        </p:nvSpPr>
        <p:spPr bwMode="auto">
          <a:xfrm>
            <a:off x="523875" y="2690613"/>
            <a:ext cx="8318500" cy="3752850"/>
          </a:xfrm>
          <a:prstGeom prst="rect">
            <a:avLst/>
          </a:prstGeom>
          <a:noFill/>
          <a:ln w="9525">
            <a:noFill/>
            <a:miter lim="800000"/>
            <a:headEnd/>
            <a:tailEnd/>
          </a:ln>
        </p:spPr>
        <p:txBody>
          <a:bodyPr>
            <a:spAutoFit/>
          </a:bodyPr>
          <a:lstStyle/>
          <a:p>
            <a:r>
              <a:rPr lang="en-US" sz="2400" b="1" dirty="0">
                <a:solidFill>
                  <a:srgbClr val="003399"/>
                </a:solidFill>
              </a:rPr>
              <a:t>Diagnostic questions:</a:t>
            </a:r>
          </a:p>
          <a:p>
            <a:pPr>
              <a:buFontTx/>
              <a:buChar char="•"/>
            </a:pPr>
            <a:r>
              <a:rPr lang="en-US" sz="1800" dirty="0">
                <a:solidFill>
                  <a:srgbClr val="003399"/>
                </a:solidFill>
              </a:rPr>
              <a:t> Is regular student evaluation carried out? How is it done? Is it adequate?</a:t>
            </a:r>
          </a:p>
          <a:p>
            <a:pPr>
              <a:buFontTx/>
              <a:buChar char="•"/>
            </a:pPr>
            <a:r>
              <a:rPr lang="en-US" sz="1800" dirty="0">
                <a:solidFill>
                  <a:srgbClr val="003399"/>
                </a:solidFill>
              </a:rPr>
              <a:t> What is done with the results of student evaluations?</a:t>
            </a:r>
          </a:p>
          <a:p>
            <a:pPr>
              <a:buFontTx/>
              <a:buChar char="•"/>
            </a:pPr>
            <a:r>
              <a:rPr lang="en-US" sz="1800" dirty="0">
                <a:solidFill>
                  <a:srgbClr val="003399"/>
                </a:solidFill>
              </a:rPr>
              <a:t> Does the university have an insight into the opinion and feedback of graduates</a:t>
            </a:r>
          </a:p>
          <a:p>
            <a:r>
              <a:rPr lang="en-US" sz="1800" dirty="0">
                <a:solidFill>
                  <a:srgbClr val="003399"/>
                </a:solidFill>
              </a:rPr>
              <a:t>when they are employed?</a:t>
            </a:r>
          </a:p>
          <a:p>
            <a:pPr>
              <a:buFontTx/>
              <a:buChar char="•"/>
            </a:pPr>
            <a:r>
              <a:rPr lang="en-US" sz="1800" dirty="0">
                <a:solidFill>
                  <a:srgbClr val="003399"/>
                </a:solidFill>
              </a:rPr>
              <a:t> Are the complaints or positive feedback received from alumni used to adapt the </a:t>
            </a:r>
            <a:r>
              <a:rPr lang="en-US" sz="1800" dirty="0" err="1">
                <a:solidFill>
                  <a:srgbClr val="003399"/>
                </a:solidFill>
              </a:rPr>
              <a:t>programmes</a:t>
            </a:r>
            <a:r>
              <a:rPr lang="en-US" sz="1800" dirty="0">
                <a:solidFill>
                  <a:srgbClr val="003399"/>
                </a:solidFill>
              </a:rPr>
              <a:t>?</a:t>
            </a:r>
          </a:p>
          <a:p>
            <a:pPr>
              <a:buFontTx/>
              <a:buChar char="•"/>
            </a:pPr>
            <a:r>
              <a:rPr lang="en-US" sz="1800" dirty="0">
                <a:solidFill>
                  <a:srgbClr val="003399"/>
                </a:solidFill>
              </a:rPr>
              <a:t> Are there any structured contacts with employers and the </a:t>
            </a:r>
            <a:r>
              <a:rPr lang="en-US" sz="1800" dirty="0" err="1">
                <a:solidFill>
                  <a:srgbClr val="003399"/>
                </a:solidFill>
              </a:rPr>
              <a:t>labour</a:t>
            </a:r>
            <a:r>
              <a:rPr lang="en-US" sz="1800" dirty="0">
                <a:solidFill>
                  <a:srgbClr val="003399"/>
                </a:solidFill>
              </a:rPr>
              <a:t> market for</a:t>
            </a:r>
          </a:p>
          <a:p>
            <a:r>
              <a:rPr lang="en-US" sz="1800" dirty="0">
                <a:solidFill>
                  <a:srgbClr val="003399"/>
                </a:solidFill>
              </a:rPr>
              <a:t>obtaining feedback?</a:t>
            </a:r>
          </a:p>
          <a:p>
            <a:pPr>
              <a:buFontTx/>
              <a:buChar char="•"/>
            </a:pPr>
            <a:r>
              <a:rPr lang="en-US" sz="1800" dirty="0">
                <a:solidFill>
                  <a:srgbClr val="003399"/>
                </a:solidFill>
              </a:rPr>
              <a:t> How do the employers appreciate graduates?</a:t>
            </a:r>
          </a:p>
          <a:p>
            <a:pPr>
              <a:buFontTx/>
              <a:buChar char="•"/>
            </a:pPr>
            <a:r>
              <a:rPr lang="en-US" sz="1800" dirty="0">
                <a:solidFill>
                  <a:srgbClr val="003399"/>
                </a:solidFill>
              </a:rPr>
              <a:t> Are there any specific complaints?</a:t>
            </a:r>
          </a:p>
          <a:p>
            <a:pPr>
              <a:buFontTx/>
              <a:buChar char="•"/>
            </a:pPr>
            <a:r>
              <a:rPr lang="en-US" sz="1800" dirty="0">
                <a:solidFill>
                  <a:srgbClr val="003399"/>
                </a:solidFill>
              </a:rPr>
              <a:t> Are specific strengths appreciated by employers?</a:t>
            </a:r>
          </a:p>
          <a:p>
            <a:pPr>
              <a:buFontTx/>
              <a:buChar char="•"/>
            </a:pPr>
            <a:r>
              <a:rPr lang="en-US" sz="1800" dirty="0">
                <a:solidFill>
                  <a:srgbClr val="003399"/>
                </a:solidFill>
              </a:rPr>
              <a:t> Does the university have any tools to obtain feedback from society?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F29794AD-1FB8-4FD3-BC7E-6BD6B3DAAC37}" type="slidenum">
              <a:rPr lang="en-US" smtClean="0"/>
              <a:pPr/>
              <a:t>35</a:t>
            </a:fld>
            <a:endParaRPr lang="en-US" smtClean="0"/>
          </a:p>
        </p:txBody>
      </p:sp>
      <p:sp>
        <p:nvSpPr>
          <p:cNvPr id="66563" name="Rectangle 2"/>
          <p:cNvSpPr>
            <a:spLocks noGrp="1" noChangeArrowheads="1"/>
          </p:cNvSpPr>
          <p:nvPr>
            <p:ph type="title"/>
          </p:nvPr>
        </p:nvSpPr>
        <p:spPr>
          <a:xfrm>
            <a:off x="196850" y="246063"/>
            <a:ext cx="6908800" cy="1143000"/>
          </a:xfrm>
        </p:spPr>
        <p:txBody>
          <a:bodyPr/>
          <a:lstStyle/>
          <a:p>
            <a:pPr algn="l" eaLnBrk="1" hangingPunct="1"/>
            <a:r>
              <a:rPr lang="en-GB" sz="3600" smtClean="0"/>
              <a:t>11. Quality Assurance and (Inter)national Benchmarking</a:t>
            </a:r>
            <a:endParaRPr lang="en-US" sz="3600" smtClean="0"/>
          </a:p>
        </p:txBody>
      </p:sp>
      <p:sp>
        <p:nvSpPr>
          <p:cNvPr id="66565" name="Text Box 4"/>
          <p:cNvSpPr txBox="1">
            <a:spLocks noChangeArrowheads="1"/>
          </p:cNvSpPr>
          <p:nvPr/>
        </p:nvSpPr>
        <p:spPr bwMode="auto">
          <a:xfrm>
            <a:off x="7416800" y="6521450"/>
            <a:ext cx="1727200"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M87, M151</a:t>
            </a:r>
          </a:p>
        </p:txBody>
      </p:sp>
      <p:sp>
        <p:nvSpPr>
          <p:cNvPr id="66566" name="Text Box 5"/>
          <p:cNvSpPr txBox="1">
            <a:spLocks noChangeArrowheads="1"/>
          </p:cNvSpPr>
          <p:nvPr/>
        </p:nvSpPr>
        <p:spPr bwMode="auto">
          <a:xfrm>
            <a:off x="652463" y="1958975"/>
            <a:ext cx="7997825" cy="771525"/>
          </a:xfrm>
          <a:prstGeom prst="rect">
            <a:avLst/>
          </a:prstGeom>
          <a:noFill/>
          <a:ln w="9525">
            <a:solidFill>
              <a:srgbClr val="003399"/>
            </a:solidFill>
            <a:miter lim="800000"/>
            <a:headEnd/>
            <a:tailEnd/>
          </a:ln>
        </p:spPr>
        <p:txBody>
          <a:bodyPr>
            <a:spAutoFit/>
          </a:bodyPr>
          <a:lstStyle/>
          <a:p>
            <a:pPr marL="342900" indent="-342900"/>
            <a:r>
              <a:rPr lang="en-US" sz="2400" b="1">
                <a:solidFill>
                  <a:srgbClr val="003399"/>
                </a:solidFill>
              </a:rPr>
              <a:t>Benchmark Criterion:</a:t>
            </a:r>
          </a:p>
          <a:p>
            <a:pPr marL="342900" indent="-342900">
              <a:buFontTx/>
              <a:buChar char="•"/>
            </a:pPr>
            <a:r>
              <a:rPr lang="en-US" sz="2000">
                <a:solidFill>
                  <a:srgbClr val="003399"/>
                </a:solidFill>
              </a:rPr>
              <a:t>A university has an efficient internal quality assurance system.</a:t>
            </a:r>
          </a:p>
        </p:txBody>
      </p:sp>
      <p:sp>
        <p:nvSpPr>
          <p:cNvPr id="66567" name="Text Box 6"/>
          <p:cNvSpPr txBox="1">
            <a:spLocks noChangeArrowheads="1"/>
          </p:cNvSpPr>
          <p:nvPr/>
        </p:nvSpPr>
        <p:spPr bwMode="auto">
          <a:xfrm>
            <a:off x="641350" y="2971800"/>
            <a:ext cx="8008938" cy="1806575"/>
          </a:xfrm>
          <a:prstGeom prst="rect">
            <a:avLst/>
          </a:prstGeom>
          <a:noFill/>
          <a:ln w="9525">
            <a:solidFill>
              <a:schemeClr val="tx1"/>
            </a:solidFill>
            <a:miter lim="800000"/>
            <a:headEnd/>
            <a:tailEnd/>
          </a:ln>
        </p:spPr>
        <p:txBody>
          <a:bodyPr>
            <a:spAutoFit/>
          </a:bodyPr>
          <a:lstStyle/>
          <a:p>
            <a:r>
              <a:rPr lang="en-US" sz="2400" b="1">
                <a:solidFill>
                  <a:schemeClr val="tx1"/>
                </a:solidFill>
              </a:rPr>
              <a:t>Checklist:</a:t>
            </a:r>
          </a:p>
          <a:p>
            <a:r>
              <a:rPr lang="en-US" sz="2400" b="1">
                <a:solidFill>
                  <a:schemeClr val="tx1"/>
                </a:solidFill>
              </a:rPr>
              <a:t>11. Quality Assurance and (Inter)national Benchmarking</a:t>
            </a:r>
            <a:endParaRPr lang="en-US" sz="2000">
              <a:solidFill>
                <a:schemeClr val="tx1"/>
              </a:solidFill>
            </a:endParaRPr>
          </a:p>
          <a:p>
            <a:r>
              <a:rPr lang="en-US" sz="2000">
                <a:solidFill>
                  <a:schemeClr val="tx1"/>
                </a:solidFill>
              </a:rPr>
              <a:t>11.1 The university uses the outcomes of the self-assessment of the IQA system (see Appendix 4).</a:t>
            </a:r>
          </a:p>
        </p:txBody>
      </p:sp>
      <p:sp>
        <p:nvSpPr>
          <p:cNvPr id="66568" name="Text Box 7"/>
          <p:cNvSpPr txBox="1">
            <a:spLocks noChangeArrowheads="1"/>
          </p:cNvSpPr>
          <p:nvPr/>
        </p:nvSpPr>
        <p:spPr bwMode="auto">
          <a:xfrm>
            <a:off x="609600" y="5037138"/>
            <a:ext cx="8086725" cy="1200329"/>
          </a:xfrm>
          <a:prstGeom prst="rect">
            <a:avLst/>
          </a:prstGeom>
          <a:noFill/>
          <a:ln w="9525">
            <a:solidFill>
              <a:srgbClr val="003399"/>
            </a:solidFill>
            <a:miter lim="800000"/>
            <a:headEnd/>
            <a:tailEnd/>
          </a:ln>
        </p:spPr>
        <p:txBody>
          <a:bodyPr>
            <a:spAutoFit/>
          </a:bodyPr>
          <a:lstStyle/>
          <a:p>
            <a:r>
              <a:rPr lang="en-US" sz="2400" b="1" dirty="0">
                <a:solidFill>
                  <a:srgbClr val="003399"/>
                </a:solidFill>
              </a:rPr>
              <a:t>Diagnostic questions:</a:t>
            </a:r>
          </a:p>
          <a:p>
            <a:r>
              <a:rPr lang="en-US" sz="2400" dirty="0">
                <a:solidFill>
                  <a:srgbClr val="003399"/>
                </a:solidFill>
              </a:rPr>
              <a:t>Refer to diagnostic questions in self-assessment of the IQA System</a:t>
            </a:r>
            <a:r>
              <a:rPr lang="en-US" sz="2400" dirty="0" smtClean="0">
                <a:solidFill>
                  <a:srgbClr val="003399"/>
                </a:solidFill>
              </a:rPr>
              <a:t>.</a:t>
            </a:r>
            <a:endParaRPr lang="en-US" sz="2400" dirty="0">
              <a:solidFill>
                <a:srgbClr val="003399"/>
              </a:solidFill>
            </a:endParaRPr>
          </a:p>
        </p:txBody>
      </p:sp>
      <p:sp>
        <p:nvSpPr>
          <p:cNvPr id="9" name="Text Box 3"/>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a:t>
            </a:r>
            <a:r>
              <a:rPr lang="en-US" sz="1800" dirty="0">
                <a:solidFill>
                  <a:schemeClr val="bg1"/>
                </a:solidFill>
              </a:rPr>
              <a:t>Institutional Level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2F3378D6-53B3-416A-9195-B1A611E86AD2}" type="slidenum">
              <a:rPr lang="en-US" smtClean="0"/>
              <a:pPr/>
              <a:t>36</a:t>
            </a:fld>
            <a:endParaRPr lang="en-US" smtClean="0"/>
          </a:p>
        </p:txBody>
      </p:sp>
      <p:sp>
        <p:nvSpPr>
          <p:cNvPr id="68611" name="Rectangle 2"/>
          <p:cNvSpPr>
            <a:spLocks noGrp="1" noChangeArrowheads="1"/>
          </p:cNvSpPr>
          <p:nvPr>
            <p:ph type="title"/>
          </p:nvPr>
        </p:nvSpPr>
        <p:spPr>
          <a:xfrm>
            <a:off x="268288" y="244475"/>
            <a:ext cx="6908800" cy="1143000"/>
          </a:xfrm>
        </p:spPr>
        <p:txBody>
          <a:bodyPr/>
          <a:lstStyle/>
          <a:p>
            <a:pPr algn="l" eaLnBrk="1" hangingPunct="1"/>
            <a:r>
              <a:rPr lang="en-GB" sz="3200" dirty="0" smtClean="0"/>
              <a:t>QA at IQA System Level </a:t>
            </a:r>
            <a:endParaRPr lang="en-US" sz="3200" dirty="0" smtClean="0"/>
          </a:p>
        </p:txBody>
      </p:sp>
      <p:grpSp>
        <p:nvGrpSpPr>
          <p:cNvPr id="68612" name="Group 3"/>
          <p:cNvGrpSpPr>
            <a:grpSpLocks/>
          </p:cNvGrpSpPr>
          <p:nvPr/>
        </p:nvGrpSpPr>
        <p:grpSpPr bwMode="auto">
          <a:xfrm>
            <a:off x="617538" y="1833563"/>
            <a:ext cx="8001000" cy="4648200"/>
            <a:chOff x="480" y="1008"/>
            <a:chExt cx="5040" cy="2928"/>
          </a:xfrm>
        </p:grpSpPr>
        <p:sp>
          <p:nvSpPr>
            <p:cNvPr id="68616" name="Rectangle 4"/>
            <p:cNvSpPr>
              <a:spLocks noChangeArrowheads="1"/>
            </p:cNvSpPr>
            <p:nvPr/>
          </p:nvSpPr>
          <p:spPr bwMode="auto">
            <a:xfrm>
              <a:off x="480" y="1008"/>
              <a:ext cx="5040" cy="336"/>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Internal Quality Assurance</a:t>
              </a:r>
            </a:p>
          </p:txBody>
        </p:sp>
        <p:sp>
          <p:nvSpPr>
            <p:cNvPr id="68617" name="Rectangle 5"/>
            <p:cNvSpPr>
              <a:spLocks noChangeArrowheads="1"/>
            </p:cNvSpPr>
            <p:nvPr/>
          </p:nvSpPr>
          <p:spPr bwMode="auto">
            <a:xfrm>
              <a:off x="480" y="3552"/>
              <a:ext cx="5040" cy="384"/>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Follow up</a:t>
              </a:r>
            </a:p>
          </p:txBody>
        </p:sp>
        <p:sp>
          <p:nvSpPr>
            <p:cNvPr id="68618" name="Rectangle 6"/>
            <p:cNvSpPr>
              <a:spLocks noChangeArrowheads="1"/>
            </p:cNvSpPr>
            <p:nvPr/>
          </p:nvSpPr>
          <p:spPr bwMode="auto">
            <a:xfrm>
              <a:off x="1776"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Student </a:t>
              </a:r>
            </a:p>
            <a:p>
              <a:pPr algn="ctr"/>
              <a:r>
                <a:rPr lang="en-US" sz="1800">
                  <a:solidFill>
                    <a:schemeClr val="tx1"/>
                  </a:solidFill>
                </a:rPr>
                <a:t>Progress</a:t>
              </a:r>
            </a:p>
          </p:txBody>
        </p:sp>
        <p:sp>
          <p:nvSpPr>
            <p:cNvPr id="68619" name="Rectangle 7"/>
            <p:cNvSpPr>
              <a:spLocks noChangeArrowheads="1"/>
            </p:cNvSpPr>
            <p:nvPr/>
          </p:nvSpPr>
          <p:spPr bwMode="auto">
            <a:xfrm>
              <a:off x="2688" y="1536"/>
              <a:ext cx="960"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Pass Rate</a:t>
              </a:r>
            </a:p>
            <a:p>
              <a:pPr algn="ctr"/>
              <a:r>
                <a:rPr lang="en-US" sz="1800">
                  <a:solidFill>
                    <a:schemeClr val="tx1"/>
                  </a:solidFill>
                </a:rPr>
                <a:t>Drop-out Rate</a:t>
              </a:r>
            </a:p>
          </p:txBody>
        </p:sp>
        <p:sp>
          <p:nvSpPr>
            <p:cNvPr id="68620" name="Rectangle 8"/>
            <p:cNvSpPr>
              <a:spLocks noChangeArrowheads="1"/>
            </p:cNvSpPr>
            <p:nvPr/>
          </p:nvSpPr>
          <p:spPr bwMode="auto">
            <a:xfrm>
              <a:off x="3648" y="1536"/>
              <a:ext cx="960" cy="432"/>
            </a:xfrm>
            <a:prstGeom prst="rect">
              <a:avLst/>
            </a:prstGeom>
            <a:solidFill>
              <a:srgbClr val="CCFF99"/>
            </a:solidFill>
            <a:ln w="9525">
              <a:solidFill>
                <a:schemeClr val="tx1"/>
              </a:solidFill>
              <a:miter lim="800000"/>
              <a:headEnd/>
              <a:tailEnd/>
            </a:ln>
          </p:spPr>
          <p:txBody>
            <a:bodyPr wrap="none" anchor="ctr"/>
            <a:lstStyle/>
            <a:p>
              <a:pPr algn="ctr"/>
              <a:r>
                <a:rPr lang="en-US" sz="1400">
                  <a:solidFill>
                    <a:schemeClr val="tx1"/>
                  </a:solidFill>
                </a:rPr>
                <a:t>Feedback from the </a:t>
              </a:r>
            </a:p>
            <a:p>
              <a:pPr algn="ctr"/>
              <a:r>
                <a:rPr lang="en-US" sz="1400">
                  <a:solidFill>
                    <a:schemeClr val="tx1"/>
                  </a:solidFill>
                </a:rPr>
                <a:t>Labour Market </a:t>
              </a:r>
            </a:p>
            <a:p>
              <a:pPr algn="ctr"/>
              <a:r>
                <a:rPr lang="en-US" sz="1400">
                  <a:solidFill>
                    <a:schemeClr val="tx1"/>
                  </a:solidFill>
                </a:rPr>
                <a:t>and Alumni</a:t>
              </a:r>
            </a:p>
          </p:txBody>
        </p:sp>
        <p:sp>
          <p:nvSpPr>
            <p:cNvPr id="68621" name="Rectangle 9"/>
            <p:cNvSpPr>
              <a:spLocks noChangeArrowheads="1"/>
            </p:cNvSpPr>
            <p:nvPr/>
          </p:nvSpPr>
          <p:spPr bwMode="auto">
            <a:xfrm>
              <a:off x="4608"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Research </a:t>
              </a:r>
            </a:p>
            <a:p>
              <a:pPr algn="ctr"/>
              <a:r>
                <a:rPr lang="en-US" sz="1800">
                  <a:solidFill>
                    <a:schemeClr val="tx1"/>
                  </a:solidFill>
                </a:rPr>
                <a:t>Performance</a:t>
              </a:r>
            </a:p>
          </p:txBody>
        </p:sp>
        <p:sp>
          <p:nvSpPr>
            <p:cNvPr id="68622" name="Rectangle 10"/>
            <p:cNvSpPr>
              <a:spLocks noChangeArrowheads="1"/>
            </p:cNvSpPr>
            <p:nvPr/>
          </p:nvSpPr>
          <p:spPr bwMode="auto">
            <a:xfrm>
              <a:off x="1776"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Student </a:t>
              </a:r>
            </a:p>
            <a:p>
              <a:pPr algn="ctr"/>
              <a:r>
                <a:rPr lang="en-US" sz="1800">
                  <a:solidFill>
                    <a:schemeClr val="tx1"/>
                  </a:solidFill>
                </a:rPr>
                <a:t>Evaluation</a:t>
              </a:r>
            </a:p>
          </p:txBody>
        </p:sp>
        <p:sp>
          <p:nvSpPr>
            <p:cNvPr id="68623" name="Rectangle 11"/>
            <p:cNvSpPr>
              <a:spLocks noChangeArrowheads="1"/>
            </p:cNvSpPr>
            <p:nvPr/>
          </p:nvSpPr>
          <p:spPr bwMode="auto">
            <a:xfrm>
              <a:off x="2688" y="2016"/>
              <a:ext cx="960" cy="432"/>
            </a:xfrm>
            <a:prstGeom prst="rect">
              <a:avLst/>
            </a:prstGeom>
            <a:solidFill>
              <a:srgbClr val="FFFF66"/>
            </a:solidFill>
            <a:ln w="9525">
              <a:solidFill>
                <a:schemeClr val="tx1"/>
              </a:solidFill>
              <a:miter lim="800000"/>
              <a:headEnd/>
              <a:tailEnd/>
            </a:ln>
          </p:spPr>
          <p:txBody>
            <a:bodyPr wrap="none" anchor="ctr"/>
            <a:lstStyle/>
            <a:p>
              <a:pPr algn="ctr"/>
              <a:r>
                <a:rPr lang="en-US" sz="1600">
                  <a:solidFill>
                    <a:schemeClr val="tx1"/>
                  </a:solidFill>
                </a:rPr>
                <a:t>Course and </a:t>
              </a:r>
            </a:p>
            <a:p>
              <a:pPr algn="ctr"/>
              <a:r>
                <a:rPr lang="en-US" sz="1600">
                  <a:solidFill>
                    <a:schemeClr val="tx1"/>
                  </a:solidFill>
                </a:rPr>
                <a:t>Curriculum</a:t>
              </a:r>
            </a:p>
            <a:p>
              <a:pPr algn="ctr"/>
              <a:r>
                <a:rPr lang="en-US" sz="1600">
                  <a:solidFill>
                    <a:schemeClr val="tx1"/>
                  </a:solidFill>
                </a:rPr>
                <a:t>Evaluation</a:t>
              </a:r>
            </a:p>
          </p:txBody>
        </p:sp>
        <p:sp>
          <p:nvSpPr>
            <p:cNvPr id="68624" name="Rectangle 12"/>
            <p:cNvSpPr>
              <a:spLocks noChangeArrowheads="1"/>
            </p:cNvSpPr>
            <p:nvPr/>
          </p:nvSpPr>
          <p:spPr bwMode="auto">
            <a:xfrm>
              <a:off x="3648" y="2016"/>
              <a:ext cx="960"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Research </a:t>
              </a:r>
            </a:p>
            <a:p>
              <a:pPr algn="ctr"/>
              <a:r>
                <a:rPr lang="en-US" sz="1800">
                  <a:solidFill>
                    <a:schemeClr val="tx1"/>
                  </a:solidFill>
                </a:rPr>
                <a:t>Evaluation</a:t>
              </a:r>
            </a:p>
          </p:txBody>
        </p:sp>
        <p:sp>
          <p:nvSpPr>
            <p:cNvPr id="68625" name="Rectangle 13"/>
            <p:cNvSpPr>
              <a:spLocks noChangeArrowheads="1"/>
            </p:cNvSpPr>
            <p:nvPr/>
          </p:nvSpPr>
          <p:spPr bwMode="auto">
            <a:xfrm>
              <a:off x="4608"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Service</a:t>
              </a:r>
            </a:p>
            <a:p>
              <a:pPr algn="ctr"/>
              <a:r>
                <a:rPr lang="en-US" sz="1800">
                  <a:solidFill>
                    <a:schemeClr val="tx1"/>
                  </a:solidFill>
                </a:rPr>
                <a:t>Evaluation</a:t>
              </a:r>
            </a:p>
          </p:txBody>
        </p:sp>
        <p:sp>
          <p:nvSpPr>
            <p:cNvPr id="68626" name="Rectangle 14"/>
            <p:cNvSpPr>
              <a:spLocks noChangeArrowheads="1"/>
            </p:cNvSpPr>
            <p:nvPr/>
          </p:nvSpPr>
          <p:spPr bwMode="auto">
            <a:xfrm>
              <a:off x="1776"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Assurance</a:t>
              </a:r>
            </a:p>
            <a:p>
              <a:pPr algn="ctr"/>
              <a:r>
                <a:rPr lang="en-US" sz="1600">
                  <a:solidFill>
                    <a:schemeClr val="tx1"/>
                  </a:solidFill>
                </a:rPr>
                <a:t>Student </a:t>
              </a:r>
            </a:p>
            <a:p>
              <a:pPr algn="ctr"/>
              <a:r>
                <a:rPr lang="en-US" sz="1600">
                  <a:solidFill>
                    <a:schemeClr val="tx1"/>
                  </a:solidFill>
                </a:rPr>
                <a:t>Assessments</a:t>
              </a:r>
            </a:p>
          </p:txBody>
        </p:sp>
        <p:sp>
          <p:nvSpPr>
            <p:cNvPr id="68627" name="Rectangle 15"/>
            <p:cNvSpPr>
              <a:spLocks noChangeArrowheads="1"/>
            </p:cNvSpPr>
            <p:nvPr/>
          </p:nvSpPr>
          <p:spPr bwMode="auto">
            <a:xfrm>
              <a:off x="2688" y="2496"/>
              <a:ext cx="960"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Assurance </a:t>
              </a:r>
            </a:p>
            <a:p>
              <a:pPr algn="ctr"/>
              <a:r>
                <a:rPr lang="en-US" sz="1600">
                  <a:solidFill>
                    <a:schemeClr val="tx1"/>
                  </a:solidFill>
                </a:rPr>
                <a:t>Quality</a:t>
              </a:r>
            </a:p>
            <a:p>
              <a:pPr algn="ctr"/>
              <a:r>
                <a:rPr lang="en-US" sz="1600">
                  <a:solidFill>
                    <a:schemeClr val="tx1"/>
                  </a:solidFill>
                </a:rPr>
                <a:t>Staff</a:t>
              </a:r>
            </a:p>
          </p:txBody>
        </p:sp>
        <p:sp>
          <p:nvSpPr>
            <p:cNvPr id="68628" name="Rectangle 16"/>
            <p:cNvSpPr>
              <a:spLocks noChangeArrowheads="1"/>
            </p:cNvSpPr>
            <p:nvPr/>
          </p:nvSpPr>
          <p:spPr bwMode="auto">
            <a:xfrm>
              <a:off x="3648" y="2496"/>
              <a:ext cx="960"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Quality</a:t>
              </a:r>
            </a:p>
            <a:p>
              <a:pPr algn="ctr"/>
              <a:r>
                <a:rPr lang="en-US" sz="1600">
                  <a:solidFill>
                    <a:schemeClr val="tx1"/>
                  </a:solidFill>
                </a:rPr>
                <a:t>Assurance </a:t>
              </a:r>
            </a:p>
            <a:p>
              <a:pPr algn="ctr"/>
              <a:r>
                <a:rPr lang="en-US" sz="1600">
                  <a:solidFill>
                    <a:schemeClr val="tx1"/>
                  </a:solidFill>
                </a:rPr>
                <a:t>Facilities</a:t>
              </a:r>
            </a:p>
          </p:txBody>
        </p:sp>
        <p:sp>
          <p:nvSpPr>
            <p:cNvPr id="68629" name="Rectangle 17"/>
            <p:cNvSpPr>
              <a:spLocks noChangeArrowheads="1"/>
            </p:cNvSpPr>
            <p:nvPr/>
          </p:nvSpPr>
          <p:spPr bwMode="auto">
            <a:xfrm>
              <a:off x="4608"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400">
                  <a:solidFill>
                    <a:schemeClr val="tx1"/>
                  </a:solidFill>
                </a:rPr>
                <a:t>Quality</a:t>
              </a:r>
            </a:p>
            <a:p>
              <a:pPr algn="ctr"/>
              <a:r>
                <a:rPr lang="en-US" sz="1400">
                  <a:solidFill>
                    <a:schemeClr val="tx1"/>
                  </a:solidFill>
                </a:rPr>
                <a:t>Assurance</a:t>
              </a:r>
            </a:p>
            <a:p>
              <a:pPr algn="ctr"/>
              <a:r>
                <a:rPr lang="en-US" sz="1400">
                  <a:solidFill>
                    <a:schemeClr val="tx1"/>
                  </a:solidFill>
                </a:rPr>
                <a:t>Student Support</a:t>
              </a:r>
            </a:p>
          </p:txBody>
        </p:sp>
        <p:sp>
          <p:nvSpPr>
            <p:cNvPr id="68630" name="Rectangle 18"/>
            <p:cNvSpPr>
              <a:spLocks noChangeArrowheads="1"/>
            </p:cNvSpPr>
            <p:nvPr/>
          </p:nvSpPr>
          <p:spPr bwMode="auto">
            <a:xfrm>
              <a:off x="1776"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SWOT </a:t>
              </a:r>
              <a:br>
                <a:rPr lang="en-US" sz="1800">
                  <a:solidFill>
                    <a:schemeClr val="tx1"/>
                  </a:solidFill>
                </a:rPr>
              </a:br>
              <a:r>
                <a:rPr lang="en-US" sz="1800">
                  <a:solidFill>
                    <a:schemeClr val="tx1"/>
                  </a:solidFill>
                </a:rPr>
                <a:t>Analysis</a:t>
              </a:r>
            </a:p>
          </p:txBody>
        </p:sp>
        <p:sp>
          <p:nvSpPr>
            <p:cNvPr id="68631" name="Rectangle 19"/>
            <p:cNvSpPr>
              <a:spLocks noChangeArrowheads="1"/>
            </p:cNvSpPr>
            <p:nvPr/>
          </p:nvSpPr>
          <p:spPr bwMode="auto">
            <a:xfrm>
              <a:off x="2688" y="2976"/>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Inter-Collegial</a:t>
              </a:r>
            </a:p>
            <a:p>
              <a:pPr algn="ctr"/>
              <a:r>
                <a:rPr lang="en-US" sz="1800">
                  <a:solidFill>
                    <a:schemeClr val="tx1"/>
                  </a:solidFill>
                </a:rPr>
                <a:t>Audits</a:t>
              </a:r>
            </a:p>
          </p:txBody>
        </p:sp>
        <p:sp>
          <p:nvSpPr>
            <p:cNvPr id="68632" name="Rectangle 20"/>
            <p:cNvSpPr>
              <a:spLocks noChangeArrowheads="1"/>
            </p:cNvSpPr>
            <p:nvPr/>
          </p:nvSpPr>
          <p:spPr bwMode="auto">
            <a:xfrm>
              <a:off x="3648" y="2976"/>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Information</a:t>
              </a:r>
            </a:p>
            <a:p>
              <a:pPr algn="ctr"/>
              <a:r>
                <a:rPr lang="en-US" sz="1800">
                  <a:solidFill>
                    <a:schemeClr val="tx1"/>
                  </a:solidFill>
                </a:rPr>
                <a:t>System</a:t>
              </a:r>
            </a:p>
          </p:txBody>
        </p:sp>
        <p:sp>
          <p:nvSpPr>
            <p:cNvPr id="68633" name="Rectangle 21"/>
            <p:cNvSpPr>
              <a:spLocks noChangeArrowheads="1"/>
            </p:cNvSpPr>
            <p:nvPr/>
          </p:nvSpPr>
          <p:spPr bwMode="auto">
            <a:xfrm>
              <a:off x="4608"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Quality</a:t>
              </a:r>
            </a:p>
            <a:p>
              <a:pPr algn="ctr"/>
              <a:r>
                <a:rPr lang="en-US" sz="1800">
                  <a:solidFill>
                    <a:schemeClr val="tx1"/>
                  </a:solidFill>
                </a:rPr>
                <a:t>Handbook</a:t>
              </a:r>
            </a:p>
          </p:txBody>
        </p:sp>
        <p:sp>
          <p:nvSpPr>
            <p:cNvPr id="68634" name="Rectangle 22"/>
            <p:cNvSpPr>
              <a:spLocks noChangeArrowheads="1"/>
            </p:cNvSpPr>
            <p:nvPr/>
          </p:nvSpPr>
          <p:spPr bwMode="auto">
            <a:xfrm>
              <a:off x="480"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600">
                  <a:solidFill>
                    <a:schemeClr val="tx1"/>
                  </a:solidFill>
                </a:rPr>
                <a:t>Monitoring</a:t>
              </a:r>
            </a:p>
            <a:p>
              <a:pPr algn="ctr"/>
              <a:r>
                <a:rPr lang="en-US" sz="1600">
                  <a:solidFill>
                    <a:schemeClr val="tx1"/>
                  </a:solidFill>
                </a:rPr>
                <a:t>Instruments</a:t>
              </a:r>
            </a:p>
          </p:txBody>
        </p:sp>
        <p:sp>
          <p:nvSpPr>
            <p:cNvPr id="68635" name="Rectangle 23"/>
            <p:cNvSpPr>
              <a:spLocks noChangeArrowheads="1"/>
            </p:cNvSpPr>
            <p:nvPr/>
          </p:nvSpPr>
          <p:spPr bwMode="auto">
            <a:xfrm>
              <a:off x="480"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Evaluation</a:t>
              </a:r>
            </a:p>
            <a:p>
              <a:pPr algn="ctr"/>
              <a:r>
                <a:rPr lang="en-US" sz="1800">
                  <a:solidFill>
                    <a:schemeClr val="tx1"/>
                  </a:solidFill>
                </a:rPr>
                <a:t>Instruments</a:t>
              </a:r>
            </a:p>
          </p:txBody>
        </p:sp>
        <p:sp>
          <p:nvSpPr>
            <p:cNvPr id="68636" name="Rectangle 24"/>
            <p:cNvSpPr>
              <a:spLocks noChangeArrowheads="1"/>
            </p:cNvSpPr>
            <p:nvPr/>
          </p:nvSpPr>
          <p:spPr bwMode="auto">
            <a:xfrm>
              <a:off x="480"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800">
                  <a:solidFill>
                    <a:schemeClr val="tx1"/>
                  </a:solidFill>
                </a:rPr>
                <a:t>Special QA </a:t>
              </a:r>
            </a:p>
            <a:p>
              <a:pPr algn="ctr"/>
              <a:r>
                <a:rPr lang="en-US" sz="1800">
                  <a:solidFill>
                    <a:schemeClr val="tx1"/>
                  </a:solidFill>
                </a:rPr>
                <a:t>Processes</a:t>
              </a:r>
            </a:p>
          </p:txBody>
        </p:sp>
        <p:sp>
          <p:nvSpPr>
            <p:cNvPr id="68637" name="Rectangle 25"/>
            <p:cNvSpPr>
              <a:spLocks noChangeArrowheads="1"/>
            </p:cNvSpPr>
            <p:nvPr/>
          </p:nvSpPr>
          <p:spPr bwMode="auto">
            <a:xfrm>
              <a:off x="480"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Specific QA</a:t>
              </a:r>
            </a:p>
            <a:p>
              <a:pPr algn="ctr"/>
              <a:r>
                <a:rPr lang="en-US" sz="1800">
                  <a:solidFill>
                    <a:schemeClr val="tx1"/>
                  </a:solidFill>
                </a:rPr>
                <a:t>Instruments</a:t>
              </a:r>
            </a:p>
          </p:txBody>
        </p:sp>
        <p:sp>
          <p:nvSpPr>
            <p:cNvPr id="68638" name="AutoShape 26"/>
            <p:cNvSpPr>
              <a:spLocks noChangeArrowheads="1"/>
            </p:cNvSpPr>
            <p:nvPr/>
          </p:nvSpPr>
          <p:spPr bwMode="auto">
            <a:xfrm>
              <a:off x="864"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68639" name="AutoShape 27"/>
            <p:cNvSpPr>
              <a:spLocks noChangeArrowheads="1"/>
            </p:cNvSpPr>
            <p:nvPr/>
          </p:nvSpPr>
          <p:spPr bwMode="auto">
            <a:xfrm>
              <a:off x="216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68640" name="AutoShape 28"/>
            <p:cNvSpPr>
              <a:spLocks noChangeArrowheads="1"/>
            </p:cNvSpPr>
            <p:nvPr/>
          </p:nvSpPr>
          <p:spPr bwMode="auto">
            <a:xfrm>
              <a:off x="312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68641" name="AutoShape 29"/>
            <p:cNvSpPr>
              <a:spLocks noChangeArrowheads="1"/>
            </p:cNvSpPr>
            <p:nvPr/>
          </p:nvSpPr>
          <p:spPr bwMode="auto">
            <a:xfrm>
              <a:off x="408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68642" name="AutoShape 30"/>
            <p:cNvSpPr>
              <a:spLocks noChangeArrowheads="1"/>
            </p:cNvSpPr>
            <p:nvPr/>
          </p:nvSpPr>
          <p:spPr bwMode="auto">
            <a:xfrm>
              <a:off x="5088"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68643" name="AutoShape 31"/>
            <p:cNvSpPr>
              <a:spLocks noChangeArrowheads="1"/>
            </p:cNvSpPr>
            <p:nvPr/>
          </p:nvSpPr>
          <p:spPr bwMode="auto">
            <a:xfrm>
              <a:off x="216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68644" name="AutoShape 32"/>
            <p:cNvSpPr>
              <a:spLocks noChangeArrowheads="1"/>
            </p:cNvSpPr>
            <p:nvPr/>
          </p:nvSpPr>
          <p:spPr bwMode="auto">
            <a:xfrm>
              <a:off x="312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68645" name="AutoShape 33"/>
            <p:cNvSpPr>
              <a:spLocks noChangeArrowheads="1"/>
            </p:cNvSpPr>
            <p:nvPr/>
          </p:nvSpPr>
          <p:spPr bwMode="auto">
            <a:xfrm>
              <a:off x="408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68646" name="AutoShape 34"/>
            <p:cNvSpPr>
              <a:spLocks noChangeArrowheads="1"/>
            </p:cNvSpPr>
            <p:nvPr/>
          </p:nvSpPr>
          <p:spPr bwMode="auto">
            <a:xfrm>
              <a:off x="504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68647" name="Line 35"/>
            <p:cNvSpPr>
              <a:spLocks noChangeShapeType="1"/>
            </p:cNvSpPr>
            <p:nvPr/>
          </p:nvSpPr>
          <p:spPr bwMode="auto">
            <a:xfrm>
              <a:off x="1392" y="1776"/>
              <a:ext cx="384" cy="0"/>
            </a:xfrm>
            <a:prstGeom prst="line">
              <a:avLst/>
            </a:prstGeom>
            <a:noFill/>
            <a:ln w="19050">
              <a:solidFill>
                <a:schemeClr val="tx1"/>
              </a:solidFill>
              <a:round/>
              <a:headEnd/>
              <a:tailEnd type="triangle" w="med" len="med"/>
            </a:ln>
          </p:spPr>
          <p:txBody>
            <a:bodyPr/>
            <a:lstStyle/>
            <a:p>
              <a:endParaRPr lang="en-US"/>
            </a:p>
          </p:txBody>
        </p:sp>
        <p:sp>
          <p:nvSpPr>
            <p:cNvPr id="68648" name="Line 36"/>
            <p:cNvSpPr>
              <a:spLocks noChangeShapeType="1"/>
            </p:cNvSpPr>
            <p:nvPr/>
          </p:nvSpPr>
          <p:spPr bwMode="auto">
            <a:xfrm>
              <a:off x="1392" y="2208"/>
              <a:ext cx="384" cy="0"/>
            </a:xfrm>
            <a:prstGeom prst="line">
              <a:avLst/>
            </a:prstGeom>
            <a:noFill/>
            <a:ln w="19050">
              <a:solidFill>
                <a:schemeClr val="tx1"/>
              </a:solidFill>
              <a:round/>
              <a:headEnd/>
              <a:tailEnd type="triangle" w="med" len="med"/>
            </a:ln>
          </p:spPr>
          <p:txBody>
            <a:bodyPr/>
            <a:lstStyle/>
            <a:p>
              <a:endParaRPr lang="en-US"/>
            </a:p>
          </p:txBody>
        </p:sp>
        <p:sp>
          <p:nvSpPr>
            <p:cNvPr id="68649" name="Line 37"/>
            <p:cNvSpPr>
              <a:spLocks noChangeShapeType="1"/>
            </p:cNvSpPr>
            <p:nvPr/>
          </p:nvSpPr>
          <p:spPr bwMode="auto">
            <a:xfrm>
              <a:off x="1392" y="2688"/>
              <a:ext cx="384" cy="0"/>
            </a:xfrm>
            <a:prstGeom prst="line">
              <a:avLst/>
            </a:prstGeom>
            <a:noFill/>
            <a:ln w="19050">
              <a:solidFill>
                <a:schemeClr val="tx1"/>
              </a:solidFill>
              <a:round/>
              <a:headEnd/>
              <a:tailEnd type="triangle" w="med" len="med"/>
            </a:ln>
          </p:spPr>
          <p:txBody>
            <a:bodyPr/>
            <a:lstStyle/>
            <a:p>
              <a:endParaRPr lang="en-US"/>
            </a:p>
          </p:txBody>
        </p:sp>
        <p:sp>
          <p:nvSpPr>
            <p:cNvPr id="68650" name="Line 38"/>
            <p:cNvSpPr>
              <a:spLocks noChangeShapeType="1"/>
            </p:cNvSpPr>
            <p:nvPr/>
          </p:nvSpPr>
          <p:spPr bwMode="auto">
            <a:xfrm>
              <a:off x="1392" y="3168"/>
              <a:ext cx="384" cy="0"/>
            </a:xfrm>
            <a:prstGeom prst="line">
              <a:avLst/>
            </a:prstGeom>
            <a:noFill/>
            <a:ln w="19050">
              <a:solidFill>
                <a:schemeClr val="tx1"/>
              </a:solidFill>
              <a:round/>
              <a:headEnd/>
              <a:tailEnd type="triangle" w="med" len="med"/>
            </a:ln>
          </p:spPr>
          <p:txBody>
            <a:bodyPr/>
            <a:lstStyle/>
            <a:p>
              <a:endParaRPr lang="en-US"/>
            </a:p>
          </p:txBody>
        </p:sp>
      </p:grpSp>
      <p:sp>
        <p:nvSpPr>
          <p:cNvPr id="68613" name="Rectangle 39"/>
          <p:cNvSpPr>
            <a:spLocks noChangeArrowheads="1"/>
          </p:cNvSpPr>
          <p:nvPr/>
        </p:nvSpPr>
        <p:spPr bwMode="auto">
          <a:xfrm>
            <a:off x="1500188" y="1504950"/>
            <a:ext cx="6908800" cy="273050"/>
          </a:xfrm>
          <a:prstGeom prst="rect">
            <a:avLst/>
          </a:prstGeom>
          <a:noFill/>
          <a:ln w="9525">
            <a:noFill/>
            <a:miter lim="800000"/>
            <a:headEnd/>
            <a:tailEnd/>
          </a:ln>
        </p:spPr>
        <p:txBody>
          <a:bodyPr anchor="ctr"/>
          <a:lstStyle/>
          <a:p>
            <a:pPr algn="ctr"/>
            <a:r>
              <a:rPr lang="en-GB" sz="2800">
                <a:solidFill>
                  <a:srgbClr val="003399"/>
                </a:solidFill>
              </a:rPr>
              <a:t>Internal Quality Assurance (IQA) System</a:t>
            </a:r>
            <a:endParaRPr lang="en-US" sz="2800">
              <a:solidFill>
                <a:srgbClr val="003399"/>
              </a:solidFill>
            </a:endParaRPr>
          </a:p>
        </p:txBody>
      </p:sp>
      <p:sp>
        <p:nvSpPr>
          <p:cNvPr id="68614"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68615" name="Text Box 42"/>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9340E6CB-CC81-4737-8F23-19C0216FCBC4}" type="slidenum">
              <a:rPr lang="en-US" smtClean="0"/>
              <a:pPr/>
              <a:t>37</a:t>
            </a:fld>
            <a:endParaRPr lang="en-US" smtClean="0"/>
          </a:p>
        </p:txBody>
      </p:sp>
      <p:sp>
        <p:nvSpPr>
          <p:cNvPr id="69635" name="Rectangle 2"/>
          <p:cNvSpPr>
            <a:spLocks noGrp="1" noChangeArrowheads="1"/>
          </p:cNvSpPr>
          <p:nvPr>
            <p:ph type="title"/>
          </p:nvPr>
        </p:nvSpPr>
        <p:spPr>
          <a:xfrm>
            <a:off x="195263" y="231775"/>
            <a:ext cx="6908800" cy="1143000"/>
          </a:xfrm>
        </p:spPr>
        <p:txBody>
          <a:bodyPr/>
          <a:lstStyle/>
          <a:p>
            <a:pPr algn="l" eaLnBrk="1" hangingPunct="1"/>
            <a:r>
              <a:rPr lang="en-GB" sz="2400" b="1" smtClean="0"/>
              <a:t>1. Quality Assurance: General Aspects</a:t>
            </a:r>
            <a:endParaRPr lang="en-US" sz="2400" b="1" smtClean="0"/>
          </a:p>
        </p:txBody>
      </p:sp>
      <p:sp>
        <p:nvSpPr>
          <p:cNvPr id="69637"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M31-32</a:t>
            </a:r>
          </a:p>
        </p:txBody>
      </p:sp>
      <p:sp>
        <p:nvSpPr>
          <p:cNvPr id="69638" name="Text Box 5"/>
          <p:cNvSpPr txBox="1">
            <a:spLocks noChangeArrowheads="1"/>
          </p:cNvSpPr>
          <p:nvPr/>
        </p:nvSpPr>
        <p:spPr bwMode="auto">
          <a:xfrm>
            <a:off x="553513" y="1238813"/>
            <a:ext cx="7997825" cy="3149600"/>
          </a:xfrm>
          <a:prstGeom prst="rect">
            <a:avLst/>
          </a:prstGeom>
          <a:noFill/>
          <a:ln w="9525">
            <a:solidFill>
              <a:srgbClr val="003399"/>
            </a:solidFill>
            <a:miter lim="800000"/>
            <a:headEnd/>
            <a:tailEnd/>
          </a:ln>
        </p:spPr>
        <p:txBody>
          <a:bodyPr>
            <a:spAutoFit/>
          </a:bodyPr>
          <a:lstStyle/>
          <a:p>
            <a:pPr marL="342900" indent="-342900"/>
            <a:r>
              <a:rPr lang="en-US" sz="2000" b="1">
                <a:solidFill>
                  <a:srgbClr val="003399"/>
                </a:solidFill>
              </a:rPr>
              <a:t>AUN-QA Criterion:</a:t>
            </a:r>
          </a:p>
          <a:p>
            <a:pPr marL="342900" indent="-342900">
              <a:buFontTx/>
              <a:buChar char="•"/>
            </a:pPr>
            <a:r>
              <a:rPr lang="en-US" sz="2000">
                <a:solidFill>
                  <a:srgbClr val="003399"/>
                </a:solidFill>
              </a:rPr>
              <a:t>An institution has a clear policy and associated procedures for the assurance of the quality and standards of their programmes and awards. The university commits itself explicitly to the development of quality culture and quality awareness.</a:t>
            </a:r>
          </a:p>
          <a:p>
            <a:pPr marL="342900" indent="-342900">
              <a:buFontTx/>
              <a:buChar char="•"/>
            </a:pPr>
            <a:r>
              <a:rPr lang="en-US" sz="2000">
                <a:solidFill>
                  <a:srgbClr val="003399"/>
                </a:solidFill>
              </a:rPr>
              <a:t>To achieve this, the university develops and implements a strategy for the continuous enhancement of quality. The strategy, policy and procedures should have a formal status and be publicly available.</a:t>
            </a:r>
          </a:p>
          <a:p>
            <a:pPr marL="342900" indent="-342900">
              <a:buFontTx/>
              <a:buChar char="•"/>
            </a:pPr>
            <a:r>
              <a:rPr lang="en-US" sz="2000">
                <a:solidFill>
                  <a:srgbClr val="003399"/>
                </a:solidFill>
              </a:rPr>
              <a:t>They also include a role for students and other stakeholders.</a:t>
            </a:r>
          </a:p>
        </p:txBody>
      </p:sp>
      <p:sp>
        <p:nvSpPr>
          <p:cNvPr id="69639" name="Text Box 6"/>
          <p:cNvSpPr txBox="1">
            <a:spLocks noChangeArrowheads="1"/>
          </p:cNvSpPr>
          <p:nvPr/>
        </p:nvSpPr>
        <p:spPr bwMode="auto">
          <a:xfrm>
            <a:off x="585900" y="4631750"/>
            <a:ext cx="7981950" cy="1625600"/>
          </a:xfrm>
          <a:prstGeom prst="rect">
            <a:avLst/>
          </a:prstGeom>
          <a:noFill/>
          <a:ln w="9525">
            <a:solidFill>
              <a:schemeClr val="tx1"/>
            </a:solidFill>
            <a:miter lim="800000"/>
            <a:headEnd/>
            <a:tailEnd/>
          </a:ln>
        </p:spPr>
        <p:txBody>
          <a:bodyPr>
            <a:spAutoFit/>
          </a:bodyPr>
          <a:lstStyle/>
          <a:p>
            <a:pPr marL="342900" indent="-342900"/>
            <a:r>
              <a:rPr lang="en-US" sz="2000" b="1">
                <a:solidFill>
                  <a:schemeClr val="tx1"/>
                </a:solidFill>
              </a:rPr>
              <a:t>Checklist:</a:t>
            </a:r>
          </a:p>
          <a:p>
            <a:pPr marL="342900" indent="-342900">
              <a:buFontTx/>
              <a:buAutoNum type="arabicPeriod"/>
            </a:pPr>
            <a:r>
              <a:rPr lang="en-US" sz="2000" b="1">
                <a:solidFill>
                  <a:schemeClr val="tx1"/>
                </a:solidFill>
              </a:rPr>
              <a:t>Policy</a:t>
            </a:r>
          </a:p>
          <a:p>
            <a:pPr marL="342900" indent="-342900"/>
            <a:r>
              <a:rPr lang="en-US" sz="2000">
                <a:solidFill>
                  <a:schemeClr val="tx1"/>
                </a:solidFill>
              </a:rPr>
              <a:t>1.1 The institution has a clear policy on IQA</a:t>
            </a:r>
          </a:p>
          <a:p>
            <a:pPr marL="342900" indent="-342900"/>
            <a:r>
              <a:rPr lang="en-US" sz="2000">
                <a:solidFill>
                  <a:schemeClr val="tx1"/>
                </a:solidFill>
              </a:rPr>
              <a:t>1.2 There is a clear formal strategy on IQA</a:t>
            </a:r>
          </a:p>
          <a:p>
            <a:pPr marL="342900" indent="-342900"/>
            <a:r>
              <a:rPr lang="en-US" sz="2000">
                <a:solidFill>
                  <a:schemeClr val="tx1"/>
                </a:solidFill>
              </a:rPr>
              <a:t>1.3 The role of all stakeholders is clearly described</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E02F96CE-2795-48AF-86DD-1F4E6B594147}" type="slidenum">
              <a:rPr lang="en-US" smtClean="0"/>
              <a:pPr/>
              <a:t>38</a:t>
            </a:fld>
            <a:endParaRPr lang="en-US" smtClean="0"/>
          </a:p>
        </p:txBody>
      </p:sp>
      <p:sp>
        <p:nvSpPr>
          <p:cNvPr id="70659" name="Rectangle 2"/>
          <p:cNvSpPr>
            <a:spLocks noGrp="1" noChangeArrowheads="1"/>
          </p:cNvSpPr>
          <p:nvPr>
            <p:ph type="title"/>
          </p:nvPr>
        </p:nvSpPr>
        <p:spPr>
          <a:xfrm>
            <a:off x="282575" y="246063"/>
            <a:ext cx="6908800" cy="1143000"/>
          </a:xfrm>
        </p:spPr>
        <p:txBody>
          <a:bodyPr/>
          <a:lstStyle/>
          <a:p>
            <a:pPr algn="l" eaLnBrk="1" hangingPunct="1"/>
            <a:r>
              <a:rPr lang="en-GB" sz="2800" b="1" dirty="0" smtClean="0"/>
              <a:t>1. Quality Assurance: General Aspects</a:t>
            </a:r>
            <a:endParaRPr lang="en-US" sz="2800" b="1" dirty="0" smtClean="0"/>
          </a:p>
        </p:txBody>
      </p:sp>
      <p:sp>
        <p:nvSpPr>
          <p:cNvPr id="70661"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M31-32</a:t>
            </a:r>
          </a:p>
        </p:txBody>
      </p:sp>
      <p:sp>
        <p:nvSpPr>
          <p:cNvPr id="70662" name="Text Box 5"/>
          <p:cNvSpPr txBox="1">
            <a:spLocks noChangeArrowheads="1"/>
          </p:cNvSpPr>
          <p:nvPr/>
        </p:nvSpPr>
        <p:spPr bwMode="auto">
          <a:xfrm>
            <a:off x="413000" y="1458713"/>
            <a:ext cx="8318500" cy="3444875"/>
          </a:xfrm>
          <a:prstGeom prst="rect">
            <a:avLst/>
          </a:prstGeom>
          <a:noFill/>
          <a:ln w="9525">
            <a:noFill/>
            <a:miter lim="800000"/>
            <a:headEnd/>
            <a:tailEnd/>
          </a:ln>
        </p:spPr>
        <p:txBody>
          <a:bodyPr>
            <a:spAutoFit/>
          </a:bodyPr>
          <a:lstStyle/>
          <a:p>
            <a:r>
              <a:rPr lang="en-US" sz="2000" b="1" dirty="0">
                <a:solidFill>
                  <a:srgbClr val="003399"/>
                </a:solidFill>
              </a:rPr>
              <a:t>Diagnostic questions:</a:t>
            </a:r>
          </a:p>
          <a:p>
            <a:r>
              <a:rPr lang="en-US" sz="2000" dirty="0">
                <a:solidFill>
                  <a:srgbClr val="003399"/>
                </a:solidFill>
              </a:rPr>
              <a:t>• Does the university have a clearly formulated policy on IQA?</a:t>
            </a:r>
          </a:p>
          <a:p>
            <a:r>
              <a:rPr lang="en-US" sz="2000" dirty="0">
                <a:solidFill>
                  <a:srgbClr val="003399"/>
                </a:solidFill>
              </a:rPr>
              <a:t>• Does the policy statement explicitly contain:</a:t>
            </a:r>
          </a:p>
          <a:p>
            <a:pPr lvl="1"/>
            <a:r>
              <a:rPr lang="en-US" sz="2000" dirty="0">
                <a:solidFill>
                  <a:srgbClr val="003399"/>
                </a:solidFill>
              </a:rPr>
              <a:t>- the relationship between teaching and research at the institution;</a:t>
            </a:r>
          </a:p>
          <a:p>
            <a:pPr lvl="1"/>
            <a:r>
              <a:rPr lang="en-US" sz="2000" dirty="0">
                <a:solidFill>
                  <a:srgbClr val="003399"/>
                </a:solidFill>
              </a:rPr>
              <a:t>- the institution's strategy on quality and standards;</a:t>
            </a:r>
          </a:p>
          <a:p>
            <a:pPr lvl="1"/>
            <a:r>
              <a:rPr lang="en-US" sz="2000" dirty="0">
                <a:solidFill>
                  <a:srgbClr val="003399"/>
                </a:solidFill>
              </a:rPr>
              <a:t>- how the quality assurance system is </a:t>
            </a:r>
            <a:r>
              <a:rPr lang="en-US" sz="2000" dirty="0" err="1">
                <a:solidFill>
                  <a:srgbClr val="003399"/>
                </a:solidFill>
              </a:rPr>
              <a:t>organised</a:t>
            </a:r>
            <a:r>
              <a:rPr lang="en-US" sz="2000" dirty="0">
                <a:solidFill>
                  <a:srgbClr val="003399"/>
                </a:solidFill>
              </a:rPr>
              <a:t>;</a:t>
            </a:r>
          </a:p>
          <a:p>
            <a:pPr lvl="1"/>
            <a:r>
              <a:rPr lang="en-US" sz="2000" dirty="0">
                <a:solidFill>
                  <a:srgbClr val="003399"/>
                </a:solidFill>
              </a:rPr>
              <a:t>- the responsibilities of departments, schools, faculties and other</a:t>
            </a:r>
          </a:p>
          <a:p>
            <a:pPr lvl="1"/>
            <a:r>
              <a:rPr lang="en-US" sz="2000" dirty="0" err="1">
                <a:solidFill>
                  <a:srgbClr val="003399"/>
                </a:solidFill>
              </a:rPr>
              <a:t>organisational</a:t>
            </a:r>
            <a:r>
              <a:rPr lang="en-US" sz="2000" dirty="0">
                <a:solidFill>
                  <a:srgbClr val="003399"/>
                </a:solidFill>
              </a:rPr>
              <a:t> units and individuals for assuring quality;</a:t>
            </a:r>
          </a:p>
          <a:p>
            <a:pPr lvl="1"/>
            <a:r>
              <a:rPr lang="en-US" sz="2000" dirty="0">
                <a:solidFill>
                  <a:srgbClr val="003399"/>
                </a:solidFill>
              </a:rPr>
              <a:t>- the involvement of students and stakeholders in quality assurance;</a:t>
            </a:r>
          </a:p>
          <a:p>
            <a:pPr lvl="1"/>
            <a:r>
              <a:rPr lang="en-US" sz="2000" dirty="0">
                <a:solidFill>
                  <a:srgbClr val="003399"/>
                </a:solidFill>
              </a:rPr>
              <a:t>- the ways in which the policy is implemented, monitored and revised</a:t>
            </a:r>
            <a:endParaRPr lang="en-US" sz="2000" dirty="0">
              <a:solidFill>
                <a:schemeClr val="tx1"/>
              </a:solidFill>
            </a:endParaRPr>
          </a:p>
        </p:txBody>
      </p:sp>
      <p:sp>
        <p:nvSpPr>
          <p:cNvPr id="70663" name="Text Box 6"/>
          <p:cNvSpPr txBox="1">
            <a:spLocks noChangeArrowheads="1"/>
          </p:cNvSpPr>
          <p:nvPr/>
        </p:nvSpPr>
        <p:spPr bwMode="auto">
          <a:xfrm>
            <a:off x="465138" y="5195888"/>
            <a:ext cx="8213725" cy="1200329"/>
          </a:xfrm>
          <a:prstGeom prst="rect">
            <a:avLst/>
          </a:prstGeom>
          <a:noFill/>
          <a:ln w="9525">
            <a:solidFill>
              <a:schemeClr val="tx1"/>
            </a:solidFill>
            <a:miter lim="800000"/>
            <a:headEnd/>
            <a:tailEnd/>
          </a:ln>
        </p:spPr>
        <p:txBody>
          <a:bodyPr>
            <a:spAutoFit/>
          </a:bodyPr>
          <a:lstStyle/>
          <a:p>
            <a:pPr>
              <a:spcBef>
                <a:spcPct val="50000"/>
              </a:spcBef>
            </a:pPr>
            <a:r>
              <a:rPr lang="en-US" sz="1800" b="1" dirty="0">
                <a:solidFill>
                  <a:schemeClr val="tx1"/>
                </a:solidFill>
              </a:rPr>
              <a:t>Examples</a:t>
            </a:r>
            <a:r>
              <a:rPr lang="en-US" sz="1800" b="1" dirty="0" smtClean="0">
                <a:solidFill>
                  <a:schemeClr val="tx1"/>
                </a:solidFill>
              </a:rPr>
              <a:t>:</a:t>
            </a:r>
          </a:p>
          <a:p>
            <a:pPr>
              <a:spcBef>
                <a:spcPct val="50000"/>
              </a:spcBef>
            </a:pPr>
            <a:endParaRPr lang="en-US" sz="1800" b="1" dirty="0" smtClean="0">
              <a:solidFill>
                <a:schemeClr val="tx1"/>
              </a:solidFill>
            </a:endParaRPr>
          </a:p>
          <a:p>
            <a:pPr>
              <a:spcBef>
                <a:spcPct val="50000"/>
              </a:spcBef>
            </a:pPr>
            <a:endParaRPr lang="en-US" sz="1800" b="1" dirty="0">
              <a:solidFill>
                <a:schemeClr val="tx1"/>
              </a:solidFill>
            </a:endParaRP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885A1AC9-02A8-470D-9703-8C7C9097AA42}" type="slidenum">
              <a:rPr lang="en-US" smtClean="0"/>
              <a:pPr/>
              <a:t>39</a:t>
            </a:fld>
            <a:endParaRPr lang="en-US" smtClean="0"/>
          </a:p>
        </p:txBody>
      </p:sp>
      <p:sp>
        <p:nvSpPr>
          <p:cNvPr id="71683" name="Rectangle 2"/>
          <p:cNvSpPr>
            <a:spLocks noGrp="1" noChangeArrowheads="1"/>
          </p:cNvSpPr>
          <p:nvPr>
            <p:ph type="title"/>
          </p:nvPr>
        </p:nvSpPr>
        <p:spPr>
          <a:xfrm>
            <a:off x="196850" y="201613"/>
            <a:ext cx="6908800" cy="1143000"/>
          </a:xfrm>
        </p:spPr>
        <p:txBody>
          <a:bodyPr/>
          <a:lstStyle/>
          <a:p>
            <a:pPr algn="l" eaLnBrk="1" hangingPunct="1"/>
            <a:r>
              <a:rPr lang="en-GB" sz="3200" smtClean="0"/>
              <a:t>2. The Monitoring System</a:t>
            </a:r>
            <a:endParaRPr lang="en-US" sz="3200" smtClean="0"/>
          </a:p>
        </p:txBody>
      </p:sp>
      <p:sp>
        <p:nvSpPr>
          <p:cNvPr id="71685"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M32-33</a:t>
            </a:r>
          </a:p>
        </p:txBody>
      </p:sp>
      <p:sp>
        <p:nvSpPr>
          <p:cNvPr id="71686" name="Text Box 5"/>
          <p:cNvSpPr txBox="1">
            <a:spLocks noChangeArrowheads="1"/>
          </p:cNvSpPr>
          <p:nvPr/>
        </p:nvSpPr>
        <p:spPr bwMode="auto">
          <a:xfrm>
            <a:off x="957263" y="1322388"/>
            <a:ext cx="7997825" cy="3149600"/>
          </a:xfrm>
          <a:prstGeom prst="rect">
            <a:avLst/>
          </a:prstGeom>
          <a:noFill/>
          <a:ln w="9525">
            <a:solidFill>
              <a:srgbClr val="003399"/>
            </a:solidFill>
            <a:miter lim="800000"/>
            <a:headEnd/>
            <a:tailEnd/>
          </a:ln>
        </p:spPr>
        <p:txBody>
          <a:bodyPr>
            <a:spAutoFit/>
          </a:bodyPr>
          <a:lstStyle/>
          <a:p>
            <a:pPr marL="342900" indent="-342900"/>
            <a:r>
              <a:rPr lang="en-US" sz="2000" b="1">
                <a:solidFill>
                  <a:srgbClr val="003399"/>
                </a:solidFill>
              </a:rPr>
              <a:t>	AUN-QA Criterion:</a:t>
            </a:r>
          </a:p>
          <a:p>
            <a:pPr marL="342900" indent="-342900"/>
            <a:r>
              <a:rPr lang="en-US" sz="2000">
                <a:solidFill>
                  <a:srgbClr val="003399"/>
                </a:solidFill>
              </a:rPr>
              <a:t>	An institution has a structured monitoring system to collect information on the quality of its activities. The monitoring system includes:</a:t>
            </a:r>
          </a:p>
          <a:p>
            <a:pPr marL="800100" lvl="1" indent="-342900"/>
            <a:r>
              <a:rPr lang="en-US" sz="2000">
                <a:solidFill>
                  <a:srgbClr val="003399"/>
                </a:solidFill>
              </a:rPr>
              <a:t>- Student evaluation</a:t>
            </a:r>
          </a:p>
          <a:p>
            <a:pPr marL="800100" lvl="1" indent="-342900"/>
            <a:r>
              <a:rPr lang="en-US" sz="2000">
                <a:solidFill>
                  <a:srgbClr val="003399"/>
                </a:solidFill>
              </a:rPr>
              <a:t>- A student progress system</a:t>
            </a:r>
          </a:p>
          <a:p>
            <a:pPr marL="800100" lvl="1" indent="-342900"/>
            <a:r>
              <a:rPr lang="en-US" sz="2000">
                <a:solidFill>
                  <a:srgbClr val="003399"/>
                </a:solidFill>
              </a:rPr>
              <a:t>- Structural feedback from the labour market</a:t>
            </a:r>
          </a:p>
          <a:p>
            <a:pPr marL="800100" lvl="1" indent="-342900"/>
            <a:r>
              <a:rPr lang="en-US" sz="2000">
                <a:solidFill>
                  <a:srgbClr val="003399"/>
                </a:solidFill>
              </a:rPr>
              <a:t>- Structural feedback from alumni</a:t>
            </a:r>
          </a:p>
          <a:p>
            <a:pPr marL="800100" lvl="1" indent="-342900"/>
            <a:r>
              <a:rPr lang="en-US" sz="2000">
                <a:solidFill>
                  <a:srgbClr val="003399"/>
                </a:solidFill>
              </a:rPr>
              <a:t>- Number of publications</a:t>
            </a:r>
          </a:p>
          <a:p>
            <a:pPr marL="800100" lvl="1" indent="-342900"/>
            <a:r>
              <a:rPr lang="en-US" sz="2000">
                <a:solidFill>
                  <a:srgbClr val="003399"/>
                </a:solidFill>
              </a:rPr>
              <a:t>- Number of grants</a:t>
            </a:r>
          </a:p>
        </p:txBody>
      </p:sp>
      <p:sp>
        <p:nvSpPr>
          <p:cNvPr id="71687" name="Text Box 6"/>
          <p:cNvSpPr txBox="1">
            <a:spLocks noChangeArrowheads="1"/>
          </p:cNvSpPr>
          <p:nvPr/>
        </p:nvSpPr>
        <p:spPr bwMode="auto">
          <a:xfrm>
            <a:off x="915988" y="4643438"/>
            <a:ext cx="7981950" cy="1930400"/>
          </a:xfrm>
          <a:prstGeom prst="rect">
            <a:avLst/>
          </a:prstGeom>
          <a:noFill/>
          <a:ln w="9525">
            <a:solidFill>
              <a:schemeClr val="tx1"/>
            </a:solidFill>
            <a:miter lim="800000"/>
            <a:headEnd/>
            <a:tailEnd/>
          </a:ln>
        </p:spPr>
        <p:txBody>
          <a:bodyPr>
            <a:spAutoFit/>
          </a:bodyPr>
          <a:lstStyle/>
          <a:p>
            <a:pPr marL="342900" indent="-342900"/>
            <a:r>
              <a:rPr lang="en-US" sz="2000" b="1" dirty="0">
                <a:solidFill>
                  <a:schemeClr val="tx1"/>
                </a:solidFill>
              </a:rPr>
              <a:t>Checklist:</a:t>
            </a:r>
          </a:p>
          <a:p>
            <a:pPr marL="342900" indent="-342900"/>
            <a:r>
              <a:rPr lang="en-US" sz="2000" b="1" dirty="0">
                <a:solidFill>
                  <a:schemeClr val="tx1"/>
                </a:solidFill>
              </a:rPr>
              <a:t>2. Monitoring</a:t>
            </a:r>
          </a:p>
          <a:p>
            <a:pPr marL="342900" indent="-342900"/>
            <a:r>
              <a:rPr lang="en-US" sz="2000" dirty="0" smtClean="0">
                <a:solidFill>
                  <a:schemeClr val="tx1"/>
                </a:solidFill>
              </a:rPr>
              <a:t>2.1 </a:t>
            </a:r>
            <a:r>
              <a:rPr lang="en-US" sz="2000" dirty="0">
                <a:solidFill>
                  <a:schemeClr val="tx1"/>
                </a:solidFill>
              </a:rPr>
              <a:t>Student evaluation</a:t>
            </a:r>
          </a:p>
          <a:p>
            <a:pPr marL="342900" indent="-342900"/>
            <a:r>
              <a:rPr lang="en-US" sz="2000" dirty="0">
                <a:solidFill>
                  <a:schemeClr val="tx1"/>
                </a:solidFill>
              </a:rPr>
              <a:t>2.2 Student progress system</a:t>
            </a:r>
          </a:p>
          <a:p>
            <a:pPr marL="342900" indent="-342900"/>
            <a:r>
              <a:rPr lang="en-US" sz="2000" dirty="0">
                <a:solidFill>
                  <a:schemeClr val="tx1"/>
                </a:solidFill>
              </a:rPr>
              <a:t>2.3 Structured feedback from the </a:t>
            </a:r>
            <a:r>
              <a:rPr lang="en-US" sz="2000" dirty="0" err="1">
                <a:solidFill>
                  <a:schemeClr val="tx1"/>
                </a:solidFill>
              </a:rPr>
              <a:t>labour</a:t>
            </a:r>
            <a:r>
              <a:rPr lang="en-US" sz="2000" dirty="0">
                <a:solidFill>
                  <a:schemeClr val="tx1"/>
                </a:solidFill>
              </a:rPr>
              <a:t> market (employers)</a:t>
            </a:r>
          </a:p>
          <a:p>
            <a:pPr marL="342900" indent="-342900"/>
            <a:r>
              <a:rPr lang="en-US" sz="2000" dirty="0">
                <a:solidFill>
                  <a:schemeClr val="tx1"/>
                </a:solidFill>
              </a:rPr>
              <a:t>2.4 Structured feedback from the alumni</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C1ACC2DF-B199-42D1-80A0-01C1B5EA109C}" type="slidenum">
              <a:rPr lang="en-US" smtClean="0"/>
              <a:pPr/>
              <a:t>4</a:t>
            </a:fld>
            <a:endParaRPr lang="en-US" smtClean="0"/>
          </a:p>
        </p:txBody>
      </p:sp>
      <p:sp>
        <p:nvSpPr>
          <p:cNvPr id="14339" name="Rectangle 2"/>
          <p:cNvSpPr>
            <a:spLocks noGrp="1" noChangeArrowheads="1"/>
          </p:cNvSpPr>
          <p:nvPr>
            <p:ph type="title"/>
          </p:nvPr>
        </p:nvSpPr>
        <p:spPr>
          <a:xfrm>
            <a:off x="225425" y="246063"/>
            <a:ext cx="6807200" cy="1143000"/>
          </a:xfrm>
        </p:spPr>
        <p:txBody>
          <a:bodyPr/>
          <a:lstStyle/>
          <a:p>
            <a:pPr algn="l" eaLnBrk="1" hangingPunct="1"/>
            <a:r>
              <a:rPr lang="en-GB" sz="3600" smtClean="0"/>
              <a:t>Quality in Higher Education</a:t>
            </a:r>
            <a:endParaRPr lang="en-US" sz="3600" smtClean="0"/>
          </a:p>
        </p:txBody>
      </p:sp>
      <p:sp>
        <p:nvSpPr>
          <p:cNvPr id="14340" name="Text Box 3"/>
          <p:cNvSpPr txBox="1">
            <a:spLocks noChangeArrowheads="1"/>
          </p:cNvSpPr>
          <p:nvPr/>
        </p:nvSpPr>
        <p:spPr bwMode="auto">
          <a:xfrm>
            <a:off x="682625" y="1944688"/>
            <a:ext cx="8026400" cy="3013075"/>
          </a:xfrm>
          <a:prstGeom prst="rect">
            <a:avLst/>
          </a:prstGeom>
          <a:noFill/>
          <a:ln w="9525">
            <a:noFill/>
            <a:miter lim="800000"/>
            <a:headEnd/>
            <a:tailEnd/>
          </a:ln>
        </p:spPr>
        <p:txBody>
          <a:bodyPr>
            <a:spAutoFit/>
          </a:bodyPr>
          <a:lstStyle/>
          <a:p>
            <a:pPr>
              <a:spcBef>
                <a:spcPct val="50000"/>
              </a:spcBef>
            </a:pPr>
            <a:r>
              <a:rPr lang="en-US" sz="2400">
                <a:solidFill>
                  <a:srgbClr val="003399"/>
                </a:solidFill>
              </a:rPr>
              <a:t>Quality in higher education is a </a:t>
            </a:r>
            <a:r>
              <a:rPr lang="en-US" sz="2400" u="sng">
                <a:solidFill>
                  <a:srgbClr val="003399"/>
                </a:solidFill>
              </a:rPr>
              <a:t>multi-dimensional </a:t>
            </a:r>
            <a:r>
              <a:rPr lang="en-US" sz="2400">
                <a:solidFill>
                  <a:srgbClr val="003399"/>
                </a:solidFill>
              </a:rPr>
              <a:t>concept, which should embrace all its functions, and activities: teaching and academic programmes, research and scholarship, staffing, students, buildings, facilities, equipment, services to the community and the academic environment. Internal self-evaluation and external review, conducted openly by independent specialists, if possible with international expertise, are vital for enhancing quality.</a:t>
            </a:r>
          </a:p>
        </p:txBody>
      </p:sp>
      <p:sp>
        <p:nvSpPr>
          <p:cNvPr id="14341" name="Text Box 4"/>
          <p:cNvSpPr txBox="1">
            <a:spLocks noChangeArrowheads="1"/>
          </p:cNvSpPr>
          <p:nvPr/>
        </p:nvSpPr>
        <p:spPr bwMode="auto">
          <a:xfrm>
            <a:off x="815975" y="5815013"/>
            <a:ext cx="7486650" cy="457200"/>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Source: The World Declaration on Higher Education for the Twenty First Century: Vision and Action (October 1998), Article 11, Quality Evaluation.</a:t>
            </a:r>
          </a:p>
        </p:txBody>
      </p:sp>
      <p:sp>
        <p:nvSpPr>
          <p:cNvPr id="14342" name="Text Box 5"/>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dirty="0">
                <a:solidFill>
                  <a:schemeClr val="bg1"/>
                </a:solidFill>
              </a:rPr>
              <a:t>QA in Higher Education</a:t>
            </a:r>
          </a:p>
        </p:txBody>
      </p:sp>
      <p:sp>
        <p:nvSpPr>
          <p:cNvPr id="14343" name="Text Box 5"/>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P6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43C1C9FC-4630-4629-9273-8397D800FFB0}" type="slidenum">
              <a:rPr lang="en-US" smtClean="0"/>
              <a:pPr/>
              <a:t>40</a:t>
            </a:fld>
            <a:endParaRPr lang="en-US" smtClean="0"/>
          </a:p>
        </p:txBody>
      </p:sp>
      <p:sp>
        <p:nvSpPr>
          <p:cNvPr id="72707" name="Rectangle 2"/>
          <p:cNvSpPr>
            <a:spLocks noGrp="1" noChangeArrowheads="1"/>
          </p:cNvSpPr>
          <p:nvPr>
            <p:ph type="title"/>
          </p:nvPr>
        </p:nvSpPr>
        <p:spPr>
          <a:xfrm>
            <a:off x="254000" y="231775"/>
            <a:ext cx="6908800" cy="1143000"/>
          </a:xfrm>
        </p:spPr>
        <p:txBody>
          <a:bodyPr/>
          <a:lstStyle/>
          <a:p>
            <a:pPr algn="l" eaLnBrk="1" hangingPunct="1"/>
            <a:r>
              <a:rPr lang="en-GB" sz="3200" smtClean="0"/>
              <a:t>2. The Monitoring System</a:t>
            </a:r>
            <a:endParaRPr lang="en-US" sz="3200" smtClean="0"/>
          </a:p>
        </p:txBody>
      </p:sp>
      <p:sp>
        <p:nvSpPr>
          <p:cNvPr id="7270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M32-33</a:t>
            </a:r>
          </a:p>
        </p:txBody>
      </p:sp>
      <p:sp>
        <p:nvSpPr>
          <p:cNvPr id="72710" name="Text Box 5"/>
          <p:cNvSpPr txBox="1">
            <a:spLocks noChangeArrowheads="1"/>
          </p:cNvSpPr>
          <p:nvPr/>
        </p:nvSpPr>
        <p:spPr bwMode="auto">
          <a:xfrm>
            <a:off x="508000" y="1452563"/>
            <a:ext cx="8318500" cy="3743325"/>
          </a:xfrm>
          <a:prstGeom prst="rect">
            <a:avLst/>
          </a:prstGeom>
          <a:noFill/>
          <a:ln w="9525">
            <a:noFill/>
            <a:miter lim="800000"/>
            <a:headEnd/>
            <a:tailEnd/>
          </a:ln>
        </p:spPr>
        <p:txBody>
          <a:bodyPr>
            <a:spAutoFit/>
          </a:bodyPr>
          <a:lstStyle/>
          <a:p>
            <a:r>
              <a:rPr lang="en-US" sz="2400" b="1">
                <a:solidFill>
                  <a:srgbClr val="003399"/>
                </a:solidFill>
              </a:rPr>
              <a:t>Diagnostic questions:</a:t>
            </a:r>
          </a:p>
          <a:p>
            <a:r>
              <a:rPr lang="en-US" sz="2400">
                <a:solidFill>
                  <a:srgbClr val="003399"/>
                </a:solidFill>
              </a:rPr>
              <a:t>Does the university have an efficient monitoring system including:</a:t>
            </a:r>
          </a:p>
          <a:p>
            <a:pPr lvl="1"/>
            <a:r>
              <a:rPr lang="en-US" sz="2400">
                <a:solidFill>
                  <a:srgbClr val="003399"/>
                </a:solidFill>
              </a:rPr>
              <a:t>- a system to track student progress</a:t>
            </a:r>
          </a:p>
          <a:p>
            <a:pPr lvl="1"/>
            <a:r>
              <a:rPr lang="en-US" sz="2400">
                <a:solidFill>
                  <a:srgbClr val="003399"/>
                </a:solidFill>
              </a:rPr>
              <a:t>- a system to register pass rates and dropout rates</a:t>
            </a:r>
          </a:p>
          <a:p>
            <a:pPr lvl="1"/>
            <a:r>
              <a:rPr lang="en-US" sz="2400">
                <a:solidFill>
                  <a:srgbClr val="003399"/>
                </a:solidFill>
              </a:rPr>
              <a:t>- structural feedback from the labour market (employers)</a:t>
            </a:r>
          </a:p>
          <a:p>
            <a:pPr lvl="1"/>
            <a:r>
              <a:rPr lang="en-US" sz="2400">
                <a:solidFill>
                  <a:srgbClr val="003399"/>
                </a:solidFill>
              </a:rPr>
              <a:t>- structural feedback from alumni</a:t>
            </a:r>
          </a:p>
          <a:p>
            <a:pPr lvl="1"/>
            <a:r>
              <a:rPr lang="en-US" sz="2400">
                <a:solidFill>
                  <a:srgbClr val="003399"/>
                </a:solidFill>
              </a:rPr>
              <a:t>- records concerning the number of publications registered by staff</a:t>
            </a:r>
          </a:p>
          <a:p>
            <a:pPr lvl="1"/>
            <a:r>
              <a:rPr lang="en-US" sz="2400">
                <a:solidFill>
                  <a:srgbClr val="003399"/>
                </a:solidFill>
              </a:rPr>
              <a:t>- records on the number of research grants</a:t>
            </a:r>
          </a:p>
        </p:txBody>
      </p:sp>
      <p:sp>
        <p:nvSpPr>
          <p:cNvPr id="72711" name="Text Box 6"/>
          <p:cNvSpPr txBox="1">
            <a:spLocks noChangeArrowheads="1"/>
          </p:cNvSpPr>
          <p:nvPr/>
        </p:nvSpPr>
        <p:spPr bwMode="auto">
          <a:xfrm>
            <a:off x="465138" y="5195888"/>
            <a:ext cx="8213725" cy="1061829"/>
          </a:xfrm>
          <a:prstGeom prst="rect">
            <a:avLst/>
          </a:prstGeom>
          <a:noFill/>
          <a:ln w="9525">
            <a:solidFill>
              <a:schemeClr val="tx1"/>
            </a:solidFill>
            <a:miter lim="800000"/>
            <a:headEnd/>
            <a:tailEnd/>
          </a:ln>
        </p:spPr>
        <p:txBody>
          <a:bodyPr>
            <a:spAutoFit/>
          </a:bodyPr>
          <a:lstStyle/>
          <a:p>
            <a:pPr>
              <a:spcBef>
                <a:spcPct val="50000"/>
              </a:spcBef>
            </a:pPr>
            <a:r>
              <a:rPr lang="en-US" sz="1800" b="1" dirty="0">
                <a:solidFill>
                  <a:schemeClr val="tx1"/>
                </a:solidFill>
              </a:rPr>
              <a:t>Examples: </a:t>
            </a:r>
            <a:br>
              <a:rPr lang="en-US" sz="1800" b="1" dirty="0">
                <a:solidFill>
                  <a:schemeClr val="tx1"/>
                </a:solidFill>
              </a:rPr>
            </a:br>
            <a:endParaRPr lang="en-US" sz="1800" b="1" dirty="0" smtClean="0">
              <a:solidFill>
                <a:schemeClr val="tx1"/>
              </a:solidFill>
            </a:endParaRPr>
          </a:p>
          <a:p>
            <a:pPr>
              <a:spcBef>
                <a:spcPct val="50000"/>
              </a:spcBef>
            </a:pPr>
            <a:endParaRPr lang="en-US" sz="1800" b="1" dirty="0" smtClean="0">
              <a:solidFill>
                <a:schemeClr val="tx1"/>
              </a:solidFill>
            </a:endParaRP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1E0C2F88-B5FA-4F8C-8FCF-9B25E58BB090}" type="slidenum">
              <a:rPr lang="en-US" smtClean="0"/>
              <a:pPr/>
              <a:t>41</a:t>
            </a:fld>
            <a:endParaRPr lang="en-US" smtClean="0"/>
          </a:p>
        </p:txBody>
      </p:sp>
      <p:sp>
        <p:nvSpPr>
          <p:cNvPr id="73731" name="Rectangle 2"/>
          <p:cNvSpPr>
            <a:spLocks noGrp="1" noChangeArrowheads="1"/>
          </p:cNvSpPr>
          <p:nvPr>
            <p:ph type="title"/>
          </p:nvPr>
        </p:nvSpPr>
        <p:spPr>
          <a:xfrm>
            <a:off x="211138" y="203200"/>
            <a:ext cx="6908800" cy="1143000"/>
          </a:xfrm>
        </p:spPr>
        <p:txBody>
          <a:bodyPr/>
          <a:lstStyle/>
          <a:p>
            <a:pPr algn="l" eaLnBrk="1" hangingPunct="1"/>
            <a:r>
              <a:rPr lang="en-GB" sz="3200" smtClean="0"/>
              <a:t>3. Evaluation Instruments</a:t>
            </a:r>
            <a:endParaRPr lang="en-US" sz="3200" smtClean="0"/>
          </a:p>
        </p:txBody>
      </p:sp>
      <p:sp>
        <p:nvSpPr>
          <p:cNvPr id="73733"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M33-34</a:t>
            </a:r>
          </a:p>
        </p:txBody>
      </p:sp>
      <p:sp>
        <p:nvSpPr>
          <p:cNvPr id="73734" name="Text Box 5"/>
          <p:cNvSpPr txBox="1">
            <a:spLocks noChangeArrowheads="1"/>
          </p:cNvSpPr>
          <p:nvPr/>
        </p:nvSpPr>
        <p:spPr bwMode="auto">
          <a:xfrm>
            <a:off x="957263" y="1322388"/>
            <a:ext cx="7997825" cy="2657475"/>
          </a:xfrm>
          <a:prstGeom prst="rect">
            <a:avLst/>
          </a:prstGeom>
          <a:noFill/>
          <a:ln w="9525">
            <a:solidFill>
              <a:srgbClr val="003399"/>
            </a:solidFill>
            <a:miter lim="800000"/>
            <a:headEnd/>
            <a:tailEnd/>
          </a:ln>
        </p:spPr>
        <p:txBody>
          <a:bodyPr>
            <a:spAutoFit/>
          </a:bodyPr>
          <a:lstStyle/>
          <a:p>
            <a:pPr marL="342900" indent="-342900"/>
            <a:r>
              <a:rPr lang="en-US" sz="2400" b="1">
                <a:solidFill>
                  <a:srgbClr val="003399"/>
                </a:solidFill>
              </a:rPr>
              <a:t>	AUN-QA Criterion:</a:t>
            </a:r>
          </a:p>
          <a:p>
            <a:pPr marL="342900" indent="-342900"/>
            <a:r>
              <a:rPr lang="en-US" sz="2400">
                <a:solidFill>
                  <a:srgbClr val="003399"/>
                </a:solidFill>
              </a:rPr>
              <a:t>	An institution has formal mechanisms for the periodic review or evaluation of its:</a:t>
            </a:r>
          </a:p>
          <a:p>
            <a:pPr marL="800100" lvl="1" indent="-342900">
              <a:buFontTx/>
              <a:buChar char="•"/>
            </a:pPr>
            <a:r>
              <a:rPr lang="en-US" sz="2400">
                <a:solidFill>
                  <a:srgbClr val="003399"/>
                </a:solidFill>
              </a:rPr>
              <a:t>core activities</a:t>
            </a:r>
          </a:p>
          <a:p>
            <a:pPr marL="800100" lvl="1" indent="-342900">
              <a:buFontTx/>
              <a:buChar char="•"/>
            </a:pPr>
            <a:r>
              <a:rPr lang="en-US" sz="2400">
                <a:solidFill>
                  <a:srgbClr val="003399"/>
                </a:solidFill>
              </a:rPr>
              <a:t>programmes and degrees</a:t>
            </a:r>
          </a:p>
          <a:p>
            <a:pPr marL="800100" lvl="1" indent="-342900">
              <a:buFontTx/>
              <a:buChar char="•"/>
            </a:pPr>
            <a:r>
              <a:rPr lang="en-US" sz="2400">
                <a:solidFill>
                  <a:srgbClr val="003399"/>
                </a:solidFill>
              </a:rPr>
              <a:t>research activities (if applicable)</a:t>
            </a:r>
          </a:p>
          <a:p>
            <a:pPr marL="800100" lvl="1" indent="-342900">
              <a:buFontTx/>
              <a:buChar char="•"/>
            </a:pPr>
            <a:r>
              <a:rPr lang="en-US" sz="2400">
                <a:solidFill>
                  <a:srgbClr val="003399"/>
                </a:solidFill>
              </a:rPr>
              <a:t>contribution to society and the community</a:t>
            </a:r>
          </a:p>
        </p:txBody>
      </p:sp>
      <p:sp>
        <p:nvSpPr>
          <p:cNvPr id="73735" name="Text Box 6"/>
          <p:cNvSpPr txBox="1">
            <a:spLocks noChangeArrowheads="1"/>
          </p:cNvSpPr>
          <p:nvPr/>
        </p:nvSpPr>
        <p:spPr bwMode="auto">
          <a:xfrm>
            <a:off x="931863" y="4106863"/>
            <a:ext cx="7981950" cy="1930400"/>
          </a:xfrm>
          <a:prstGeom prst="rect">
            <a:avLst/>
          </a:prstGeom>
          <a:noFill/>
          <a:ln w="9525">
            <a:solidFill>
              <a:schemeClr val="tx1"/>
            </a:solidFill>
            <a:miter lim="800000"/>
            <a:headEnd/>
            <a:tailEnd/>
          </a:ln>
        </p:spPr>
        <p:txBody>
          <a:bodyPr>
            <a:spAutoFit/>
          </a:bodyPr>
          <a:lstStyle/>
          <a:p>
            <a:r>
              <a:rPr lang="en-US" sz="2000" b="1">
                <a:solidFill>
                  <a:schemeClr val="tx1"/>
                </a:solidFill>
              </a:rPr>
              <a:t>Checklist:</a:t>
            </a:r>
          </a:p>
          <a:p>
            <a:r>
              <a:rPr lang="en-US" sz="2000" b="1">
                <a:solidFill>
                  <a:schemeClr val="tx1"/>
                </a:solidFill>
              </a:rPr>
              <a:t>3. Periodic Review of the Core Activities (Education, Research and the Contribution to Society and the Community)</a:t>
            </a:r>
          </a:p>
          <a:p>
            <a:r>
              <a:rPr lang="en-US" sz="2000">
                <a:solidFill>
                  <a:schemeClr val="tx1"/>
                </a:solidFill>
              </a:rPr>
              <a:t>3.1 Period review of teaching and learning</a:t>
            </a:r>
          </a:p>
          <a:p>
            <a:r>
              <a:rPr lang="en-US" sz="2000">
                <a:solidFill>
                  <a:schemeClr val="tx1"/>
                </a:solidFill>
              </a:rPr>
              <a:t>3.2 Period review of research</a:t>
            </a:r>
          </a:p>
          <a:p>
            <a:r>
              <a:rPr lang="en-US" sz="2000">
                <a:solidFill>
                  <a:schemeClr val="tx1"/>
                </a:solidFill>
              </a:rPr>
              <a:t>3.3 Periodic review of the contribution to society and the community</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A997A405-1311-4A4E-BB43-D90D9ED6AB58}" type="slidenum">
              <a:rPr lang="en-US" smtClean="0"/>
              <a:pPr/>
              <a:t>42</a:t>
            </a:fld>
            <a:endParaRPr lang="en-US" smtClean="0"/>
          </a:p>
        </p:txBody>
      </p:sp>
      <p:sp>
        <p:nvSpPr>
          <p:cNvPr id="74755" name="Rectangle 2"/>
          <p:cNvSpPr>
            <a:spLocks noGrp="1" noChangeArrowheads="1"/>
          </p:cNvSpPr>
          <p:nvPr>
            <p:ph type="title"/>
          </p:nvPr>
        </p:nvSpPr>
        <p:spPr>
          <a:xfrm>
            <a:off x="269875" y="260350"/>
            <a:ext cx="6908800" cy="1143000"/>
          </a:xfrm>
        </p:spPr>
        <p:txBody>
          <a:bodyPr/>
          <a:lstStyle/>
          <a:p>
            <a:pPr algn="l" eaLnBrk="1" hangingPunct="1"/>
            <a:r>
              <a:rPr lang="en-GB" sz="3200" smtClean="0"/>
              <a:t>3. Evaluation Instruments</a:t>
            </a:r>
            <a:endParaRPr lang="en-US" sz="3200" smtClean="0"/>
          </a:p>
        </p:txBody>
      </p:sp>
      <p:sp>
        <p:nvSpPr>
          <p:cNvPr id="74757"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M33-34</a:t>
            </a:r>
          </a:p>
        </p:txBody>
      </p:sp>
      <p:sp>
        <p:nvSpPr>
          <p:cNvPr id="74758" name="Text Box 5"/>
          <p:cNvSpPr txBox="1">
            <a:spLocks noChangeArrowheads="1"/>
          </p:cNvSpPr>
          <p:nvPr/>
        </p:nvSpPr>
        <p:spPr bwMode="auto">
          <a:xfrm>
            <a:off x="508000" y="1466850"/>
            <a:ext cx="8318500" cy="3074988"/>
          </a:xfrm>
          <a:prstGeom prst="rect">
            <a:avLst/>
          </a:prstGeom>
          <a:noFill/>
          <a:ln w="9525">
            <a:noFill/>
            <a:miter lim="800000"/>
            <a:headEnd/>
            <a:tailEnd/>
          </a:ln>
        </p:spPr>
        <p:txBody>
          <a:bodyPr>
            <a:spAutoFit/>
          </a:bodyPr>
          <a:lstStyle/>
          <a:p>
            <a:r>
              <a:rPr lang="en-US" sz="2800" b="1">
                <a:solidFill>
                  <a:srgbClr val="003399"/>
                </a:solidFill>
              </a:rPr>
              <a:t>Diagnostic questions:</a:t>
            </a:r>
          </a:p>
          <a:p>
            <a:r>
              <a:rPr lang="en-US" sz="2400">
                <a:solidFill>
                  <a:srgbClr val="003399"/>
                </a:solidFill>
              </a:rPr>
              <a:t>Does the university carry out:</a:t>
            </a:r>
          </a:p>
          <a:p>
            <a:pPr lvl="1"/>
            <a:r>
              <a:rPr lang="en-US" sz="2400">
                <a:solidFill>
                  <a:srgbClr val="003399"/>
                </a:solidFill>
              </a:rPr>
              <a:t>• student evaluation</a:t>
            </a:r>
          </a:p>
          <a:p>
            <a:pPr lvl="1"/>
            <a:r>
              <a:rPr lang="en-US" sz="2400">
                <a:solidFill>
                  <a:srgbClr val="003399"/>
                </a:solidFill>
              </a:rPr>
              <a:t>• course evaluation </a:t>
            </a:r>
          </a:p>
          <a:p>
            <a:pPr lvl="1"/>
            <a:r>
              <a:rPr lang="en-US" sz="2400">
                <a:solidFill>
                  <a:srgbClr val="003399"/>
                </a:solidFill>
              </a:rPr>
              <a:t>• curriculum evaluation </a:t>
            </a:r>
          </a:p>
          <a:p>
            <a:pPr lvl="1"/>
            <a:r>
              <a:rPr lang="en-US" sz="2400">
                <a:solidFill>
                  <a:srgbClr val="003399"/>
                </a:solidFill>
              </a:rPr>
              <a:t>• regular review of research outcomes</a:t>
            </a:r>
          </a:p>
          <a:p>
            <a:pPr lvl="1"/>
            <a:r>
              <a:rPr lang="en-US" sz="2400">
                <a:solidFill>
                  <a:srgbClr val="003399"/>
                </a:solidFill>
              </a:rPr>
              <a:t>• regular evaluation of the contribution to society and the community</a:t>
            </a:r>
          </a:p>
        </p:txBody>
      </p:sp>
      <p:sp>
        <p:nvSpPr>
          <p:cNvPr id="74759" name="Text Box 6"/>
          <p:cNvSpPr txBox="1">
            <a:spLocks noChangeArrowheads="1"/>
          </p:cNvSpPr>
          <p:nvPr/>
        </p:nvSpPr>
        <p:spPr bwMode="auto">
          <a:xfrm>
            <a:off x="465138" y="5195888"/>
            <a:ext cx="8213725" cy="1200329"/>
          </a:xfrm>
          <a:prstGeom prst="rect">
            <a:avLst/>
          </a:prstGeom>
          <a:noFill/>
          <a:ln w="9525">
            <a:solidFill>
              <a:schemeClr val="tx1"/>
            </a:solidFill>
            <a:miter lim="800000"/>
            <a:headEnd/>
            <a:tailEnd/>
          </a:ln>
        </p:spPr>
        <p:txBody>
          <a:bodyPr>
            <a:spAutoFit/>
          </a:bodyPr>
          <a:lstStyle/>
          <a:p>
            <a:pPr>
              <a:spcBef>
                <a:spcPct val="50000"/>
              </a:spcBef>
            </a:pPr>
            <a:r>
              <a:rPr lang="en-US" sz="1800" b="1" dirty="0">
                <a:solidFill>
                  <a:schemeClr val="tx1"/>
                </a:solidFill>
              </a:rPr>
              <a:t>Examples:</a:t>
            </a:r>
          </a:p>
          <a:p>
            <a:pPr>
              <a:spcBef>
                <a:spcPct val="50000"/>
              </a:spcBef>
            </a:pPr>
            <a:endParaRPr lang="en-US" sz="1800" dirty="0" smtClean="0">
              <a:solidFill>
                <a:schemeClr val="tx1"/>
              </a:solidFill>
            </a:endParaRPr>
          </a:p>
          <a:p>
            <a:pPr>
              <a:spcBef>
                <a:spcPct val="50000"/>
              </a:spcBef>
            </a:pPr>
            <a:endParaRPr lang="en-US" sz="1800" dirty="0">
              <a:solidFill>
                <a:schemeClr val="tx1"/>
              </a:solidFill>
            </a:endParaRP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353F5162-3F9C-45ED-80C1-B9E836D5E879}" type="slidenum">
              <a:rPr lang="en-US" smtClean="0"/>
              <a:pPr/>
              <a:t>43</a:t>
            </a:fld>
            <a:endParaRPr lang="en-US" smtClean="0"/>
          </a:p>
        </p:txBody>
      </p:sp>
      <p:sp>
        <p:nvSpPr>
          <p:cNvPr id="75779" name="Rectangle 2"/>
          <p:cNvSpPr>
            <a:spLocks noGrp="1" noChangeArrowheads="1"/>
          </p:cNvSpPr>
          <p:nvPr>
            <p:ph type="title"/>
          </p:nvPr>
        </p:nvSpPr>
        <p:spPr>
          <a:xfrm>
            <a:off x="211138" y="188913"/>
            <a:ext cx="6908800" cy="1143000"/>
          </a:xfrm>
        </p:spPr>
        <p:txBody>
          <a:bodyPr/>
          <a:lstStyle/>
          <a:p>
            <a:pPr algn="l" eaLnBrk="1" hangingPunct="1"/>
            <a:r>
              <a:rPr lang="en-GB" sz="3200" smtClean="0"/>
              <a:t>4. Special QA Processes: </a:t>
            </a:r>
            <a:br>
              <a:rPr lang="en-GB" sz="3200" smtClean="0"/>
            </a:br>
            <a:r>
              <a:rPr lang="en-GB" sz="3200" smtClean="0"/>
              <a:t>Student Assessment</a:t>
            </a:r>
            <a:endParaRPr lang="en-US" sz="3200" smtClean="0"/>
          </a:p>
        </p:txBody>
      </p:sp>
      <p:sp>
        <p:nvSpPr>
          <p:cNvPr id="75781"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M34-35</a:t>
            </a:r>
          </a:p>
        </p:txBody>
      </p:sp>
      <p:sp>
        <p:nvSpPr>
          <p:cNvPr id="75782" name="Text Box 5"/>
          <p:cNvSpPr txBox="1">
            <a:spLocks noChangeArrowheads="1"/>
          </p:cNvSpPr>
          <p:nvPr/>
        </p:nvSpPr>
        <p:spPr bwMode="auto">
          <a:xfrm>
            <a:off x="957263" y="1322388"/>
            <a:ext cx="7997825" cy="2540000"/>
          </a:xfrm>
          <a:prstGeom prst="rect">
            <a:avLst/>
          </a:prstGeom>
          <a:noFill/>
          <a:ln w="9525">
            <a:solidFill>
              <a:srgbClr val="003399"/>
            </a:solidFill>
            <a:miter lim="800000"/>
            <a:headEnd/>
            <a:tailEnd/>
          </a:ln>
        </p:spPr>
        <p:txBody>
          <a:bodyPr>
            <a:spAutoFit/>
          </a:bodyPr>
          <a:lstStyle/>
          <a:p>
            <a:pPr marL="342900" indent="-342900"/>
            <a:r>
              <a:rPr lang="en-US" sz="2000" b="1">
                <a:solidFill>
                  <a:srgbClr val="003399"/>
                </a:solidFill>
              </a:rPr>
              <a:t>AUN-QA Criterion:</a:t>
            </a:r>
          </a:p>
          <a:p>
            <a:pPr marL="342900" indent="-342900">
              <a:buFontTx/>
              <a:buChar char="•"/>
            </a:pPr>
            <a:r>
              <a:rPr lang="en-US" sz="2000">
                <a:solidFill>
                  <a:srgbClr val="003399"/>
                </a:solidFill>
              </a:rPr>
              <a:t>An institution has clear procedures to assure the assessment of students.</a:t>
            </a:r>
          </a:p>
          <a:p>
            <a:pPr marL="342900" indent="-342900">
              <a:buFontTx/>
              <a:buChar char="•"/>
            </a:pPr>
            <a:r>
              <a:rPr lang="en-US" sz="2000">
                <a:solidFill>
                  <a:srgbClr val="003399"/>
                </a:solidFill>
              </a:rPr>
              <a:t>Students are assessed on the basis of published criteria, regulations and procedures that are applied consistently.</a:t>
            </a:r>
          </a:p>
          <a:p>
            <a:pPr marL="342900" indent="-342900">
              <a:buFontTx/>
              <a:buChar char="•"/>
            </a:pPr>
            <a:r>
              <a:rPr lang="en-US" sz="2000">
                <a:solidFill>
                  <a:srgbClr val="003399"/>
                </a:solidFill>
              </a:rPr>
              <a:t>There are clear procedures to assure the quality of the examinations.</a:t>
            </a:r>
          </a:p>
          <a:p>
            <a:pPr marL="342900" indent="-342900">
              <a:buFontTx/>
              <a:buChar char="•"/>
            </a:pPr>
            <a:r>
              <a:rPr lang="en-US" sz="2000">
                <a:solidFill>
                  <a:srgbClr val="003399"/>
                </a:solidFill>
              </a:rPr>
              <a:t>There is an appeals procedure.</a:t>
            </a:r>
          </a:p>
        </p:txBody>
      </p:sp>
      <p:sp>
        <p:nvSpPr>
          <p:cNvPr id="75783" name="Text Box 6"/>
          <p:cNvSpPr txBox="1">
            <a:spLocks noChangeArrowheads="1"/>
          </p:cNvSpPr>
          <p:nvPr/>
        </p:nvSpPr>
        <p:spPr bwMode="auto">
          <a:xfrm>
            <a:off x="915988" y="4222750"/>
            <a:ext cx="7981950" cy="1930400"/>
          </a:xfrm>
          <a:prstGeom prst="rect">
            <a:avLst/>
          </a:prstGeom>
          <a:noFill/>
          <a:ln w="9525">
            <a:solidFill>
              <a:schemeClr val="tx1"/>
            </a:solidFill>
            <a:miter lim="800000"/>
            <a:headEnd/>
            <a:tailEnd/>
          </a:ln>
        </p:spPr>
        <p:txBody>
          <a:bodyPr>
            <a:spAutoFit/>
          </a:bodyPr>
          <a:lstStyle/>
          <a:p>
            <a:r>
              <a:rPr lang="en-US" sz="2000" b="1">
                <a:solidFill>
                  <a:schemeClr val="tx1"/>
                </a:solidFill>
              </a:rPr>
              <a:t>Checklist:</a:t>
            </a:r>
          </a:p>
          <a:p>
            <a:r>
              <a:rPr lang="en-US" sz="2000" b="1">
                <a:solidFill>
                  <a:schemeClr val="tx1"/>
                </a:solidFill>
              </a:rPr>
              <a:t>4. Quality Assurance of the Student Assessment</a:t>
            </a:r>
          </a:p>
          <a:p>
            <a:r>
              <a:rPr lang="en-US" sz="2000">
                <a:solidFill>
                  <a:schemeClr val="tx1"/>
                </a:solidFill>
              </a:rPr>
              <a:t>4.1 Criteria for assessment</a:t>
            </a:r>
          </a:p>
          <a:p>
            <a:r>
              <a:rPr lang="en-US" sz="2000">
                <a:solidFill>
                  <a:schemeClr val="tx1"/>
                </a:solidFill>
              </a:rPr>
              <a:t>4.2 Assessment procedures</a:t>
            </a:r>
          </a:p>
          <a:p>
            <a:r>
              <a:rPr lang="en-US" sz="2000">
                <a:solidFill>
                  <a:schemeClr val="tx1"/>
                </a:solidFill>
              </a:rPr>
              <a:t>4.3 Regulations to assure the quality of assessment</a:t>
            </a:r>
          </a:p>
          <a:p>
            <a:r>
              <a:rPr lang="en-US" sz="2000">
                <a:solidFill>
                  <a:schemeClr val="tx1"/>
                </a:solidFill>
              </a:rPr>
              <a:t>4.4 Appeal procedures</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7A7C737A-9C67-48BF-AA97-1289CC052B5B}" type="slidenum">
              <a:rPr lang="en-US" smtClean="0"/>
              <a:pPr/>
              <a:t>44</a:t>
            </a:fld>
            <a:endParaRPr lang="en-US" smtClean="0"/>
          </a:p>
        </p:txBody>
      </p:sp>
      <p:sp>
        <p:nvSpPr>
          <p:cNvPr id="76803" name="Rectangle 2"/>
          <p:cNvSpPr>
            <a:spLocks noGrp="1" noChangeArrowheads="1"/>
          </p:cNvSpPr>
          <p:nvPr>
            <p:ph type="title"/>
          </p:nvPr>
        </p:nvSpPr>
        <p:spPr>
          <a:xfrm>
            <a:off x="195263" y="-41350"/>
            <a:ext cx="6908800" cy="1143000"/>
          </a:xfrm>
        </p:spPr>
        <p:txBody>
          <a:bodyPr/>
          <a:lstStyle/>
          <a:p>
            <a:pPr algn="l" eaLnBrk="1" hangingPunct="1"/>
            <a:r>
              <a:rPr lang="en-GB" sz="3200" dirty="0" smtClean="0"/>
              <a:t>4. Special QA Processes: </a:t>
            </a:r>
            <a:br>
              <a:rPr lang="en-GB" sz="3200" dirty="0" smtClean="0"/>
            </a:br>
            <a:r>
              <a:rPr lang="en-GB" sz="3200" dirty="0" smtClean="0"/>
              <a:t>Student Assessment</a:t>
            </a:r>
            <a:endParaRPr lang="en-US" sz="3200" dirty="0" smtClean="0"/>
          </a:p>
        </p:txBody>
      </p:sp>
      <p:sp>
        <p:nvSpPr>
          <p:cNvPr id="76805"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M34-35</a:t>
            </a:r>
          </a:p>
        </p:txBody>
      </p:sp>
      <p:sp>
        <p:nvSpPr>
          <p:cNvPr id="76806" name="Text Box 5"/>
          <p:cNvSpPr txBox="1">
            <a:spLocks noChangeArrowheads="1"/>
          </p:cNvSpPr>
          <p:nvPr/>
        </p:nvSpPr>
        <p:spPr bwMode="auto">
          <a:xfrm>
            <a:off x="386835" y="938347"/>
            <a:ext cx="8318500" cy="5601533"/>
          </a:xfrm>
          <a:prstGeom prst="rect">
            <a:avLst/>
          </a:prstGeom>
          <a:noFill/>
          <a:ln w="9525">
            <a:noFill/>
            <a:miter lim="800000"/>
            <a:headEnd/>
            <a:tailEnd/>
          </a:ln>
        </p:spPr>
        <p:txBody>
          <a:bodyPr>
            <a:spAutoFit/>
          </a:bodyPr>
          <a:lstStyle/>
          <a:p>
            <a:r>
              <a:rPr lang="en-US" sz="1800" b="1" dirty="0">
                <a:solidFill>
                  <a:srgbClr val="003399"/>
                </a:solidFill>
              </a:rPr>
              <a:t>Diagnostic questions:</a:t>
            </a:r>
          </a:p>
          <a:p>
            <a:r>
              <a:rPr lang="en-US" sz="1800" dirty="0">
                <a:solidFill>
                  <a:srgbClr val="003399"/>
                </a:solidFill>
              </a:rPr>
              <a:t>• </a:t>
            </a:r>
            <a:r>
              <a:rPr lang="en-US" sz="1600" dirty="0">
                <a:solidFill>
                  <a:srgbClr val="003399"/>
                </a:solidFill>
              </a:rPr>
              <a:t>Does the student assessment meet the principles of adult learning? Adults prefer to be assessed by criterion-referenced methods and by a combination of peer, self and teacher assessment.</a:t>
            </a:r>
          </a:p>
          <a:p>
            <a:r>
              <a:rPr lang="en-US" sz="1600" dirty="0">
                <a:solidFill>
                  <a:srgbClr val="003399"/>
                </a:solidFill>
              </a:rPr>
              <a:t>• Does the assessment method foster open, flexible, reflective and outcome based assessment?</a:t>
            </a:r>
          </a:p>
          <a:p>
            <a:r>
              <a:rPr lang="en-US" sz="1600" dirty="0">
                <a:solidFill>
                  <a:srgbClr val="003399"/>
                </a:solidFill>
              </a:rPr>
              <a:t>• Are the criteria made explicit?</a:t>
            </a:r>
          </a:p>
          <a:p>
            <a:r>
              <a:rPr lang="en-US" sz="1600" dirty="0">
                <a:solidFill>
                  <a:srgbClr val="003399"/>
                </a:solidFill>
              </a:rPr>
              <a:t>• Are the assessment strategies in line with clearly-defined learning outcomes?</a:t>
            </a:r>
          </a:p>
          <a:p>
            <a:r>
              <a:rPr lang="en-US" sz="1600" dirty="0">
                <a:solidFill>
                  <a:srgbClr val="003399"/>
                </a:solidFill>
              </a:rPr>
              <a:t>• Do the assessment arrangements correspond with all the aims and aspects of the curriculum as taught?</a:t>
            </a:r>
          </a:p>
          <a:p>
            <a:r>
              <a:rPr lang="en-US" sz="1600" dirty="0">
                <a:solidFill>
                  <a:srgbClr val="003399"/>
                </a:solidFill>
              </a:rPr>
              <a:t>• Is a range of assessment methods used in a planned manner to serve</a:t>
            </a:r>
          </a:p>
          <a:p>
            <a:r>
              <a:rPr lang="en-US" sz="1600" dirty="0">
                <a:solidFill>
                  <a:srgbClr val="003399"/>
                </a:solidFill>
              </a:rPr>
              <a:t>diagnostic, formative, and summative purposes</a:t>
            </a:r>
            <a:r>
              <a:rPr lang="en-US" sz="1600" dirty="0" smtClean="0">
                <a:solidFill>
                  <a:srgbClr val="003399"/>
                </a:solidFill>
              </a:rPr>
              <a:t>?</a:t>
            </a:r>
          </a:p>
          <a:p>
            <a:r>
              <a:rPr lang="en-US" sz="1800" dirty="0" smtClean="0">
                <a:solidFill>
                  <a:srgbClr val="003399"/>
                </a:solidFill>
              </a:rPr>
              <a:t>• </a:t>
            </a:r>
            <a:r>
              <a:rPr lang="en-US" sz="1600" dirty="0" smtClean="0">
                <a:solidFill>
                  <a:srgbClr val="003399"/>
                </a:solidFill>
              </a:rPr>
              <a:t>Is the scope and weighting of the assessment schemes known to all</a:t>
            </a:r>
          </a:p>
          <a:p>
            <a:r>
              <a:rPr lang="en-US" sz="1600" dirty="0" smtClean="0">
                <a:solidFill>
                  <a:srgbClr val="003399"/>
                </a:solidFill>
              </a:rPr>
              <a:t>concerned?</a:t>
            </a:r>
          </a:p>
          <a:p>
            <a:r>
              <a:rPr lang="en-US" sz="1600" dirty="0" smtClean="0">
                <a:solidFill>
                  <a:srgbClr val="003399"/>
                </a:solidFill>
              </a:rPr>
              <a:t>• Are the standards applied in assessment schemes explicit and consistent across the curriculum?</a:t>
            </a:r>
          </a:p>
          <a:p>
            <a:r>
              <a:rPr lang="en-US" sz="1600" dirty="0" smtClean="0">
                <a:solidFill>
                  <a:srgbClr val="003399"/>
                </a:solidFill>
              </a:rPr>
              <a:t>• Are procedures regularly applied to ensure that, as far as possible, assessment schemes are valid, reliable and fairly administered?</a:t>
            </a:r>
          </a:p>
          <a:p>
            <a:r>
              <a:rPr lang="en-US" sz="1600" dirty="0" smtClean="0">
                <a:solidFill>
                  <a:srgbClr val="003399"/>
                </a:solidFill>
              </a:rPr>
              <a:t>• Do students have ready access to reasonable appeals procedures?</a:t>
            </a:r>
          </a:p>
          <a:p>
            <a:r>
              <a:rPr lang="en-US" sz="1600" dirty="0" smtClean="0">
                <a:solidFill>
                  <a:srgbClr val="003399"/>
                </a:solidFill>
              </a:rPr>
              <a:t>• Is the reliability and validity of the assessment methods documented as required and regularly evaluated?</a:t>
            </a:r>
          </a:p>
          <a:p>
            <a:r>
              <a:rPr lang="en-US" sz="1600" dirty="0" smtClean="0">
                <a:solidFill>
                  <a:srgbClr val="003399"/>
                </a:solidFill>
              </a:rPr>
              <a:t>• Are new assessment methods developed and tested</a:t>
            </a:r>
            <a:r>
              <a:rPr lang="en-US" sz="1600" dirty="0" smtClean="0">
                <a:solidFill>
                  <a:srgbClr val="003399"/>
                </a:solidFill>
              </a:rPr>
              <a:t>?</a:t>
            </a:r>
            <a:endParaRPr lang="en-US" sz="2000" dirty="0">
              <a:solidFill>
                <a:srgbClr val="003399"/>
              </a:solidFill>
            </a:endParaRPr>
          </a:p>
        </p:txBody>
      </p:sp>
      <p:sp>
        <p:nvSpPr>
          <p:cNvPr id="7"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16A59A34-AB3F-4954-9E98-4D886342ACA9}" type="slidenum">
              <a:rPr lang="en-US" smtClean="0"/>
              <a:pPr/>
              <a:t>45</a:t>
            </a:fld>
            <a:endParaRPr lang="en-US" smtClean="0"/>
          </a:p>
        </p:txBody>
      </p:sp>
      <p:sp>
        <p:nvSpPr>
          <p:cNvPr id="78851" name="Rectangle 2"/>
          <p:cNvSpPr>
            <a:spLocks noGrp="1" noChangeArrowheads="1"/>
          </p:cNvSpPr>
          <p:nvPr>
            <p:ph type="title"/>
          </p:nvPr>
        </p:nvSpPr>
        <p:spPr>
          <a:xfrm>
            <a:off x="258823" y="0"/>
            <a:ext cx="7448261" cy="1143000"/>
          </a:xfrm>
        </p:spPr>
        <p:txBody>
          <a:bodyPr/>
          <a:lstStyle/>
          <a:p>
            <a:pPr algn="l" eaLnBrk="1" hangingPunct="1"/>
            <a:r>
              <a:rPr lang="en-GB" sz="3200" dirty="0" smtClean="0"/>
              <a:t>5. Special QA Processes : Staff Quality</a:t>
            </a:r>
            <a:endParaRPr lang="en-US" sz="3200" dirty="0" smtClean="0"/>
          </a:p>
        </p:txBody>
      </p:sp>
      <p:sp>
        <p:nvSpPr>
          <p:cNvPr id="78853"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M35-36</a:t>
            </a:r>
          </a:p>
        </p:txBody>
      </p:sp>
      <p:sp>
        <p:nvSpPr>
          <p:cNvPr id="78854" name="Text Box 5"/>
          <p:cNvSpPr txBox="1">
            <a:spLocks noChangeArrowheads="1"/>
          </p:cNvSpPr>
          <p:nvPr/>
        </p:nvSpPr>
        <p:spPr bwMode="auto">
          <a:xfrm>
            <a:off x="368135" y="980003"/>
            <a:ext cx="8205623" cy="1631216"/>
          </a:xfrm>
          <a:prstGeom prst="rect">
            <a:avLst/>
          </a:prstGeom>
          <a:noFill/>
          <a:ln w="9525">
            <a:solidFill>
              <a:srgbClr val="003399"/>
            </a:solidFill>
            <a:miter lim="800000"/>
            <a:headEnd/>
            <a:tailEnd/>
          </a:ln>
        </p:spPr>
        <p:txBody>
          <a:bodyPr wrap="square">
            <a:spAutoFit/>
          </a:bodyPr>
          <a:lstStyle/>
          <a:p>
            <a:pPr marL="342900" indent="-342900"/>
            <a:r>
              <a:rPr lang="en-US" sz="2000" b="1" dirty="0">
                <a:solidFill>
                  <a:srgbClr val="003399"/>
                </a:solidFill>
              </a:rPr>
              <a:t>	AUN-QA </a:t>
            </a:r>
            <a:r>
              <a:rPr lang="en-US" sz="2000" b="1" dirty="0" smtClean="0">
                <a:solidFill>
                  <a:srgbClr val="003399"/>
                </a:solidFill>
              </a:rPr>
              <a:t>Criterion: </a:t>
            </a:r>
            <a:r>
              <a:rPr lang="en-US" sz="2000" dirty="0" smtClean="0">
                <a:solidFill>
                  <a:srgbClr val="003399"/>
                </a:solidFill>
              </a:rPr>
              <a:t>An </a:t>
            </a:r>
            <a:r>
              <a:rPr lang="en-US" sz="2000" dirty="0">
                <a:solidFill>
                  <a:srgbClr val="003399"/>
                </a:solidFill>
              </a:rPr>
              <a:t>institution has means to satisfy itself that its staff are qualified and competent to conduct the core activities of the institution: education, research and the contribution to society and the </a:t>
            </a:r>
            <a:r>
              <a:rPr lang="en-US" sz="2000" dirty="0" smtClean="0">
                <a:solidFill>
                  <a:srgbClr val="003399"/>
                </a:solidFill>
              </a:rPr>
              <a:t>community: adequate </a:t>
            </a:r>
            <a:r>
              <a:rPr lang="en-US" sz="2000" dirty="0">
                <a:solidFill>
                  <a:srgbClr val="003399"/>
                </a:solidFill>
              </a:rPr>
              <a:t>staff appointment </a:t>
            </a:r>
            <a:r>
              <a:rPr lang="en-US" sz="2000" dirty="0" smtClean="0">
                <a:solidFill>
                  <a:srgbClr val="003399"/>
                </a:solidFill>
              </a:rPr>
              <a:t>procedures, adequate staff appraisal system, staff development activities</a:t>
            </a:r>
            <a:endParaRPr lang="en-US" sz="2000" dirty="0">
              <a:solidFill>
                <a:srgbClr val="003399"/>
              </a:solidFill>
            </a:endParaRPr>
          </a:p>
        </p:txBody>
      </p:sp>
      <p:sp>
        <p:nvSpPr>
          <p:cNvPr id="78855" name="Text Box 6"/>
          <p:cNvSpPr txBox="1">
            <a:spLocks noChangeArrowheads="1"/>
          </p:cNvSpPr>
          <p:nvPr/>
        </p:nvSpPr>
        <p:spPr bwMode="auto">
          <a:xfrm>
            <a:off x="505444" y="2644240"/>
            <a:ext cx="7981950" cy="1323439"/>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5</a:t>
            </a:r>
            <a:r>
              <a:rPr lang="en-US" sz="2000" b="1" dirty="0">
                <a:solidFill>
                  <a:schemeClr val="tx1"/>
                </a:solidFill>
              </a:rPr>
              <a:t>. Quality Assurance of Staff</a:t>
            </a:r>
          </a:p>
          <a:p>
            <a:r>
              <a:rPr lang="en-US" sz="2000" dirty="0">
                <a:solidFill>
                  <a:schemeClr val="tx1"/>
                </a:solidFill>
              </a:rPr>
              <a:t>5.1 Staff appointment procedures</a:t>
            </a:r>
          </a:p>
          <a:p>
            <a:r>
              <a:rPr lang="en-US" sz="2000" dirty="0">
                <a:solidFill>
                  <a:schemeClr val="tx1"/>
                </a:solidFill>
              </a:rPr>
              <a:t>5.2 Staff appraisal system</a:t>
            </a:r>
          </a:p>
          <a:p>
            <a:r>
              <a:rPr lang="en-US" sz="2000" dirty="0">
                <a:solidFill>
                  <a:schemeClr val="tx1"/>
                </a:solidFill>
              </a:rPr>
              <a:t>5.3 Staff development activities</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508000" y="3981913"/>
            <a:ext cx="8318500" cy="2554545"/>
          </a:xfrm>
          <a:prstGeom prst="rect">
            <a:avLst/>
          </a:prstGeom>
          <a:noFill/>
          <a:ln w="9525">
            <a:noFill/>
            <a:miter lim="800000"/>
            <a:headEnd/>
            <a:tailEnd/>
          </a:ln>
        </p:spPr>
        <p:txBody>
          <a:bodyPr>
            <a:spAutoFit/>
          </a:bodyPr>
          <a:lstStyle/>
          <a:p>
            <a:r>
              <a:rPr lang="en-US" sz="2000" b="1" dirty="0">
                <a:solidFill>
                  <a:srgbClr val="003399"/>
                </a:solidFill>
              </a:rPr>
              <a:t>Diagnostic questions:</a:t>
            </a:r>
          </a:p>
          <a:p>
            <a:r>
              <a:rPr lang="en-US" sz="2000" dirty="0">
                <a:solidFill>
                  <a:srgbClr val="003399"/>
                </a:solidFill>
              </a:rPr>
              <a:t>• How is the staff recruitment system </a:t>
            </a:r>
            <a:r>
              <a:rPr lang="en-US" sz="2000" dirty="0" err="1">
                <a:solidFill>
                  <a:srgbClr val="003399"/>
                </a:solidFill>
              </a:rPr>
              <a:t>organised</a:t>
            </a:r>
            <a:r>
              <a:rPr lang="en-US" sz="2000" dirty="0">
                <a:solidFill>
                  <a:srgbClr val="003399"/>
                </a:solidFill>
              </a:rPr>
              <a:t>?</a:t>
            </a:r>
          </a:p>
          <a:p>
            <a:r>
              <a:rPr lang="en-US" sz="2000" dirty="0">
                <a:solidFill>
                  <a:srgbClr val="003399"/>
                </a:solidFill>
              </a:rPr>
              <a:t>• How is the promotion system </a:t>
            </a:r>
            <a:r>
              <a:rPr lang="en-US" sz="2000" dirty="0" err="1">
                <a:solidFill>
                  <a:srgbClr val="003399"/>
                </a:solidFill>
              </a:rPr>
              <a:t>organised</a:t>
            </a:r>
            <a:r>
              <a:rPr lang="en-US" sz="2000" dirty="0">
                <a:solidFill>
                  <a:srgbClr val="003399"/>
                </a:solidFill>
              </a:rPr>
              <a:t>? What criteria are important for promotion?</a:t>
            </a:r>
          </a:p>
          <a:p>
            <a:r>
              <a:rPr lang="en-US" sz="2000" dirty="0">
                <a:solidFill>
                  <a:srgbClr val="003399"/>
                </a:solidFill>
              </a:rPr>
              <a:t>• Are staff appraisals carried out? How are these done? What are the consequences?</a:t>
            </a:r>
          </a:p>
          <a:p>
            <a:r>
              <a:rPr lang="en-US" sz="2000" dirty="0">
                <a:solidFill>
                  <a:srgbClr val="003399"/>
                </a:solidFill>
              </a:rPr>
              <a:t>• Has a clear HR policy been put in place?</a:t>
            </a:r>
          </a:p>
          <a:p>
            <a:r>
              <a:rPr lang="en-US" sz="2000" dirty="0">
                <a:solidFill>
                  <a:srgbClr val="003399"/>
                </a:solidFill>
              </a:rPr>
              <a:t>• Are staff development activities carried out?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p>
            <a:fld id="{05BEE593-1C7D-4CE7-8F08-287B20A235DC}" type="slidenum">
              <a:rPr lang="en-US" smtClean="0"/>
              <a:pPr/>
              <a:t>46</a:t>
            </a:fld>
            <a:endParaRPr lang="en-US" smtClean="0"/>
          </a:p>
        </p:txBody>
      </p:sp>
      <p:sp>
        <p:nvSpPr>
          <p:cNvPr id="80899" name="Rectangle 2"/>
          <p:cNvSpPr>
            <a:spLocks noGrp="1" noChangeArrowheads="1"/>
          </p:cNvSpPr>
          <p:nvPr>
            <p:ph type="title"/>
          </p:nvPr>
        </p:nvSpPr>
        <p:spPr>
          <a:xfrm>
            <a:off x="284163" y="230188"/>
            <a:ext cx="6908800" cy="1143000"/>
          </a:xfrm>
        </p:spPr>
        <p:txBody>
          <a:bodyPr/>
          <a:lstStyle/>
          <a:p>
            <a:pPr algn="l" eaLnBrk="1" hangingPunct="1"/>
            <a:r>
              <a:rPr lang="en-GB" sz="3200" smtClean="0"/>
              <a:t>6. Special QA Processes: </a:t>
            </a:r>
            <a:br>
              <a:rPr lang="en-GB" sz="3200" smtClean="0"/>
            </a:br>
            <a:r>
              <a:rPr lang="en-GB" sz="3200" smtClean="0"/>
              <a:t>Quality of the Facilities</a:t>
            </a:r>
            <a:endParaRPr lang="en-US" sz="3200" smtClean="0"/>
          </a:p>
        </p:txBody>
      </p:sp>
      <p:sp>
        <p:nvSpPr>
          <p:cNvPr id="80901"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M36-37</a:t>
            </a:r>
          </a:p>
        </p:txBody>
      </p:sp>
      <p:sp>
        <p:nvSpPr>
          <p:cNvPr id="80902" name="Text Box 5"/>
          <p:cNvSpPr txBox="1">
            <a:spLocks noChangeArrowheads="1"/>
          </p:cNvSpPr>
          <p:nvPr/>
        </p:nvSpPr>
        <p:spPr bwMode="auto">
          <a:xfrm>
            <a:off x="623435" y="1348138"/>
            <a:ext cx="7997825" cy="1938992"/>
          </a:xfrm>
          <a:prstGeom prst="rect">
            <a:avLst/>
          </a:prstGeom>
          <a:noFill/>
          <a:ln w="9525">
            <a:solidFill>
              <a:srgbClr val="003399"/>
            </a:solidFill>
            <a:miter lim="800000"/>
            <a:headEnd/>
            <a:tailEnd/>
          </a:ln>
        </p:spPr>
        <p:txBody>
          <a:bodyPr>
            <a:spAutoFit/>
          </a:bodyPr>
          <a:lstStyle/>
          <a:p>
            <a:pPr marL="342900" indent="-342900"/>
            <a:r>
              <a:rPr lang="en-US" sz="2000" b="1" dirty="0">
                <a:solidFill>
                  <a:srgbClr val="003399"/>
                </a:solidFill>
              </a:rPr>
              <a:t>	AUN-QA </a:t>
            </a:r>
            <a:r>
              <a:rPr lang="en-US" sz="2000" b="1" dirty="0" smtClean="0">
                <a:solidFill>
                  <a:srgbClr val="003399"/>
                </a:solidFill>
              </a:rPr>
              <a:t>Criterion: </a:t>
            </a:r>
            <a:r>
              <a:rPr lang="en-US" sz="2000" dirty="0" smtClean="0">
                <a:solidFill>
                  <a:srgbClr val="003399"/>
                </a:solidFill>
              </a:rPr>
              <a:t>An </a:t>
            </a:r>
            <a:r>
              <a:rPr lang="en-US" sz="2000" dirty="0">
                <a:solidFill>
                  <a:srgbClr val="003399"/>
                </a:solidFill>
              </a:rPr>
              <a:t>institution has clear procedures to ensure that the quality of its facilities needed for student learning are adequate and appropriate for each </a:t>
            </a:r>
            <a:r>
              <a:rPr lang="en-US" sz="2000" dirty="0" err="1">
                <a:solidFill>
                  <a:srgbClr val="003399"/>
                </a:solidFill>
              </a:rPr>
              <a:t>programme</a:t>
            </a:r>
            <a:r>
              <a:rPr lang="en-US" sz="2000" dirty="0">
                <a:solidFill>
                  <a:srgbClr val="003399"/>
                </a:solidFill>
              </a:rPr>
              <a:t> offered:</a:t>
            </a:r>
          </a:p>
          <a:p>
            <a:pPr marL="800100" lvl="1" indent="-342900">
              <a:buFontTx/>
              <a:buChar char="•"/>
            </a:pPr>
            <a:r>
              <a:rPr lang="en-US" sz="2000" dirty="0">
                <a:solidFill>
                  <a:srgbClr val="003399"/>
                </a:solidFill>
              </a:rPr>
              <a:t>adequate checks on the computer facilities</a:t>
            </a:r>
          </a:p>
          <a:p>
            <a:pPr marL="800100" lvl="1" indent="-342900">
              <a:buFontTx/>
              <a:buChar char="•"/>
            </a:pPr>
            <a:r>
              <a:rPr lang="en-US" sz="2000" dirty="0">
                <a:solidFill>
                  <a:srgbClr val="003399"/>
                </a:solidFill>
              </a:rPr>
              <a:t>adequate checks on the library</a:t>
            </a:r>
          </a:p>
          <a:p>
            <a:pPr marL="800100" lvl="1" indent="-342900">
              <a:buFontTx/>
              <a:buChar char="•"/>
            </a:pPr>
            <a:r>
              <a:rPr lang="en-US" sz="2000" dirty="0">
                <a:solidFill>
                  <a:srgbClr val="003399"/>
                </a:solidFill>
              </a:rPr>
              <a:t>adequate checks on the laboratories</a:t>
            </a:r>
          </a:p>
        </p:txBody>
      </p:sp>
      <p:sp>
        <p:nvSpPr>
          <p:cNvPr id="80903" name="Text Box 6"/>
          <p:cNvSpPr txBox="1">
            <a:spLocks noChangeArrowheads="1"/>
          </p:cNvSpPr>
          <p:nvPr/>
        </p:nvSpPr>
        <p:spPr bwMode="auto">
          <a:xfrm>
            <a:off x="647947" y="3364676"/>
            <a:ext cx="7981950" cy="1323439"/>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6</a:t>
            </a:r>
            <a:r>
              <a:rPr lang="en-US" sz="2000" b="1" dirty="0">
                <a:solidFill>
                  <a:schemeClr val="tx1"/>
                </a:solidFill>
              </a:rPr>
              <a:t>. Quality Assurance of Facilities</a:t>
            </a:r>
          </a:p>
          <a:p>
            <a:r>
              <a:rPr lang="en-US" sz="2000" dirty="0">
                <a:solidFill>
                  <a:schemeClr val="tx1"/>
                </a:solidFill>
              </a:rPr>
              <a:t>6.1 Checking the computer facilities</a:t>
            </a:r>
          </a:p>
          <a:p>
            <a:r>
              <a:rPr lang="en-US" sz="2000" dirty="0">
                <a:solidFill>
                  <a:schemeClr val="tx1"/>
                </a:solidFill>
              </a:rPr>
              <a:t>6.2 Checking the library facilities</a:t>
            </a:r>
          </a:p>
          <a:p>
            <a:r>
              <a:rPr lang="en-US" sz="2000" dirty="0">
                <a:solidFill>
                  <a:schemeClr val="tx1"/>
                </a:solidFill>
              </a:rPr>
              <a:t>6.3 Checking the laboratories</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887996" y="4789356"/>
            <a:ext cx="8318500" cy="1631216"/>
          </a:xfrm>
          <a:prstGeom prst="rect">
            <a:avLst/>
          </a:prstGeom>
          <a:noFill/>
          <a:ln w="9525">
            <a:noFill/>
            <a:miter lim="800000"/>
            <a:headEnd/>
            <a:tailEnd/>
          </a:ln>
        </p:spPr>
        <p:txBody>
          <a:bodyPr>
            <a:spAutoFit/>
          </a:bodyPr>
          <a:lstStyle/>
          <a:p>
            <a:r>
              <a:rPr lang="en-US" sz="2000" b="1" dirty="0">
                <a:solidFill>
                  <a:srgbClr val="003399"/>
                </a:solidFill>
              </a:rPr>
              <a:t>Diagnostic questions:</a:t>
            </a:r>
          </a:p>
          <a:p>
            <a:r>
              <a:rPr lang="en-US" sz="2000" dirty="0">
                <a:solidFill>
                  <a:srgbClr val="003399"/>
                </a:solidFill>
              </a:rPr>
              <a:t>What procedures do you have to assure the quality of:</a:t>
            </a:r>
          </a:p>
          <a:p>
            <a:pPr lvl="1"/>
            <a:r>
              <a:rPr lang="en-US" sz="2000" dirty="0">
                <a:solidFill>
                  <a:srgbClr val="003399"/>
                </a:solidFill>
              </a:rPr>
              <a:t>• the lecture halls, tutorial rooms, auditorium, etc?</a:t>
            </a:r>
          </a:p>
          <a:p>
            <a:pPr lvl="1"/>
            <a:r>
              <a:rPr lang="en-US" sz="2000" dirty="0">
                <a:solidFill>
                  <a:srgbClr val="003399"/>
                </a:solidFill>
              </a:rPr>
              <a:t>• the libraries</a:t>
            </a:r>
            <a:r>
              <a:rPr lang="en-US" sz="2000" dirty="0" smtClean="0">
                <a:solidFill>
                  <a:srgbClr val="003399"/>
                </a:solidFill>
              </a:rPr>
              <a:t>?			• </a:t>
            </a:r>
            <a:r>
              <a:rPr lang="en-US" sz="2000" dirty="0">
                <a:solidFill>
                  <a:srgbClr val="003399"/>
                </a:solidFill>
              </a:rPr>
              <a:t>the laboratories?</a:t>
            </a:r>
          </a:p>
          <a:p>
            <a:pPr lvl="1"/>
            <a:r>
              <a:rPr lang="en-US" sz="2000" dirty="0">
                <a:solidFill>
                  <a:srgbClr val="003399"/>
                </a:solidFill>
              </a:rPr>
              <a:t>• the learning </a:t>
            </a:r>
            <a:r>
              <a:rPr lang="en-US" sz="2000" dirty="0" smtClean="0">
                <a:solidFill>
                  <a:srgbClr val="003399"/>
                </a:solidFill>
              </a:rPr>
              <a:t>resources		• </a:t>
            </a:r>
            <a:r>
              <a:rPr lang="en-US" sz="2000" dirty="0">
                <a:solidFill>
                  <a:srgbClr val="003399"/>
                </a:solidFill>
              </a:rPr>
              <a:t>the research resources?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fld id="{647527CD-7EC2-4744-9043-F578512CDA6F}" type="slidenum">
              <a:rPr lang="en-US" smtClean="0"/>
              <a:pPr/>
              <a:t>47</a:t>
            </a:fld>
            <a:endParaRPr lang="en-US" smtClean="0"/>
          </a:p>
        </p:txBody>
      </p:sp>
      <p:sp>
        <p:nvSpPr>
          <p:cNvPr id="82947" name="Rectangle 2"/>
          <p:cNvSpPr>
            <a:spLocks noGrp="1" noChangeArrowheads="1"/>
          </p:cNvSpPr>
          <p:nvPr>
            <p:ph type="title"/>
          </p:nvPr>
        </p:nvSpPr>
        <p:spPr>
          <a:xfrm>
            <a:off x="225425" y="188913"/>
            <a:ext cx="6908800" cy="1143000"/>
          </a:xfrm>
        </p:spPr>
        <p:txBody>
          <a:bodyPr/>
          <a:lstStyle/>
          <a:p>
            <a:pPr algn="l" eaLnBrk="1" hangingPunct="1"/>
            <a:r>
              <a:rPr lang="en-GB" sz="3200" smtClean="0"/>
              <a:t>7. Special QA Processes: </a:t>
            </a:r>
            <a:br>
              <a:rPr lang="en-GB" sz="3200" smtClean="0"/>
            </a:br>
            <a:r>
              <a:rPr lang="en-GB" sz="3200" smtClean="0"/>
              <a:t>Quality of Student Support</a:t>
            </a:r>
            <a:endParaRPr lang="en-US" sz="3200" smtClean="0"/>
          </a:p>
        </p:txBody>
      </p:sp>
      <p:sp>
        <p:nvSpPr>
          <p:cNvPr id="8294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M37</a:t>
            </a:r>
          </a:p>
        </p:txBody>
      </p:sp>
      <p:sp>
        <p:nvSpPr>
          <p:cNvPr id="82950" name="Text Box 5"/>
          <p:cNvSpPr txBox="1">
            <a:spLocks noChangeArrowheads="1"/>
          </p:cNvSpPr>
          <p:nvPr/>
        </p:nvSpPr>
        <p:spPr bwMode="auto">
          <a:xfrm>
            <a:off x="439388" y="1395413"/>
            <a:ext cx="8326788" cy="2062103"/>
          </a:xfrm>
          <a:prstGeom prst="rect">
            <a:avLst/>
          </a:prstGeom>
          <a:noFill/>
          <a:ln w="9525">
            <a:solidFill>
              <a:srgbClr val="003399"/>
            </a:solidFill>
            <a:miter lim="800000"/>
            <a:headEnd/>
            <a:tailEnd/>
          </a:ln>
        </p:spPr>
        <p:txBody>
          <a:bodyPr wrap="square">
            <a:spAutoFit/>
          </a:bodyPr>
          <a:lstStyle/>
          <a:p>
            <a:pPr marL="342900" indent="-342900"/>
            <a:r>
              <a:rPr lang="en-US" sz="2000" b="1" dirty="0">
                <a:solidFill>
                  <a:srgbClr val="003399"/>
                </a:solidFill>
              </a:rPr>
              <a:t>	AUN-QA </a:t>
            </a:r>
            <a:r>
              <a:rPr lang="en-US" sz="2000" b="1" dirty="0" smtClean="0">
                <a:solidFill>
                  <a:srgbClr val="003399"/>
                </a:solidFill>
              </a:rPr>
              <a:t>Criterion: </a:t>
            </a:r>
            <a:r>
              <a:rPr lang="en-US" sz="1800" dirty="0" smtClean="0">
                <a:solidFill>
                  <a:srgbClr val="003399"/>
                </a:solidFill>
              </a:rPr>
              <a:t>An </a:t>
            </a:r>
            <a:r>
              <a:rPr lang="en-US" sz="1800" dirty="0">
                <a:solidFill>
                  <a:srgbClr val="003399"/>
                </a:solidFill>
              </a:rPr>
              <a:t>institution has clear procedures to assure the quality of the student support and student advice. </a:t>
            </a:r>
          </a:p>
          <a:p>
            <a:pPr marL="342900" indent="-342900"/>
            <a:r>
              <a:rPr lang="en-US" sz="1800" dirty="0">
                <a:solidFill>
                  <a:srgbClr val="003399"/>
                </a:solidFill>
              </a:rPr>
              <a:t>	In establishing a learning environment to support the achievement of quality student learning, teachers must do everything in their power to provide not only a physical and material environment that is supportive of learning and is appropriate to the activities involved, but also a social or psychological environment.</a:t>
            </a:r>
          </a:p>
        </p:txBody>
      </p:sp>
      <p:sp>
        <p:nvSpPr>
          <p:cNvPr id="82951" name="Text Box 6"/>
          <p:cNvSpPr txBox="1">
            <a:spLocks noChangeArrowheads="1"/>
          </p:cNvSpPr>
          <p:nvPr/>
        </p:nvSpPr>
        <p:spPr bwMode="auto">
          <a:xfrm>
            <a:off x="639312" y="3592729"/>
            <a:ext cx="7981950" cy="1323439"/>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7</a:t>
            </a:r>
            <a:r>
              <a:rPr lang="en-US" sz="2000" b="1" dirty="0">
                <a:solidFill>
                  <a:schemeClr val="tx1"/>
                </a:solidFill>
              </a:rPr>
              <a:t>. Quality Assurance of Student Support/Advice</a:t>
            </a:r>
          </a:p>
          <a:p>
            <a:r>
              <a:rPr lang="en-US" sz="2000" dirty="0">
                <a:solidFill>
                  <a:schemeClr val="tx1"/>
                </a:solidFill>
              </a:rPr>
              <a:t>7.1 Information for </a:t>
            </a:r>
            <a:r>
              <a:rPr lang="en-US" sz="2000" dirty="0" smtClean="0">
                <a:solidFill>
                  <a:schemeClr val="tx1"/>
                </a:solidFill>
              </a:rPr>
              <a:t>students		7.2 </a:t>
            </a:r>
            <a:r>
              <a:rPr lang="en-US" sz="2000" dirty="0">
                <a:solidFill>
                  <a:schemeClr val="tx1"/>
                </a:solidFill>
              </a:rPr>
              <a:t>Student advice/support</a:t>
            </a:r>
          </a:p>
          <a:p>
            <a:r>
              <a:rPr lang="en-US" sz="2000" dirty="0">
                <a:solidFill>
                  <a:schemeClr val="tx1"/>
                </a:solidFill>
              </a:rPr>
              <a:t>7.3 student </a:t>
            </a:r>
            <a:r>
              <a:rPr lang="en-US" sz="2000" dirty="0" smtClean="0">
                <a:solidFill>
                  <a:schemeClr val="tx1"/>
                </a:solidFill>
              </a:rPr>
              <a:t>welfare			7.4 </a:t>
            </a:r>
            <a:r>
              <a:rPr lang="en-US" sz="2000" dirty="0">
                <a:solidFill>
                  <a:schemeClr val="tx1"/>
                </a:solidFill>
              </a:rPr>
              <a:t>Student housing</a:t>
            </a:r>
          </a:p>
          <a:p>
            <a:r>
              <a:rPr lang="en-US" sz="2000" dirty="0">
                <a:solidFill>
                  <a:schemeClr val="tx1"/>
                </a:solidFill>
              </a:rPr>
              <a:t>7.5 Sports facilities</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460496" y="5038731"/>
            <a:ext cx="8318500" cy="1323439"/>
          </a:xfrm>
          <a:prstGeom prst="rect">
            <a:avLst/>
          </a:prstGeom>
          <a:noFill/>
          <a:ln w="9525">
            <a:noFill/>
            <a:miter lim="800000"/>
            <a:headEnd/>
            <a:tailEnd/>
          </a:ln>
        </p:spPr>
        <p:txBody>
          <a:bodyPr>
            <a:spAutoFit/>
          </a:bodyPr>
          <a:lstStyle/>
          <a:p>
            <a:r>
              <a:rPr lang="en-US" sz="2000" b="1" dirty="0">
                <a:solidFill>
                  <a:srgbClr val="003399"/>
                </a:solidFill>
              </a:rPr>
              <a:t>Diagnostic </a:t>
            </a:r>
            <a:r>
              <a:rPr lang="en-US" sz="2000" b="1" dirty="0" smtClean="0">
                <a:solidFill>
                  <a:srgbClr val="003399"/>
                </a:solidFill>
              </a:rPr>
              <a:t>questions: </a:t>
            </a:r>
            <a:r>
              <a:rPr lang="en-US" sz="2000" dirty="0" smtClean="0">
                <a:solidFill>
                  <a:srgbClr val="003399"/>
                </a:solidFill>
              </a:rPr>
              <a:t>What </a:t>
            </a:r>
            <a:r>
              <a:rPr lang="en-US" sz="2000" dirty="0">
                <a:solidFill>
                  <a:srgbClr val="003399"/>
                </a:solidFill>
              </a:rPr>
              <a:t>procedures to you have to assure the quality of the student support activities:</a:t>
            </a:r>
          </a:p>
          <a:p>
            <a:pPr lvl="1"/>
            <a:r>
              <a:rPr lang="en-US" sz="2000" dirty="0">
                <a:solidFill>
                  <a:srgbClr val="003399"/>
                </a:solidFill>
              </a:rPr>
              <a:t>• a tutoring </a:t>
            </a:r>
            <a:r>
              <a:rPr lang="en-US" sz="2000" dirty="0" smtClean="0">
                <a:solidFill>
                  <a:srgbClr val="003399"/>
                </a:solidFill>
              </a:rPr>
              <a:t>system		• </a:t>
            </a:r>
            <a:r>
              <a:rPr lang="en-US" sz="2000" dirty="0">
                <a:solidFill>
                  <a:srgbClr val="003399"/>
                </a:solidFill>
              </a:rPr>
              <a:t>student advice and/or </a:t>
            </a:r>
            <a:r>
              <a:rPr lang="en-US" sz="2000" dirty="0" err="1">
                <a:solidFill>
                  <a:srgbClr val="003399"/>
                </a:solidFill>
              </a:rPr>
              <a:t>counselling</a:t>
            </a:r>
            <a:endParaRPr lang="en-US" sz="2000" dirty="0">
              <a:solidFill>
                <a:srgbClr val="003399"/>
              </a:solidFill>
            </a:endParaRPr>
          </a:p>
          <a:p>
            <a:pPr lvl="1"/>
            <a:r>
              <a:rPr lang="en-US" sz="2000" dirty="0">
                <a:solidFill>
                  <a:srgbClr val="003399"/>
                </a:solidFill>
              </a:rPr>
              <a:t>• student </a:t>
            </a:r>
            <a:r>
              <a:rPr lang="en-US" sz="2000" dirty="0" smtClean="0">
                <a:solidFill>
                  <a:srgbClr val="003399"/>
                </a:solidFill>
              </a:rPr>
              <a:t>housing		• </a:t>
            </a:r>
            <a:r>
              <a:rPr lang="en-US" sz="2000" dirty="0">
                <a:solidFill>
                  <a:srgbClr val="003399"/>
                </a:solidFill>
              </a:rPr>
              <a:t>sports facilities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A7E2D87F-55E8-4F3F-9F70-DFC3C3C458B7}" type="slidenum">
              <a:rPr lang="en-US" smtClean="0"/>
              <a:pPr/>
              <a:t>48</a:t>
            </a:fld>
            <a:endParaRPr lang="en-US" smtClean="0"/>
          </a:p>
        </p:txBody>
      </p:sp>
      <p:sp>
        <p:nvSpPr>
          <p:cNvPr id="84995" name="Rectangle 2"/>
          <p:cNvSpPr>
            <a:spLocks noGrp="1" noChangeArrowheads="1"/>
          </p:cNvSpPr>
          <p:nvPr>
            <p:ph type="title"/>
          </p:nvPr>
        </p:nvSpPr>
        <p:spPr>
          <a:xfrm>
            <a:off x="223838" y="-36525"/>
            <a:ext cx="6908800" cy="1143000"/>
          </a:xfrm>
        </p:spPr>
        <p:txBody>
          <a:bodyPr/>
          <a:lstStyle/>
          <a:p>
            <a:pPr algn="l" eaLnBrk="1" hangingPunct="1"/>
            <a:r>
              <a:rPr lang="en-GB" sz="2800" dirty="0" smtClean="0"/>
              <a:t>8. Special QA Instruments: </a:t>
            </a:r>
            <a:br>
              <a:rPr lang="en-GB" sz="2800" dirty="0" smtClean="0"/>
            </a:br>
            <a:r>
              <a:rPr lang="en-GB" sz="2800" dirty="0" smtClean="0"/>
              <a:t>SWOT Analysis or Self-assessment</a:t>
            </a:r>
            <a:endParaRPr lang="en-US" sz="2800" dirty="0" smtClean="0"/>
          </a:p>
        </p:txBody>
      </p:sp>
      <p:sp>
        <p:nvSpPr>
          <p:cNvPr id="84997"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M38</a:t>
            </a:r>
          </a:p>
        </p:txBody>
      </p:sp>
      <p:sp>
        <p:nvSpPr>
          <p:cNvPr id="84998" name="Text Box 5"/>
          <p:cNvSpPr txBox="1">
            <a:spLocks noChangeArrowheads="1"/>
          </p:cNvSpPr>
          <p:nvPr/>
        </p:nvSpPr>
        <p:spPr bwMode="auto">
          <a:xfrm>
            <a:off x="540309" y="1003760"/>
            <a:ext cx="7997825" cy="1625600"/>
          </a:xfrm>
          <a:prstGeom prst="rect">
            <a:avLst/>
          </a:prstGeom>
          <a:noFill/>
          <a:ln w="9525">
            <a:solidFill>
              <a:srgbClr val="003399"/>
            </a:solidFill>
            <a:miter lim="800000"/>
            <a:headEnd/>
            <a:tailEnd/>
          </a:ln>
        </p:spPr>
        <p:txBody>
          <a:bodyPr>
            <a:spAutoFit/>
          </a:bodyPr>
          <a:lstStyle/>
          <a:p>
            <a:pPr marL="342900" indent="-342900"/>
            <a:r>
              <a:rPr lang="en-US" sz="2000" b="1">
                <a:solidFill>
                  <a:srgbClr val="003399"/>
                </a:solidFill>
              </a:rPr>
              <a:t>	AUN-QA Criterion:</a:t>
            </a:r>
          </a:p>
          <a:p>
            <a:pPr marL="342900" indent="-342900"/>
            <a:r>
              <a:rPr lang="en-US" sz="2000">
                <a:solidFill>
                  <a:srgbClr val="003399"/>
                </a:solidFill>
              </a:rPr>
              <a:t>	An institution regularly conducts, but at least once every 5 years, a self-assessment of its core activities and of the institution as a whole to learn about its strengths and weaknesses. This self-assessment will lead to a quality plan.</a:t>
            </a:r>
          </a:p>
        </p:txBody>
      </p:sp>
      <p:sp>
        <p:nvSpPr>
          <p:cNvPr id="84999" name="Text Box 6"/>
          <p:cNvSpPr txBox="1">
            <a:spLocks noChangeArrowheads="1"/>
          </p:cNvSpPr>
          <p:nvPr/>
        </p:nvSpPr>
        <p:spPr bwMode="auto">
          <a:xfrm>
            <a:off x="558595" y="2701395"/>
            <a:ext cx="7981950" cy="1938992"/>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8</a:t>
            </a:r>
            <a:r>
              <a:rPr lang="en-US" sz="2000" b="1" dirty="0">
                <a:solidFill>
                  <a:schemeClr val="tx1"/>
                </a:solidFill>
              </a:rPr>
              <a:t>. Self-assessment</a:t>
            </a:r>
          </a:p>
          <a:p>
            <a:r>
              <a:rPr lang="en-US" sz="2000" dirty="0">
                <a:solidFill>
                  <a:schemeClr val="tx1"/>
                </a:solidFill>
              </a:rPr>
              <a:t>8.1 Self-assessment of the IQA system</a:t>
            </a:r>
          </a:p>
          <a:p>
            <a:r>
              <a:rPr lang="en-US" sz="2000" dirty="0">
                <a:solidFill>
                  <a:schemeClr val="tx1"/>
                </a:solidFill>
              </a:rPr>
              <a:t>8.2 Self-assessment of teaching/learning</a:t>
            </a:r>
          </a:p>
          <a:p>
            <a:r>
              <a:rPr lang="en-US" sz="2000" dirty="0">
                <a:solidFill>
                  <a:schemeClr val="tx1"/>
                </a:solidFill>
              </a:rPr>
              <a:t>8.3 Self-assessment of research</a:t>
            </a:r>
          </a:p>
          <a:p>
            <a:r>
              <a:rPr lang="en-US" sz="2000" dirty="0">
                <a:solidFill>
                  <a:schemeClr val="tx1"/>
                </a:solidFill>
              </a:rPr>
              <a:t>8.4 Self-assessment of the contribution to society and the community</a:t>
            </a:r>
          </a:p>
          <a:p>
            <a:r>
              <a:rPr lang="en-US" sz="2000" dirty="0">
                <a:solidFill>
                  <a:schemeClr val="tx1"/>
                </a:solidFill>
              </a:rPr>
              <a:t>8.5 Self-assessment of the university</a:t>
            </a: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401125" y="4718163"/>
            <a:ext cx="8318500" cy="1600438"/>
          </a:xfrm>
          <a:prstGeom prst="rect">
            <a:avLst/>
          </a:prstGeom>
          <a:noFill/>
          <a:ln w="9525">
            <a:noFill/>
            <a:miter lim="800000"/>
            <a:headEnd/>
            <a:tailEnd/>
          </a:ln>
        </p:spPr>
        <p:txBody>
          <a:bodyPr>
            <a:spAutoFit/>
          </a:bodyPr>
          <a:lstStyle/>
          <a:p>
            <a:r>
              <a:rPr lang="en-US" sz="1800" b="1" dirty="0">
                <a:solidFill>
                  <a:srgbClr val="003399"/>
                </a:solidFill>
              </a:rPr>
              <a:t>Diagnostic questions:</a:t>
            </a:r>
          </a:p>
          <a:p>
            <a:r>
              <a:rPr lang="en-US" sz="1600" dirty="0">
                <a:solidFill>
                  <a:srgbClr val="003399"/>
                </a:solidFill>
              </a:rPr>
              <a:t>Does the university already have experience with the instrument of self-assessment?</a:t>
            </a:r>
          </a:p>
          <a:p>
            <a:r>
              <a:rPr lang="en-US" sz="1600" dirty="0">
                <a:solidFill>
                  <a:srgbClr val="003399"/>
                </a:solidFill>
              </a:rPr>
              <a:t>• Is there any connection with external assessment/accreditation?</a:t>
            </a:r>
          </a:p>
          <a:p>
            <a:r>
              <a:rPr lang="en-US" sz="1600" dirty="0">
                <a:solidFill>
                  <a:srgbClr val="003399"/>
                </a:solidFill>
              </a:rPr>
              <a:t>• Are the core activities being assessed?</a:t>
            </a:r>
          </a:p>
          <a:p>
            <a:r>
              <a:rPr lang="en-US" sz="1600" dirty="0">
                <a:solidFill>
                  <a:srgbClr val="003399"/>
                </a:solidFill>
              </a:rPr>
              <a:t>• If not yet done, are you planning to conduct self-assessment on a regular basis?</a:t>
            </a:r>
          </a:p>
          <a:p>
            <a:r>
              <a:rPr lang="en-US" sz="1600" dirty="0">
                <a:solidFill>
                  <a:srgbClr val="003399"/>
                </a:solidFill>
              </a:rPr>
              <a:t>• If you have (not yet) conducted self-assessment, how do you know what your quality is?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3BC46001-4CAE-4C84-8121-948F36FD3226}" type="slidenum">
              <a:rPr lang="en-US" smtClean="0"/>
              <a:pPr/>
              <a:t>49</a:t>
            </a:fld>
            <a:endParaRPr lang="en-US" smtClean="0"/>
          </a:p>
        </p:txBody>
      </p:sp>
      <p:sp>
        <p:nvSpPr>
          <p:cNvPr id="87043" name="Rectangle 2"/>
          <p:cNvSpPr>
            <a:spLocks noGrp="1" noChangeArrowheads="1"/>
          </p:cNvSpPr>
          <p:nvPr>
            <p:ph type="title"/>
          </p:nvPr>
        </p:nvSpPr>
        <p:spPr>
          <a:xfrm>
            <a:off x="282575" y="258763"/>
            <a:ext cx="6908800" cy="1143000"/>
          </a:xfrm>
        </p:spPr>
        <p:txBody>
          <a:bodyPr/>
          <a:lstStyle/>
          <a:p>
            <a:pPr algn="l" eaLnBrk="1" hangingPunct="1"/>
            <a:r>
              <a:rPr lang="en-GB" sz="3200" smtClean="0"/>
              <a:t>9. Special QA Instruments: </a:t>
            </a:r>
            <a:br>
              <a:rPr lang="en-GB" sz="3200" smtClean="0"/>
            </a:br>
            <a:r>
              <a:rPr lang="en-GB" sz="3200" smtClean="0"/>
              <a:t>Inter-collegial Audit</a:t>
            </a:r>
            <a:endParaRPr lang="en-US" sz="3200" smtClean="0"/>
          </a:p>
        </p:txBody>
      </p:sp>
      <p:sp>
        <p:nvSpPr>
          <p:cNvPr id="87045"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M38-39</a:t>
            </a:r>
          </a:p>
        </p:txBody>
      </p:sp>
      <p:sp>
        <p:nvSpPr>
          <p:cNvPr id="87046" name="Text Box 5"/>
          <p:cNvSpPr txBox="1">
            <a:spLocks noChangeArrowheads="1"/>
          </p:cNvSpPr>
          <p:nvPr/>
        </p:nvSpPr>
        <p:spPr bwMode="auto">
          <a:xfrm>
            <a:off x="498765" y="1360023"/>
            <a:ext cx="8229374" cy="1938992"/>
          </a:xfrm>
          <a:prstGeom prst="rect">
            <a:avLst/>
          </a:prstGeom>
          <a:noFill/>
          <a:ln w="9525">
            <a:solidFill>
              <a:srgbClr val="003399"/>
            </a:solidFill>
            <a:miter lim="800000"/>
            <a:headEnd/>
            <a:tailEnd/>
          </a:ln>
        </p:spPr>
        <p:txBody>
          <a:bodyPr wrap="square">
            <a:spAutoFit/>
          </a:bodyPr>
          <a:lstStyle/>
          <a:p>
            <a:pPr marL="342900" indent="-342900"/>
            <a:r>
              <a:rPr lang="en-US" sz="2000" b="1">
                <a:solidFill>
                  <a:srgbClr val="003399"/>
                </a:solidFill>
              </a:rPr>
              <a:t>	AUN-QA Criterion:</a:t>
            </a:r>
          </a:p>
          <a:p>
            <a:pPr marL="342900" indent="-342900"/>
            <a:r>
              <a:rPr lang="en-US" sz="2000">
                <a:solidFill>
                  <a:srgbClr val="003399"/>
                </a:solidFill>
              </a:rPr>
              <a:t>	A self-assessment might be part of an External Quality Assessment (EQA) or accreditation process where the self-assessment report acts as input for the external review team. If the self-assessment is not connected to the EQA, the institution will be expected to organise an audit itself based on the self-assessment report.</a:t>
            </a:r>
          </a:p>
        </p:txBody>
      </p:sp>
      <p:sp>
        <p:nvSpPr>
          <p:cNvPr id="87047" name="Text Box 6"/>
          <p:cNvSpPr txBox="1">
            <a:spLocks noChangeArrowheads="1"/>
          </p:cNvSpPr>
          <p:nvPr/>
        </p:nvSpPr>
        <p:spPr bwMode="auto">
          <a:xfrm>
            <a:off x="570469" y="3346388"/>
            <a:ext cx="7981950" cy="1631216"/>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9</a:t>
            </a:r>
            <a:r>
              <a:rPr lang="en-US" sz="2000" b="1" dirty="0">
                <a:solidFill>
                  <a:schemeClr val="tx1"/>
                </a:solidFill>
              </a:rPr>
              <a:t>. Internal Audit</a:t>
            </a:r>
          </a:p>
          <a:p>
            <a:r>
              <a:rPr lang="en-US" sz="2000" dirty="0">
                <a:solidFill>
                  <a:schemeClr val="tx1"/>
                </a:solidFill>
              </a:rPr>
              <a:t>9.1 Internal audit of teaching/learning</a:t>
            </a:r>
          </a:p>
          <a:p>
            <a:r>
              <a:rPr lang="en-US" sz="2000" dirty="0">
                <a:solidFill>
                  <a:schemeClr val="tx1"/>
                </a:solidFill>
              </a:rPr>
              <a:t>9.2 Internal audit of research</a:t>
            </a:r>
          </a:p>
          <a:p>
            <a:r>
              <a:rPr lang="en-US" sz="2000" dirty="0">
                <a:solidFill>
                  <a:schemeClr val="tx1"/>
                </a:solidFill>
              </a:rPr>
              <a:t>9.3 Internal audit of the contribution to society and the community</a:t>
            </a:r>
          </a:p>
          <a:p>
            <a:r>
              <a:rPr lang="en-US" sz="2000" dirty="0">
                <a:solidFill>
                  <a:schemeClr val="tx1"/>
                </a:solidFill>
              </a:rPr>
              <a:t>9.4 Internal audit of the </a:t>
            </a:r>
            <a:r>
              <a:rPr lang="en-US" sz="2000" dirty="0" smtClean="0">
                <a:solidFill>
                  <a:schemeClr val="tx1"/>
                </a:solidFill>
              </a:rPr>
              <a:t>university</a:t>
            </a:r>
            <a:endParaRPr lang="en-US" sz="2000" dirty="0">
              <a:solidFill>
                <a:schemeClr val="tx1"/>
              </a:solidFill>
            </a:endParaRP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448623" y="4918034"/>
            <a:ext cx="8318500" cy="1631216"/>
          </a:xfrm>
          <a:prstGeom prst="rect">
            <a:avLst/>
          </a:prstGeom>
          <a:noFill/>
          <a:ln w="9525">
            <a:noFill/>
            <a:miter lim="800000"/>
            <a:headEnd/>
            <a:tailEnd/>
          </a:ln>
        </p:spPr>
        <p:txBody>
          <a:bodyPr>
            <a:spAutoFit/>
          </a:bodyPr>
          <a:lstStyle/>
          <a:p>
            <a:r>
              <a:rPr lang="en-US" sz="2000" b="1" dirty="0">
                <a:solidFill>
                  <a:srgbClr val="003399"/>
                </a:solidFill>
              </a:rPr>
              <a:t>Diagnostic questions:</a:t>
            </a:r>
          </a:p>
          <a:p>
            <a:r>
              <a:rPr lang="en-US" sz="2000" dirty="0">
                <a:solidFill>
                  <a:srgbClr val="003399"/>
                </a:solidFill>
              </a:rPr>
              <a:t>Does the university have an audit system?</a:t>
            </a:r>
          </a:p>
          <a:p>
            <a:r>
              <a:rPr lang="en-US" sz="2000" dirty="0">
                <a:solidFill>
                  <a:srgbClr val="003399"/>
                </a:solidFill>
              </a:rPr>
              <a:t>• How often do you use it?</a:t>
            </a:r>
          </a:p>
          <a:p>
            <a:r>
              <a:rPr lang="en-US" sz="2000" dirty="0">
                <a:solidFill>
                  <a:srgbClr val="003399"/>
                </a:solidFill>
              </a:rPr>
              <a:t>• Do you have trained auditors? Where were they trained?</a:t>
            </a:r>
          </a:p>
          <a:p>
            <a:r>
              <a:rPr lang="en-US" sz="2000" dirty="0">
                <a:solidFill>
                  <a:srgbClr val="003399"/>
                </a:solidFill>
              </a:rPr>
              <a:t>• What is done with the outcomes of an audit? Give some examples.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B6C59CF8-7127-4E06-8E3E-A9D797D0839E}" type="slidenum">
              <a:rPr lang="en-US" smtClean="0"/>
              <a:pPr/>
              <a:t>5</a:t>
            </a:fld>
            <a:endParaRPr lang="en-US" smtClean="0"/>
          </a:p>
        </p:txBody>
      </p:sp>
      <p:pic>
        <p:nvPicPr>
          <p:cNvPr id="15363" name="Picture 2" descr="pdca"/>
          <p:cNvPicPr>
            <a:picLocks noChangeAspect="1" noChangeArrowheads="1"/>
          </p:cNvPicPr>
          <p:nvPr/>
        </p:nvPicPr>
        <p:blipFill>
          <a:blip r:embed="rId3" cstate="print">
            <a:lum bright="70000" contrast="-50000"/>
          </a:blip>
          <a:srcRect/>
          <a:stretch>
            <a:fillRect/>
          </a:stretch>
        </p:blipFill>
        <p:spPr bwMode="auto">
          <a:xfrm>
            <a:off x="2216150" y="1252538"/>
            <a:ext cx="4764088" cy="5180012"/>
          </a:xfrm>
          <a:prstGeom prst="rect">
            <a:avLst/>
          </a:prstGeom>
          <a:noFill/>
          <a:ln w="9525">
            <a:noFill/>
            <a:miter lim="800000"/>
            <a:headEnd/>
            <a:tailEnd/>
          </a:ln>
        </p:spPr>
      </p:pic>
      <p:sp>
        <p:nvSpPr>
          <p:cNvPr id="15364" name="Rectangle 3"/>
          <p:cNvSpPr>
            <a:spLocks noGrp="1" noChangeArrowheads="1"/>
          </p:cNvSpPr>
          <p:nvPr>
            <p:ph type="title"/>
          </p:nvPr>
        </p:nvSpPr>
        <p:spPr>
          <a:xfrm>
            <a:off x="209550" y="290513"/>
            <a:ext cx="6807200" cy="1143000"/>
          </a:xfrm>
        </p:spPr>
        <p:txBody>
          <a:bodyPr/>
          <a:lstStyle/>
          <a:p>
            <a:pPr algn="l" eaLnBrk="1" hangingPunct="1"/>
            <a:r>
              <a:rPr lang="en-GB" sz="2800" smtClean="0"/>
              <a:t>What is Quality Assurance (QA)?</a:t>
            </a:r>
            <a:endParaRPr lang="en-US" sz="2800" smtClean="0"/>
          </a:p>
        </p:txBody>
      </p:sp>
      <p:sp>
        <p:nvSpPr>
          <p:cNvPr id="756740" name="Text Box 4"/>
          <p:cNvSpPr txBox="1">
            <a:spLocks noChangeArrowheads="1"/>
          </p:cNvSpPr>
          <p:nvPr/>
        </p:nvSpPr>
        <p:spPr bwMode="auto">
          <a:xfrm>
            <a:off x="682625" y="1944688"/>
            <a:ext cx="8026400" cy="1187450"/>
          </a:xfrm>
          <a:prstGeom prst="rect">
            <a:avLst/>
          </a:prstGeom>
          <a:noFill/>
          <a:ln w="9525">
            <a:noFill/>
            <a:miter lim="800000"/>
            <a:headEnd/>
            <a:tailEnd/>
          </a:ln>
        </p:spPr>
        <p:txBody>
          <a:bodyPr>
            <a:spAutoFit/>
          </a:bodyPr>
          <a:lstStyle/>
          <a:p>
            <a:pPr>
              <a:spcBef>
                <a:spcPct val="50000"/>
              </a:spcBef>
            </a:pPr>
            <a:r>
              <a:rPr lang="en-US" sz="2400" dirty="0">
                <a:solidFill>
                  <a:srgbClr val="003399"/>
                </a:solidFill>
              </a:rPr>
              <a:t>Quality assurance can be described as the systematic, structured and continuous attention to quality in terms of maintaining and improving quality.</a:t>
            </a:r>
          </a:p>
        </p:txBody>
      </p:sp>
      <p:sp>
        <p:nvSpPr>
          <p:cNvPr id="756741" name="Text Box 5"/>
          <p:cNvSpPr txBox="1">
            <a:spLocks noChangeArrowheads="1"/>
          </p:cNvSpPr>
          <p:nvPr/>
        </p:nvSpPr>
        <p:spPr bwMode="auto">
          <a:xfrm>
            <a:off x="1019175" y="4914900"/>
            <a:ext cx="7486650" cy="274638"/>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Source: The Regional Report of Asia and the Pacific (UNESCO, 2003b)</a:t>
            </a:r>
          </a:p>
        </p:txBody>
      </p:sp>
      <p:sp>
        <p:nvSpPr>
          <p:cNvPr id="15367" name="Text Box 6"/>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756743" name="Text Box 7"/>
          <p:cNvSpPr txBox="1">
            <a:spLocks noChangeArrowheads="1"/>
          </p:cNvSpPr>
          <p:nvPr/>
        </p:nvSpPr>
        <p:spPr bwMode="auto">
          <a:xfrm>
            <a:off x="811213" y="3713163"/>
            <a:ext cx="8026400" cy="1187450"/>
          </a:xfrm>
          <a:prstGeom prst="rect">
            <a:avLst/>
          </a:prstGeom>
          <a:noFill/>
          <a:ln w="9525">
            <a:noFill/>
            <a:miter lim="800000"/>
            <a:headEnd/>
            <a:tailEnd/>
          </a:ln>
        </p:spPr>
        <p:txBody>
          <a:bodyPr>
            <a:spAutoFit/>
          </a:bodyPr>
          <a:lstStyle/>
          <a:p>
            <a:pPr>
              <a:spcBef>
                <a:spcPct val="50000"/>
              </a:spcBef>
            </a:pPr>
            <a:r>
              <a:rPr lang="en-US" sz="2400" dirty="0">
                <a:solidFill>
                  <a:srgbClr val="003399"/>
                </a:solidFill>
              </a:rPr>
              <a:t>Quality assurance in higher education can be defined as systematic management and assessment procedures to monitor performance of higher education institutions.</a:t>
            </a:r>
          </a:p>
        </p:txBody>
      </p:sp>
      <p:sp>
        <p:nvSpPr>
          <p:cNvPr id="756744" name="Text Box 8"/>
          <p:cNvSpPr txBox="1">
            <a:spLocks noChangeArrowheads="1"/>
          </p:cNvSpPr>
          <p:nvPr/>
        </p:nvSpPr>
        <p:spPr bwMode="auto">
          <a:xfrm>
            <a:off x="1074738" y="3157538"/>
            <a:ext cx="7486650" cy="274637"/>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Source: AUN-QA Manual for the Implementation of the Guidelines, P20</a:t>
            </a:r>
          </a:p>
        </p:txBody>
      </p:sp>
      <p:sp>
        <p:nvSpPr>
          <p:cNvPr id="15370" name="Text Box 9"/>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M20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1003B356-B0F7-4DD4-A145-4116EC4778EB}" type="slidenum">
              <a:rPr lang="en-US" smtClean="0"/>
              <a:pPr/>
              <a:t>50</a:t>
            </a:fld>
            <a:endParaRPr lang="en-US" smtClean="0"/>
          </a:p>
        </p:txBody>
      </p:sp>
      <p:sp>
        <p:nvSpPr>
          <p:cNvPr id="89091" name="Rectangle 2"/>
          <p:cNvSpPr>
            <a:spLocks noGrp="1" noChangeArrowheads="1"/>
          </p:cNvSpPr>
          <p:nvPr>
            <p:ph type="title"/>
          </p:nvPr>
        </p:nvSpPr>
        <p:spPr>
          <a:xfrm>
            <a:off x="225425" y="246063"/>
            <a:ext cx="6908800" cy="1143000"/>
          </a:xfrm>
        </p:spPr>
        <p:txBody>
          <a:bodyPr/>
          <a:lstStyle/>
          <a:p>
            <a:pPr algn="l" eaLnBrk="1" hangingPunct="1"/>
            <a:r>
              <a:rPr lang="en-GB" sz="3200" smtClean="0"/>
              <a:t>10a. Special QA Instruments: </a:t>
            </a:r>
            <a:br>
              <a:rPr lang="en-GB" sz="3200" smtClean="0"/>
            </a:br>
            <a:r>
              <a:rPr lang="en-GB" sz="3200" smtClean="0"/>
              <a:t>Information Systems</a:t>
            </a:r>
            <a:endParaRPr lang="en-US" sz="3200" smtClean="0"/>
          </a:p>
        </p:txBody>
      </p:sp>
      <p:sp>
        <p:nvSpPr>
          <p:cNvPr id="89093"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M39-40</a:t>
            </a:r>
          </a:p>
        </p:txBody>
      </p:sp>
      <p:sp>
        <p:nvSpPr>
          <p:cNvPr id="89094" name="Text Box 5"/>
          <p:cNvSpPr txBox="1">
            <a:spLocks noChangeArrowheads="1"/>
          </p:cNvSpPr>
          <p:nvPr/>
        </p:nvSpPr>
        <p:spPr bwMode="auto">
          <a:xfrm>
            <a:off x="659060" y="1443137"/>
            <a:ext cx="7997825" cy="1501775"/>
          </a:xfrm>
          <a:prstGeom prst="rect">
            <a:avLst/>
          </a:prstGeom>
          <a:noFill/>
          <a:ln w="9525">
            <a:solidFill>
              <a:srgbClr val="003399"/>
            </a:solidFill>
            <a:miter lim="800000"/>
            <a:headEnd/>
            <a:tailEnd/>
          </a:ln>
        </p:spPr>
        <p:txBody>
          <a:bodyPr>
            <a:spAutoFit/>
          </a:bodyPr>
          <a:lstStyle/>
          <a:p>
            <a:pPr marL="342900" indent="-342900"/>
            <a:r>
              <a:rPr lang="en-US" sz="2000" b="1">
                <a:solidFill>
                  <a:srgbClr val="003399"/>
                </a:solidFill>
              </a:rPr>
              <a:t>	AUN-QA Criterion:</a:t>
            </a:r>
          </a:p>
          <a:p>
            <a:pPr marL="342900" indent="-342900"/>
            <a:r>
              <a:rPr lang="en-US" sz="2400">
                <a:solidFill>
                  <a:srgbClr val="003399"/>
                </a:solidFill>
              </a:rPr>
              <a:t>	An institution should ensure that it collects, analyses and uses relevant information for the effective management of its core activities.</a:t>
            </a:r>
          </a:p>
        </p:txBody>
      </p:sp>
      <p:sp>
        <p:nvSpPr>
          <p:cNvPr id="89095" name="Text Box 6"/>
          <p:cNvSpPr txBox="1">
            <a:spLocks noChangeArrowheads="1"/>
          </p:cNvSpPr>
          <p:nvPr/>
        </p:nvSpPr>
        <p:spPr bwMode="auto">
          <a:xfrm>
            <a:off x="689222" y="3271395"/>
            <a:ext cx="7981950" cy="1323439"/>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10a</a:t>
            </a:r>
            <a:r>
              <a:rPr lang="en-US" sz="2000" b="1" dirty="0">
                <a:solidFill>
                  <a:schemeClr val="tx1"/>
                </a:solidFill>
              </a:rPr>
              <a:t>. Information Systems</a:t>
            </a:r>
          </a:p>
          <a:p>
            <a:r>
              <a:rPr lang="en-US" sz="2000" dirty="0">
                <a:solidFill>
                  <a:schemeClr val="tx1"/>
                </a:solidFill>
              </a:rPr>
              <a:t>10a.1 Information management system in general</a:t>
            </a:r>
          </a:p>
          <a:p>
            <a:r>
              <a:rPr lang="en-US" sz="2000" dirty="0">
                <a:solidFill>
                  <a:schemeClr val="tx1"/>
                </a:solidFill>
              </a:rPr>
              <a:t>10a.2 Information management system for teaching/learning</a:t>
            </a:r>
          </a:p>
          <a:p>
            <a:r>
              <a:rPr lang="en-US" sz="2000" dirty="0">
                <a:solidFill>
                  <a:schemeClr val="tx1"/>
                </a:solidFill>
              </a:rPr>
              <a:t>10a.3 Information management system for </a:t>
            </a:r>
            <a:r>
              <a:rPr lang="en-US" sz="2000" dirty="0" smtClean="0">
                <a:solidFill>
                  <a:schemeClr val="tx1"/>
                </a:solidFill>
              </a:rPr>
              <a:t>research</a:t>
            </a:r>
            <a:endParaRPr lang="en-US" sz="2000" dirty="0">
              <a:solidFill>
                <a:schemeClr val="tx1"/>
              </a:solidFill>
            </a:endParaRP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508000" y="4825038"/>
            <a:ext cx="8318500" cy="1323439"/>
          </a:xfrm>
          <a:prstGeom prst="rect">
            <a:avLst/>
          </a:prstGeom>
          <a:noFill/>
          <a:ln w="9525">
            <a:noFill/>
            <a:miter lim="800000"/>
            <a:headEnd/>
            <a:tailEnd/>
          </a:ln>
        </p:spPr>
        <p:txBody>
          <a:bodyPr>
            <a:spAutoFit/>
          </a:bodyPr>
          <a:lstStyle/>
          <a:p>
            <a:r>
              <a:rPr lang="en-US" sz="2000" b="1" dirty="0">
                <a:solidFill>
                  <a:srgbClr val="003399"/>
                </a:solidFill>
              </a:rPr>
              <a:t>Diagnostic questions:</a:t>
            </a:r>
          </a:p>
          <a:p>
            <a:pPr>
              <a:buFontTx/>
              <a:buChar char="•"/>
            </a:pPr>
            <a:r>
              <a:rPr lang="en-US" sz="2000" dirty="0">
                <a:solidFill>
                  <a:srgbClr val="003399"/>
                </a:solidFill>
              </a:rPr>
              <a:t> What is done with the information collected by the monitoring system?</a:t>
            </a:r>
          </a:p>
          <a:p>
            <a:r>
              <a:rPr lang="en-US" sz="2000" dirty="0">
                <a:solidFill>
                  <a:srgbClr val="003399"/>
                </a:solidFill>
              </a:rPr>
              <a:t>• Does the executive management use the information collected?</a:t>
            </a:r>
          </a:p>
          <a:p>
            <a:r>
              <a:rPr lang="en-US" sz="2000" dirty="0">
                <a:solidFill>
                  <a:srgbClr val="003399"/>
                </a:solidFill>
              </a:rPr>
              <a:t>• Are you using the instrument of benchmarking? How are you using it?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8F795C27-E251-4021-B9C1-90477D2DEB26}" type="slidenum">
              <a:rPr lang="en-US" smtClean="0"/>
              <a:pPr/>
              <a:t>51</a:t>
            </a:fld>
            <a:endParaRPr lang="en-US" smtClean="0"/>
          </a:p>
        </p:txBody>
      </p:sp>
      <p:sp>
        <p:nvSpPr>
          <p:cNvPr id="91139" name="Rectangle 2"/>
          <p:cNvSpPr>
            <a:spLocks noGrp="1" noChangeArrowheads="1"/>
          </p:cNvSpPr>
          <p:nvPr>
            <p:ph type="title"/>
          </p:nvPr>
        </p:nvSpPr>
        <p:spPr>
          <a:xfrm>
            <a:off x="209550" y="187325"/>
            <a:ext cx="6908800" cy="1143000"/>
          </a:xfrm>
        </p:spPr>
        <p:txBody>
          <a:bodyPr/>
          <a:lstStyle/>
          <a:p>
            <a:pPr algn="l" eaLnBrk="1" hangingPunct="1"/>
            <a:r>
              <a:rPr lang="en-GB" sz="3200" smtClean="0"/>
              <a:t>10b. Special QA Instruments: </a:t>
            </a:r>
            <a:br>
              <a:rPr lang="en-GB" sz="3200" smtClean="0"/>
            </a:br>
            <a:r>
              <a:rPr lang="en-GB" sz="3200" smtClean="0"/>
              <a:t>Public Information System</a:t>
            </a:r>
            <a:endParaRPr lang="en-US" sz="3200" smtClean="0"/>
          </a:p>
        </p:txBody>
      </p:sp>
      <p:sp>
        <p:nvSpPr>
          <p:cNvPr id="91141"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M40</a:t>
            </a:r>
          </a:p>
        </p:txBody>
      </p:sp>
      <p:sp>
        <p:nvSpPr>
          <p:cNvPr id="91142" name="Text Box 5"/>
          <p:cNvSpPr txBox="1">
            <a:spLocks noChangeArrowheads="1"/>
          </p:cNvSpPr>
          <p:nvPr/>
        </p:nvSpPr>
        <p:spPr bwMode="auto">
          <a:xfrm>
            <a:off x="670936" y="1229385"/>
            <a:ext cx="7997825" cy="1866900"/>
          </a:xfrm>
          <a:prstGeom prst="rect">
            <a:avLst/>
          </a:prstGeom>
          <a:noFill/>
          <a:ln w="9525">
            <a:solidFill>
              <a:srgbClr val="003399"/>
            </a:solidFill>
            <a:miter lim="800000"/>
            <a:headEnd/>
            <a:tailEnd/>
          </a:ln>
        </p:spPr>
        <p:txBody>
          <a:bodyPr>
            <a:spAutoFit/>
          </a:bodyPr>
          <a:lstStyle/>
          <a:p>
            <a:pPr marL="342900" indent="-342900"/>
            <a:r>
              <a:rPr lang="en-US" sz="2000" b="1" dirty="0">
                <a:solidFill>
                  <a:srgbClr val="003399"/>
                </a:solidFill>
              </a:rPr>
              <a:t>	AUN-QA Criterion:</a:t>
            </a:r>
          </a:p>
          <a:p>
            <a:pPr marL="342900" indent="-342900"/>
            <a:r>
              <a:rPr lang="en-US" sz="2400" dirty="0">
                <a:solidFill>
                  <a:srgbClr val="003399"/>
                </a:solidFill>
              </a:rPr>
              <a:t>	An institution should regularly publish up-to-date, impartial and objective information, both quantitative and qualitative, about the </a:t>
            </a:r>
            <a:r>
              <a:rPr lang="en-US" sz="2400" dirty="0" err="1">
                <a:solidFill>
                  <a:srgbClr val="003399"/>
                </a:solidFill>
              </a:rPr>
              <a:t>programmes</a:t>
            </a:r>
            <a:r>
              <a:rPr lang="en-US" sz="2400" dirty="0">
                <a:solidFill>
                  <a:srgbClr val="003399"/>
                </a:solidFill>
              </a:rPr>
              <a:t> and awards that it offers.</a:t>
            </a:r>
          </a:p>
        </p:txBody>
      </p:sp>
      <p:sp>
        <p:nvSpPr>
          <p:cNvPr id="91143" name="Text Box 6"/>
          <p:cNvSpPr txBox="1">
            <a:spLocks noChangeArrowheads="1"/>
          </p:cNvSpPr>
          <p:nvPr/>
        </p:nvSpPr>
        <p:spPr bwMode="auto">
          <a:xfrm>
            <a:off x="684398" y="3162753"/>
            <a:ext cx="7981950" cy="1631216"/>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10b</a:t>
            </a:r>
            <a:r>
              <a:rPr lang="en-US" sz="2000" b="1" dirty="0">
                <a:solidFill>
                  <a:schemeClr val="tx1"/>
                </a:solidFill>
              </a:rPr>
              <a:t>. Public Information</a:t>
            </a:r>
          </a:p>
          <a:p>
            <a:r>
              <a:rPr lang="en-US" sz="2000" dirty="0">
                <a:solidFill>
                  <a:schemeClr val="tx1"/>
                </a:solidFill>
              </a:rPr>
              <a:t>10b.1 Public information on the university</a:t>
            </a:r>
          </a:p>
          <a:p>
            <a:r>
              <a:rPr lang="en-US" sz="2000" dirty="0">
                <a:solidFill>
                  <a:schemeClr val="tx1"/>
                </a:solidFill>
              </a:rPr>
              <a:t>10b.2 Public information on the educational </a:t>
            </a:r>
            <a:r>
              <a:rPr lang="en-US" sz="2000" dirty="0" err="1">
                <a:solidFill>
                  <a:schemeClr val="tx1"/>
                </a:solidFill>
              </a:rPr>
              <a:t>programmes</a:t>
            </a:r>
            <a:r>
              <a:rPr lang="en-US" sz="2000" dirty="0">
                <a:solidFill>
                  <a:schemeClr val="tx1"/>
                </a:solidFill>
              </a:rPr>
              <a:t> and awards/degrees offered</a:t>
            </a:r>
          </a:p>
          <a:p>
            <a:r>
              <a:rPr lang="en-US" sz="2000" dirty="0">
                <a:solidFill>
                  <a:schemeClr val="tx1"/>
                </a:solidFill>
              </a:rPr>
              <a:t>10b.3 Public information on research </a:t>
            </a:r>
            <a:r>
              <a:rPr lang="en-US" sz="2000" dirty="0" smtClean="0">
                <a:solidFill>
                  <a:schemeClr val="tx1"/>
                </a:solidFill>
              </a:rPr>
              <a:t>activities</a:t>
            </a:r>
            <a:endParaRPr lang="en-US" sz="2000" dirty="0">
              <a:solidFill>
                <a:schemeClr val="tx1"/>
              </a:solidFill>
            </a:endParaRP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623619" y="4908245"/>
            <a:ext cx="8318500" cy="1552575"/>
          </a:xfrm>
          <a:prstGeom prst="rect">
            <a:avLst/>
          </a:prstGeom>
          <a:noFill/>
          <a:ln w="9525">
            <a:noFill/>
            <a:miter lim="800000"/>
            <a:headEnd/>
            <a:tailEnd/>
          </a:ln>
        </p:spPr>
        <p:txBody>
          <a:bodyPr>
            <a:spAutoFit/>
          </a:bodyPr>
          <a:lstStyle/>
          <a:p>
            <a:r>
              <a:rPr lang="en-US" sz="2400" b="1" dirty="0">
                <a:solidFill>
                  <a:srgbClr val="003399"/>
                </a:solidFill>
              </a:rPr>
              <a:t>Diagnostic questions:</a:t>
            </a:r>
          </a:p>
          <a:p>
            <a:pPr>
              <a:buFontTx/>
              <a:buChar char="•"/>
            </a:pPr>
            <a:r>
              <a:rPr lang="en-US" sz="2400" dirty="0">
                <a:solidFill>
                  <a:srgbClr val="003399"/>
                </a:solidFill>
              </a:rPr>
              <a:t> What procedures does the university have to assure the quality of the information?</a:t>
            </a:r>
          </a:p>
          <a:p>
            <a:r>
              <a:rPr lang="en-US" sz="2400" dirty="0">
                <a:solidFill>
                  <a:srgbClr val="003399"/>
                </a:solidFill>
              </a:rPr>
              <a:t>• How do you ensure that the information is impartial?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C1F25E54-E3BC-4AB2-A986-B1A24183BF65}" type="slidenum">
              <a:rPr lang="en-US" smtClean="0"/>
              <a:pPr/>
              <a:t>52</a:t>
            </a:fld>
            <a:endParaRPr lang="en-US" smtClean="0"/>
          </a:p>
        </p:txBody>
      </p:sp>
      <p:sp>
        <p:nvSpPr>
          <p:cNvPr id="93187" name="Rectangle 2"/>
          <p:cNvSpPr>
            <a:spLocks noGrp="1" noChangeArrowheads="1"/>
          </p:cNvSpPr>
          <p:nvPr>
            <p:ph type="title"/>
          </p:nvPr>
        </p:nvSpPr>
        <p:spPr>
          <a:xfrm>
            <a:off x="239713" y="288925"/>
            <a:ext cx="6908800" cy="1143000"/>
          </a:xfrm>
        </p:spPr>
        <p:txBody>
          <a:bodyPr/>
          <a:lstStyle/>
          <a:p>
            <a:pPr algn="l" eaLnBrk="1" hangingPunct="1"/>
            <a:r>
              <a:rPr lang="en-GB" sz="3200" smtClean="0"/>
              <a:t>11. Special QA Instruments: </a:t>
            </a:r>
            <a:br>
              <a:rPr lang="en-GB" sz="3200" smtClean="0"/>
            </a:br>
            <a:r>
              <a:rPr lang="en-GB" sz="3200" smtClean="0"/>
              <a:t>QA Handbook</a:t>
            </a:r>
            <a:endParaRPr lang="en-US" sz="3200" smtClean="0"/>
          </a:p>
        </p:txBody>
      </p:sp>
      <p:sp>
        <p:nvSpPr>
          <p:cNvPr id="93189"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M40-41</a:t>
            </a:r>
          </a:p>
        </p:txBody>
      </p:sp>
      <p:sp>
        <p:nvSpPr>
          <p:cNvPr id="93190" name="Text Box 5"/>
          <p:cNvSpPr txBox="1">
            <a:spLocks noChangeArrowheads="1"/>
          </p:cNvSpPr>
          <p:nvPr/>
        </p:nvSpPr>
        <p:spPr bwMode="auto">
          <a:xfrm>
            <a:off x="659060" y="1561887"/>
            <a:ext cx="7997825" cy="1320800"/>
          </a:xfrm>
          <a:prstGeom prst="rect">
            <a:avLst/>
          </a:prstGeom>
          <a:noFill/>
          <a:ln w="9525">
            <a:solidFill>
              <a:srgbClr val="003399"/>
            </a:solidFill>
            <a:miter lim="800000"/>
            <a:headEnd/>
            <a:tailEnd/>
          </a:ln>
        </p:spPr>
        <p:txBody>
          <a:bodyPr>
            <a:spAutoFit/>
          </a:bodyPr>
          <a:lstStyle/>
          <a:p>
            <a:pPr marL="342900" indent="-342900"/>
            <a:r>
              <a:rPr lang="en-US" sz="2000" b="1">
                <a:solidFill>
                  <a:srgbClr val="003399"/>
                </a:solidFill>
              </a:rPr>
              <a:t>	AUN-QA Criterion:</a:t>
            </a:r>
          </a:p>
          <a:p>
            <a:pPr marL="342900" indent="-342900"/>
            <a:r>
              <a:rPr lang="en-US" sz="2000">
                <a:solidFill>
                  <a:srgbClr val="003399"/>
                </a:solidFill>
              </a:rPr>
              <a:t>	An institution has a QA handbook that documents all regulations, processes and procedures concerning quality assurance. This handbook is public and known to all the people concerned.</a:t>
            </a:r>
          </a:p>
        </p:txBody>
      </p:sp>
      <p:sp>
        <p:nvSpPr>
          <p:cNvPr id="93191" name="Text Box 6"/>
          <p:cNvSpPr txBox="1">
            <a:spLocks noChangeArrowheads="1"/>
          </p:cNvSpPr>
          <p:nvPr/>
        </p:nvSpPr>
        <p:spPr bwMode="auto">
          <a:xfrm>
            <a:off x="660648" y="3138991"/>
            <a:ext cx="7981950" cy="1015663"/>
          </a:xfrm>
          <a:prstGeom prst="rect">
            <a:avLst/>
          </a:prstGeom>
          <a:noFill/>
          <a:ln w="9525">
            <a:solidFill>
              <a:schemeClr val="tx1"/>
            </a:solidFill>
            <a:miter lim="800000"/>
            <a:headEnd/>
            <a:tailEnd/>
          </a:ln>
        </p:spPr>
        <p:txBody>
          <a:bodyPr>
            <a:spAutoFit/>
          </a:bodyPr>
          <a:lstStyle/>
          <a:p>
            <a:r>
              <a:rPr lang="en-US" sz="2000" b="1" dirty="0" smtClean="0">
                <a:solidFill>
                  <a:schemeClr val="tx1"/>
                </a:solidFill>
              </a:rPr>
              <a:t>Checklist:  11</a:t>
            </a:r>
            <a:r>
              <a:rPr lang="en-US" sz="2000" b="1" dirty="0">
                <a:solidFill>
                  <a:schemeClr val="tx1"/>
                </a:solidFill>
              </a:rPr>
              <a:t>. QA Handbook</a:t>
            </a:r>
          </a:p>
          <a:p>
            <a:r>
              <a:rPr lang="en-US" sz="2000" dirty="0">
                <a:solidFill>
                  <a:schemeClr val="tx1"/>
                </a:solidFill>
              </a:rPr>
              <a:t>11.1 Presence of a QA handbook</a:t>
            </a:r>
          </a:p>
          <a:p>
            <a:r>
              <a:rPr lang="en-US" sz="2000" dirty="0">
                <a:solidFill>
                  <a:schemeClr val="tx1"/>
                </a:solidFill>
              </a:rPr>
              <a:t>11.2 Handbook is known to staff and </a:t>
            </a:r>
            <a:r>
              <a:rPr lang="en-US" sz="2000" dirty="0" smtClean="0">
                <a:solidFill>
                  <a:schemeClr val="tx1"/>
                </a:solidFill>
              </a:rPr>
              <a:t>students</a:t>
            </a:r>
            <a:endParaRPr lang="en-US" sz="2000" dirty="0">
              <a:solidFill>
                <a:schemeClr val="tx1"/>
              </a:solidFill>
            </a:endParaRPr>
          </a:p>
        </p:txBody>
      </p:sp>
      <p:sp>
        <p:nvSpPr>
          <p:cNvPr id="8" name="Text Box 41"/>
          <p:cNvSpPr txBox="1">
            <a:spLocks noChangeArrowheads="1"/>
          </p:cNvSpPr>
          <p:nvPr/>
        </p:nvSpPr>
        <p:spPr bwMode="auto">
          <a:xfrm>
            <a:off x="0" y="6519863"/>
            <a:ext cx="4714875" cy="366712"/>
          </a:xfrm>
          <a:prstGeom prst="rect">
            <a:avLst/>
          </a:prstGeom>
          <a:noFill/>
          <a:ln w="9525">
            <a:noFill/>
            <a:miter lim="800000"/>
            <a:headEnd/>
            <a:tailEnd/>
          </a:ln>
        </p:spPr>
        <p:txBody>
          <a:bodyPr>
            <a:spAutoFit/>
          </a:bodyPr>
          <a:lstStyle/>
          <a:p>
            <a:pPr>
              <a:spcBef>
                <a:spcPct val="50000"/>
              </a:spcBef>
            </a:pPr>
            <a:r>
              <a:rPr lang="en-US" sz="1800" dirty="0" smtClean="0">
                <a:solidFill>
                  <a:schemeClr val="bg1"/>
                </a:solidFill>
              </a:rPr>
              <a:t>QA at IQA System Level</a:t>
            </a:r>
            <a:endParaRPr lang="en-US" sz="1800" dirty="0">
              <a:solidFill>
                <a:schemeClr val="bg1"/>
              </a:solidFill>
            </a:endParaRPr>
          </a:p>
        </p:txBody>
      </p:sp>
      <p:sp>
        <p:nvSpPr>
          <p:cNvPr id="9" name="Text Box 5"/>
          <p:cNvSpPr txBox="1">
            <a:spLocks noChangeArrowheads="1"/>
          </p:cNvSpPr>
          <p:nvPr/>
        </p:nvSpPr>
        <p:spPr bwMode="auto">
          <a:xfrm>
            <a:off x="508000" y="4312213"/>
            <a:ext cx="8318500" cy="1938992"/>
          </a:xfrm>
          <a:prstGeom prst="rect">
            <a:avLst/>
          </a:prstGeom>
          <a:noFill/>
          <a:ln w="9525">
            <a:noFill/>
            <a:miter lim="800000"/>
            <a:headEnd/>
            <a:tailEnd/>
          </a:ln>
        </p:spPr>
        <p:txBody>
          <a:bodyPr>
            <a:spAutoFit/>
          </a:bodyPr>
          <a:lstStyle/>
          <a:p>
            <a:r>
              <a:rPr lang="en-US" sz="2000" b="1" dirty="0">
                <a:solidFill>
                  <a:srgbClr val="003399"/>
                </a:solidFill>
              </a:rPr>
              <a:t>Diagnostic questions:</a:t>
            </a:r>
          </a:p>
          <a:p>
            <a:pPr>
              <a:buFontTx/>
              <a:buChar char="•"/>
            </a:pPr>
            <a:r>
              <a:rPr lang="en-US" sz="2000" dirty="0">
                <a:solidFill>
                  <a:srgbClr val="003399"/>
                </a:solidFill>
              </a:rPr>
              <a:t> Does the university already have a QA handbook?</a:t>
            </a:r>
          </a:p>
          <a:p>
            <a:pPr>
              <a:buFontTx/>
              <a:buChar char="•"/>
            </a:pPr>
            <a:r>
              <a:rPr lang="en-US" sz="2000" dirty="0">
                <a:solidFill>
                  <a:srgbClr val="003399"/>
                </a:solidFill>
              </a:rPr>
              <a:t> What is the content of the QA handbook? Sum up the chapters.</a:t>
            </a:r>
          </a:p>
          <a:p>
            <a:pPr>
              <a:buFontTx/>
              <a:buChar char="•"/>
            </a:pPr>
            <a:r>
              <a:rPr lang="en-US" sz="2000" dirty="0">
                <a:solidFill>
                  <a:srgbClr val="003399"/>
                </a:solidFill>
              </a:rPr>
              <a:t> What documents, processes and procedures are already available?</a:t>
            </a:r>
          </a:p>
          <a:p>
            <a:pPr>
              <a:buFontTx/>
              <a:buChar char="•"/>
            </a:pPr>
            <a:r>
              <a:rPr lang="en-US" sz="2000" dirty="0">
                <a:solidFill>
                  <a:srgbClr val="003399"/>
                </a:solidFill>
              </a:rPr>
              <a:t> What documents, processes and practices need to be developed?</a:t>
            </a:r>
          </a:p>
          <a:p>
            <a:pPr>
              <a:buFontTx/>
              <a:buChar char="•"/>
            </a:pPr>
            <a:r>
              <a:rPr lang="en-US" sz="2000" dirty="0">
                <a:solidFill>
                  <a:srgbClr val="003399"/>
                </a:solidFill>
              </a:rPr>
              <a:t> Who will collect and compile all the information?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2CAFDF3B-29DD-4271-A8DC-548DF269646A}" type="slidenum">
              <a:rPr lang="en-US" smtClean="0"/>
              <a:pPr/>
              <a:t>6</a:t>
            </a:fld>
            <a:endParaRPr lang="en-US" smtClean="0"/>
          </a:p>
        </p:txBody>
      </p:sp>
      <p:sp>
        <p:nvSpPr>
          <p:cNvPr id="16387" name="Rectangle 2"/>
          <p:cNvSpPr>
            <a:spLocks noGrp="1" noChangeArrowheads="1"/>
          </p:cNvSpPr>
          <p:nvPr>
            <p:ph type="title"/>
          </p:nvPr>
        </p:nvSpPr>
        <p:spPr>
          <a:xfrm>
            <a:off x="196850" y="217488"/>
            <a:ext cx="6807200" cy="1143000"/>
          </a:xfrm>
        </p:spPr>
        <p:txBody>
          <a:bodyPr/>
          <a:lstStyle/>
          <a:p>
            <a:pPr algn="l" eaLnBrk="1" hangingPunct="1"/>
            <a:r>
              <a:rPr lang="en-GB" smtClean="0"/>
              <a:t>QA Mechanisms</a:t>
            </a:r>
            <a:endParaRPr lang="en-US" smtClean="0"/>
          </a:p>
        </p:txBody>
      </p:sp>
      <p:sp>
        <p:nvSpPr>
          <p:cNvPr id="16388" name="Text Box 3"/>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16389" name="Text Box 4"/>
          <p:cNvSpPr txBox="1">
            <a:spLocks noChangeArrowheads="1"/>
          </p:cNvSpPr>
          <p:nvPr/>
        </p:nvSpPr>
        <p:spPr bwMode="auto">
          <a:xfrm>
            <a:off x="8272463" y="6521450"/>
            <a:ext cx="871537"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M20</a:t>
            </a:r>
          </a:p>
        </p:txBody>
      </p:sp>
      <p:sp>
        <p:nvSpPr>
          <p:cNvPr id="16390" name="Oval 5"/>
          <p:cNvSpPr>
            <a:spLocks noChangeArrowheads="1"/>
          </p:cNvSpPr>
          <p:nvPr/>
        </p:nvSpPr>
        <p:spPr bwMode="auto">
          <a:xfrm>
            <a:off x="1447800" y="1600200"/>
            <a:ext cx="4572000" cy="1081088"/>
          </a:xfrm>
          <a:prstGeom prst="ellipse">
            <a:avLst/>
          </a:prstGeom>
          <a:solidFill>
            <a:srgbClr val="66FF99"/>
          </a:solidFill>
          <a:ln w="9525">
            <a:solidFill>
              <a:schemeClr val="tx1"/>
            </a:solidFill>
            <a:round/>
            <a:headEnd/>
            <a:tailEnd/>
          </a:ln>
        </p:spPr>
        <p:txBody>
          <a:bodyPr wrap="none" anchor="ctr"/>
          <a:lstStyle/>
          <a:p>
            <a:pPr algn="ctr"/>
            <a:r>
              <a:rPr lang="en-US" sz="1800" b="1">
                <a:solidFill>
                  <a:schemeClr val="tx1"/>
                </a:solidFill>
                <a:cs typeface="Times New Roman" pitchFamily="18" charset="0"/>
              </a:rPr>
              <a:t>QUALITY ASSURANCE SYSTEM</a:t>
            </a:r>
          </a:p>
        </p:txBody>
      </p:sp>
      <p:sp>
        <p:nvSpPr>
          <p:cNvPr id="16391" name="Oval 6"/>
          <p:cNvSpPr>
            <a:spLocks noChangeArrowheads="1"/>
          </p:cNvSpPr>
          <p:nvPr/>
        </p:nvSpPr>
        <p:spPr bwMode="auto">
          <a:xfrm>
            <a:off x="685800" y="4495800"/>
            <a:ext cx="3276600" cy="1497013"/>
          </a:xfrm>
          <a:prstGeom prst="ellipse">
            <a:avLst/>
          </a:prstGeom>
          <a:solidFill>
            <a:schemeClr val="accent1"/>
          </a:solidFill>
          <a:ln w="9525">
            <a:solidFill>
              <a:schemeClr val="tx1"/>
            </a:solidFill>
            <a:round/>
            <a:headEnd/>
            <a:tailEnd/>
          </a:ln>
        </p:spPr>
        <p:txBody>
          <a:bodyPr wrap="none" anchor="ctr"/>
          <a:lstStyle/>
          <a:p>
            <a:r>
              <a:rPr lang="en-US" sz="1600">
                <a:solidFill>
                  <a:schemeClr val="tx1"/>
                </a:solidFill>
                <a:cs typeface="Times New Roman" pitchFamily="18" charset="0"/>
              </a:rPr>
              <a:t>Internal Quality Assurance:  </a:t>
            </a:r>
          </a:p>
          <a:p>
            <a:pPr>
              <a:buFontTx/>
              <a:buChar char="•"/>
            </a:pPr>
            <a:r>
              <a:rPr lang="en-US" sz="1600">
                <a:solidFill>
                  <a:schemeClr val="tx1"/>
                </a:solidFill>
                <a:cs typeface="Times New Roman" pitchFamily="18" charset="0"/>
              </a:rPr>
              <a:t> Monitoring</a:t>
            </a:r>
          </a:p>
          <a:p>
            <a:pPr>
              <a:buFontTx/>
              <a:buChar char="•"/>
            </a:pPr>
            <a:r>
              <a:rPr lang="en-US" sz="1600">
                <a:solidFill>
                  <a:schemeClr val="tx1"/>
                </a:solidFill>
                <a:cs typeface="Times New Roman" pitchFamily="18" charset="0"/>
              </a:rPr>
              <a:t> Evaluation</a:t>
            </a:r>
          </a:p>
          <a:p>
            <a:pPr>
              <a:buFontTx/>
              <a:buChar char="•"/>
            </a:pPr>
            <a:r>
              <a:rPr lang="en-US" sz="1600">
                <a:solidFill>
                  <a:schemeClr val="tx1"/>
                </a:solidFill>
                <a:cs typeface="Times New Roman" pitchFamily="18" charset="0"/>
              </a:rPr>
              <a:t> Improvement</a:t>
            </a:r>
          </a:p>
        </p:txBody>
      </p:sp>
      <p:sp>
        <p:nvSpPr>
          <p:cNvPr id="16392" name="Oval 7"/>
          <p:cNvSpPr>
            <a:spLocks noChangeArrowheads="1"/>
          </p:cNvSpPr>
          <p:nvPr/>
        </p:nvSpPr>
        <p:spPr bwMode="auto">
          <a:xfrm>
            <a:off x="6945313" y="2381250"/>
            <a:ext cx="1981200" cy="819150"/>
          </a:xfrm>
          <a:prstGeom prst="ellipse">
            <a:avLst/>
          </a:prstGeom>
          <a:solidFill>
            <a:srgbClr val="FFFF66"/>
          </a:solidFill>
          <a:ln w="9525">
            <a:solidFill>
              <a:schemeClr val="tx1"/>
            </a:solidFill>
            <a:round/>
            <a:headEnd/>
            <a:tailEnd/>
          </a:ln>
        </p:spPr>
        <p:txBody>
          <a:bodyPr wrap="none" anchor="ctr"/>
          <a:lstStyle/>
          <a:p>
            <a:pPr algn="ctr"/>
            <a:r>
              <a:rPr lang="en-US" sz="1600">
                <a:solidFill>
                  <a:schemeClr val="tx1"/>
                </a:solidFill>
                <a:cs typeface="Times New Roman" pitchFamily="18" charset="0"/>
              </a:rPr>
              <a:t>Accreditation</a:t>
            </a:r>
          </a:p>
        </p:txBody>
      </p:sp>
      <p:sp>
        <p:nvSpPr>
          <p:cNvPr id="16393" name="Oval 8"/>
          <p:cNvSpPr>
            <a:spLocks noChangeArrowheads="1"/>
          </p:cNvSpPr>
          <p:nvPr/>
        </p:nvSpPr>
        <p:spPr bwMode="auto">
          <a:xfrm>
            <a:off x="4495800" y="3657600"/>
            <a:ext cx="3454400" cy="1412875"/>
          </a:xfrm>
          <a:prstGeom prst="ellipse">
            <a:avLst/>
          </a:prstGeom>
          <a:solidFill>
            <a:srgbClr val="CCFF99"/>
          </a:solidFill>
          <a:ln w="9525">
            <a:solidFill>
              <a:schemeClr val="tx1"/>
            </a:solidFill>
            <a:round/>
            <a:headEnd/>
            <a:tailEnd/>
          </a:ln>
        </p:spPr>
        <p:txBody>
          <a:bodyPr wrap="none" anchor="ctr"/>
          <a:lstStyle/>
          <a:p>
            <a:r>
              <a:rPr lang="en-US" sz="1600">
                <a:solidFill>
                  <a:schemeClr val="tx1"/>
                </a:solidFill>
                <a:cs typeface="Times New Roman" pitchFamily="18" charset="0"/>
              </a:rPr>
              <a:t>External Quality Assurance:  </a:t>
            </a:r>
          </a:p>
          <a:p>
            <a:pPr>
              <a:buFontTx/>
              <a:buChar char="•"/>
            </a:pPr>
            <a:r>
              <a:rPr lang="en-US" sz="1600">
                <a:solidFill>
                  <a:schemeClr val="tx1"/>
                </a:solidFill>
                <a:cs typeface="Times New Roman" pitchFamily="18" charset="0"/>
              </a:rPr>
              <a:t> Benchmarking</a:t>
            </a:r>
          </a:p>
          <a:p>
            <a:pPr>
              <a:buFontTx/>
              <a:buChar char="•"/>
            </a:pPr>
            <a:r>
              <a:rPr lang="en-US" sz="1600">
                <a:solidFill>
                  <a:schemeClr val="tx1"/>
                </a:solidFill>
                <a:cs typeface="Times New Roman" pitchFamily="18" charset="0"/>
              </a:rPr>
              <a:t> Audit</a:t>
            </a:r>
          </a:p>
          <a:p>
            <a:pPr>
              <a:buFontTx/>
              <a:buChar char="•"/>
            </a:pPr>
            <a:r>
              <a:rPr lang="en-US" sz="1600">
                <a:solidFill>
                  <a:schemeClr val="tx1"/>
                </a:solidFill>
                <a:cs typeface="Times New Roman" pitchFamily="18" charset="0"/>
              </a:rPr>
              <a:t> Assessment</a:t>
            </a:r>
          </a:p>
        </p:txBody>
      </p:sp>
      <p:sp>
        <p:nvSpPr>
          <p:cNvPr id="16394" name="Line 9"/>
          <p:cNvSpPr>
            <a:spLocks noChangeShapeType="1"/>
          </p:cNvSpPr>
          <p:nvPr/>
        </p:nvSpPr>
        <p:spPr bwMode="auto">
          <a:xfrm flipV="1">
            <a:off x="3962400" y="4876800"/>
            <a:ext cx="990600" cy="381000"/>
          </a:xfrm>
          <a:prstGeom prst="line">
            <a:avLst/>
          </a:prstGeom>
          <a:noFill/>
          <a:ln w="28575">
            <a:solidFill>
              <a:schemeClr val="tx1"/>
            </a:solidFill>
            <a:round/>
            <a:headEnd/>
            <a:tailEnd type="triangle" w="med" len="med"/>
          </a:ln>
        </p:spPr>
        <p:txBody>
          <a:bodyPr/>
          <a:lstStyle/>
          <a:p>
            <a:endParaRPr lang="en-US"/>
          </a:p>
        </p:txBody>
      </p:sp>
      <p:sp>
        <p:nvSpPr>
          <p:cNvPr id="16395" name="Line 10"/>
          <p:cNvSpPr>
            <a:spLocks noChangeShapeType="1"/>
          </p:cNvSpPr>
          <p:nvPr/>
        </p:nvSpPr>
        <p:spPr bwMode="auto">
          <a:xfrm flipV="1">
            <a:off x="6324600" y="3124200"/>
            <a:ext cx="1143000" cy="533400"/>
          </a:xfrm>
          <a:prstGeom prst="line">
            <a:avLst/>
          </a:prstGeom>
          <a:noFill/>
          <a:ln w="28575">
            <a:solidFill>
              <a:schemeClr val="tx1"/>
            </a:solidFill>
            <a:round/>
            <a:headEnd/>
            <a:tailEnd type="triangle" w="med" len="med"/>
          </a:ln>
        </p:spPr>
        <p:txBody>
          <a:bodyPr/>
          <a:lstStyle/>
          <a:p>
            <a:endParaRPr lang="en-US"/>
          </a:p>
        </p:txBody>
      </p:sp>
      <p:sp>
        <p:nvSpPr>
          <p:cNvPr id="16396" name="Line 11"/>
          <p:cNvSpPr>
            <a:spLocks noChangeShapeType="1"/>
          </p:cNvSpPr>
          <p:nvPr/>
        </p:nvSpPr>
        <p:spPr bwMode="auto">
          <a:xfrm flipH="1">
            <a:off x="2057400" y="2667000"/>
            <a:ext cx="1676400" cy="1828800"/>
          </a:xfrm>
          <a:prstGeom prst="line">
            <a:avLst/>
          </a:prstGeom>
          <a:noFill/>
          <a:ln w="28575">
            <a:solidFill>
              <a:schemeClr val="tx1"/>
            </a:solidFill>
            <a:round/>
            <a:headEnd/>
            <a:tailEnd type="triangle" w="med" len="med"/>
          </a:ln>
        </p:spPr>
        <p:txBody>
          <a:bodyPr/>
          <a:lstStyle/>
          <a:p>
            <a:endParaRPr lang="en-US"/>
          </a:p>
        </p:txBody>
      </p:sp>
      <p:sp>
        <p:nvSpPr>
          <p:cNvPr id="16397" name="Line 12"/>
          <p:cNvSpPr>
            <a:spLocks noChangeShapeType="1"/>
          </p:cNvSpPr>
          <p:nvPr/>
        </p:nvSpPr>
        <p:spPr bwMode="auto">
          <a:xfrm>
            <a:off x="3733800" y="2667000"/>
            <a:ext cx="2209800" cy="990600"/>
          </a:xfrm>
          <a:prstGeom prst="line">
            <a:avLst/>
          </a:prstGeom>
          <a:noFill/>
          <a:ln w="28575">
            <a:solidFill>
              <a:schemeClr val="tx1"/>
            </a:solidFill>
            <a:round/>
            <a:headEnd/>
            <a:tailEnd type="triangle" w="med" len="med"/>
          </a:ln>
        </p:spPr>
        <p:txBody>
          <a:bodyPr/>
          <a:lstStyle/>
          <a:p>
            <a:endParaRPr lang="en-US"/>
          </a:p>
        </p:txBody>
      </p:sp>
      <p:sp>
        <p:nvSpPr>
          <p:cNvPr id="16398" name="Line 13"/>
          <p:cNvSpPr>
            <a:spLocks noChangeShapeType="1"/>
          </p:cNvSpPr>
          <p:nvPr/>
        </p:nvSpPr>
        <p:spPr bwMode="auto">
          <a:xfrm>
            <a:off x="3733800" y="2667000"/>
            <a:ext cx="3211513" cy="123825"/>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9FFE1335-873A-4D7A-9091-6585E943AEE0}" type="slidenum">
              <a:rPr lang="en-US" smtClean="0"/>
              <a:pPr/>
              <a:t>7</a:t>
            </a:fld>
            <a:endParaRPr lang="en-US" smtClean="0"/>
          </a:p>
        </p:txBody>
      </p:sp>
      <p:sp>
        <p:nvSpPr>
          <p:cNvPr id="17411" name="Rectangle 2"/>
          <p:cNvSpPr>
            <a:spLocks noGrp="1" noChangeArrowheads="1"/>
          </p:cNvSpPr>
          <p:nvPr>
            <p:ph type="title"/>
          </p:nvPr>
        </p:nvSpPr>
        <p:spPr>
          <a:xfrm>
            <a:off x="182563" y="317500"/>
            <a:ext cx="6807200" cy="1143000"/>
          </a:xfrm>
        </p:spPr>
        <p:txBody>
          <a:bodyPr/>
          <a:lstStyle/>
          <a:p>
            <a:pPr algn="l" eaLnBrk="1" hangingPunct="1"/>
            <a:r>
              <a:rPr lang="en-GB" smtClean="0"/>
              <a:t>IQA System</a:t>
            </a:r>
            <a:endParaRPr lang="en-US" smtClean="0"/>
          </a:p>
        </p:txBody>
      </p:sp>
      <p:sp>
        <p:nvSpPr>
          <p:cNvPr id="17412" name="Text Box 3"/>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17413" name="Text Box 4"/>
          <p:cNvSpPr txBox="1">
            <a:spLocks noChangeArrowheads="1"/>
          </p:cNvSpPr>
          <p:nvPr/>
        </p:nvSpPr>
        <p:spPr bwMode="auto">
          <a:xfrm>
            <a:off x="8083550" y="6521450"/>
            <a:ext cx="1060450"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M22-25</a:t>
            </a:r>
          </a:p>
        </p:txBody>
      </p:sp>
      <p:grpSp>
        <p:nvGrpSpPr>
          <p:cNvPr id="17414" name="Group 5"/>
          <p:cNvGrpSpPr>
            <a:grpSpLocks/>
          </p:cNvGrpSpPr>
          <p:nvPr/>
        </p:nvGrpSpPr>
        <p:grpSpPr bwMode="auto">
          <a:xfrm>
            <a:off x="581913" y="1382313"/>
            <a:ext cx="8001000" cy="4648200"/>
            <a:chOff x="480" y="1008"/>
            <a:chExt cx="5040" cy="2928"/>
          </a:xfrm>
        </p:grpSpPr>
        <p:sp>
          <p:nvSpPr>
            <p:cNvPr id="17415" name="Rectangle 6"/>
            <p:cNvSpPr>
              <a:spLocks noChangeArrowheads="1"/>
            </p:cNvSpPr>
            <p:nvPr/>
          </p:nvSpPr>
          <p:spPr bwMode="auto">
            <a:xfrm>
              <a:off x="480" y="1008"/>
              <a:ext cx="5040" cy="336"/>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Internal Quality Assurance</a:t>
              </a:r>
            </a:p>
          </p:txBody>
        </p:sp>
        <p:sp>
          <p:nvSpPr>
            <p:cNvPr id="17416" name="Rectangle 7"/>
            <p:cNvSpPr>
              <a:spLocks noChangeArrowheads="1"/>
            </p:cNvSpPr>
            <p:nvPr/>
          </p:nvSpPr>
          <p:spPr bwMode="auto">
            <a:xfrm>
              <a:off x="480" y="3552"/>
              <a:ext cx="5040" cy="384"/>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Follow up</a:t>
              </a:r>
            </a:p>
          </p:txBody>
        </p:sp>
        <p:sp>
          <p:nvSpPr>
            <p:cNvPr id="17417" name="Rectangle 8"/>
            <p:cNvSpPr>
              <a:spLocks noChangeArrowheads="1"/>
            </p:cNvSpPr>
            <p:nvPr/>
          </p:nvSpPr>
          <p:spPr bwMode="auto">
            <a:xfrm>
              <a:off x="1776"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Student </a:t>
              </a:r>
            </a:p>
            <a:p>
              <a:pPr algn="ctr"/>
              <a:r>
                <a:rPr lang="en-US" sz="1800">
                  <a:solidFill>
                    <a:schemeClr val="tx1"/>
                  </a:solidFill>
                </a:rPr>
                <a:t>Progress</a:t>
              </a:r>
            </a:p>
          </p:txBody>
        </p:sp>
        <p:sp>
          <p:nvSpPr>
            <p:cNvPr id="17418" name="Rectangle 9"/>
            <p:cNvSpPr>
              <a:spLocks noChangeArrowheads="1"/>
            </p:cNvSpPr>
            <p:nvPr/>
          </p:nvSpPr>
          <p:spPr bwMode="auto">
            <a:xfrm>
              <a:off x="2688" y="1536"/>
              <a:ext cx="960"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Pass Rate</a:t>
              </a:r>
            </a:p>
            <a:p>
              <a:pPr algn="ctr"/>
              <a:r>
                <a:rPr lang="en-US" sz="1800">
                  <a:solidFill>
                    <a:schemeClr val="tx1"/>
                  </a:solidFill>
                </a:rPr>
                <a:t>Drop-out Rate</a:t>
              </a:r>
            </a:p>
          </p:txBody>
        </p:sp>
        <p:sp>
          <p:nvSpPr>
            <p:cNvPr id="17419" name="Rectangle 10"/>
            <p:cNvSpPr>
              <a:spLocks noChangeArrowheads="1"/>
            </p:cNvSpPr>
            <p:nvPr/>
          </p:nvSpPr>
          <p:spPr bwMode="auto">
            <a:xfrm>
              <a:off x="3648" y="1536"/>
              <a:ext cx="960" cy="432"/>
            </a:xfrm>
            <a:prstGeom prst="rect">
              <a:avLst/>
            </a:prstGeom>
            <a:solidFill>
              <a:srgbClr val="CCFF99"/>
            </a:solidFill>
            <a:ln w="9525">
              <a:solidFill>
                <a:schemeClr val="tx1"/>
              </a:solidFill>
              <a:miter lim="800000"/>
              <a:headEnd/>
              <a:tailEnd/>
            </a:ln>
          </p:spPr>
          <p:txBody>
            <a:bodyPr wrap="none" anchor="ctr"/>
            <a:lstStyle/>
            <a:p>
              <a:pPr algn="ctr"/>
              <a:r>
                <a:rPr lang="en-US" sz="1400">
                  <a:solidFill>
                    <a:schemeClr val="tx1"/>
                  </a:solidFill>
                </a:rPr>
                <a:t>Feedback from the </a:t>
              </a:r>
            </a:p>
            <a:p>
              <a:pPr algn="ctr"/>
              <a:r>
                <a:rPr lang="en-US" sz="1400">
                  <a:solidFill>
                    <a:schemeClr val="tx1"/>
                  </a:solidFill>
                </a:rPr>
                <a:t>Labour Market </a:t>
              </a:r>
            </a:p>
            <a:p>
              <a:pPr algn="ctr"/>
              <a:r>
                <a:rPr lang="en-US" sz="1400">
                  <a:solidFill>
                    <a:schemeClr val="tx1"/>
                  </a:solidFill>
                </a:rPr>
                <a:t>and Alumni</a:t>
              </a:r>
            </a:p>
          </p:txBody>
        </p:sp>
        <p:sp>
          <p:nvSpPr>
            <p:cNvPr id="17420" name="Rectangle 11"/>
            <p:cNvSpPr>
              <a:spLocks noChangeArrowheads="1"/>
            </p:cNvSpPr>
            <p:nvPr/>
          </p:nvSpPr>
          <p:spPr bwMode="auto">
            <a:xfrm>
              <a:off x="4608"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Research </a:t>
              </a:r>
            </a:p>
            <a:p>
              <a:pPr algn="ctr"/>
              <a:r>
                <a:rPr lang="en-US" sz="1800">
                  <a:solidFill>
                    <a:schemeClr val="tx1"/>
                  </a:solidFill>
                </a:rPr>
                <a:t>Performance</a:t>
              </a:r>
            </a:p>
          </p:txBody>
        </p:sp>
        <p:sp>
          <p:nvSpPr>
            <p:cNvPr id="17421" name="Rectangle 12"/>
            <p:cNvSpPr>
              <a:spLocks noChangeArrowheads="1"/>
            </p:cNvSpPr>
            <p:nvPr/>
          </p:nvSpPr>
          <p:spPr bwMode="auto">
            <a:xfrm>
              <a:off x="1776"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Student </a:t>
              </a:r>
            </a:p>
            <a:p>
              <a:pPr algn="ctr"/>
              <a:r>
                <a:rPr lang="en-US" sz="1800">
                  <a:solidFill>
                    <a:schemeClr val="tx1"/>
                  </a:solidFill>
                </a:rPr>
                <a:t>Evaluation</a:t>
              </a:r>
            </a:p>
          </p:txBody>
        </p:sp>
        <p:sp>
          <p:nvSpPr>
            <p:cNvPr id="17422" name="Rectangle 13"/>
            <p:cNvSpPr>
              <a:spLocks noChangeArrowheads="1"/>
            </p:cNvSpPr>
            <p:nvPr/>
          </p:nvSpPr>
          <p:spPr bwMode="auto">
            <a:xfrm>
              <a:off x="2688" y="2016"/>
              <a:ext cx="960" cy="432"/>
            </a:xfrm>
            <a:prstGeom prst="rect">
              <a:avLst/>
            </a:prstGeom>
            <a:solidFill>
              <a:srgbClr val="FFFF66"/>
            </a:solidFill>
            <a:ln w="9525">
              <a:solidFill>
                <a:schemeClr val="tx1"/>
              </a:solidFill>
              <a:miter lim="800000"/>
              <a:headEnd/>
              <a:tailEnd/>
            </a:ln>
          </p:spPr>
          <p:txBody>
            <a:bodyPr wrap="none" anchor="ctr"/>
            <a:lstStyle/>
            <a:p>
              <a:pPr algn="ctr"/>
              <a:r>
                <a:rPr lang="en-US" sz="1600">
                  <a:solidFill>
                    <a:schemeClr val="tx1"/>
                  </a:solidFill>
                </a:rPr>
                <a:t>Course and </a:t>
              </a:r>
            </a:p>
            <a:p>
              <a:pPr algn="ctr"/>
              <a:r>
                <a:rPr lang="en-US" sz="1600">
                  <a:solidFill>
                    <a:schemeClr val="tx1"/>
                  </a:solidFill>
                </a:rPr>
                <a:t>Curriculum</a:t>
              </a:r>
            </a:p>
            <a:p>
              <a:pPr algn="ctr"/>
              <a:r>
                <a:rPr lang="en-US" sz="1600">
                  <a:solidFill>
                    <a:schemeClr val="tx1"/>
                  </a:solidFill>
                </a:rPr>
                <a:t>Evaluation</a:t>
              </a:r>
            </a:p>
          </p:txBody>
        </p:sp>
        <p:sp>
          <p:nvSpPr>
            <p:cNvPr id="17423" name="Rectangle 14"/>
            <p:cNvSpPr>
              <a:spLocks noChangeArrowheads="1"/>
            </p:cNvSpPr>
            <p:nvPr/>
          </p:nvSpPr>
          <p:spPr bwMode="auto">
            <a:xfrm>
              <a:off x="3648" y="2016"/>
              <a:ext cx="960"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Research </a:t>
              </a:r>
            </a:p>
            <a:p>
              <a:pPr algn="ctr"/>
              <a:r>
                <a:rPr lang="en-US" sz="1800">
                  <a:solidFill>
                    <a:schemeClr val="tx1"/>
                  </a:solidFill>
                </a:rPr>
                <a:t>Evaluation</a:t>
              </a:r>
            </a:p>
          </p:txBody>
        </p:sp>
        <p:sp>
          <p:nvSpPr>
            <p:cNvPr id="17424" name="Rectangle 15"/>
            <p:cNvSpPr>
              <a:spLocks noChangeArrowheads="1"/>
            </p:cNvSpPr>
            <p:nvPr/>
          </p:nvSpPr>
          <p:spPr bwMode="auto">
            <a:xfrm>
              <a:off x="4608"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Service</a:t>
              </a:r>
            </a:p>
            <a:p>
              <a:pPr algn="ctr"/>
              <a:r>
                <a:rPr lang="en-US" sz="1800">
                  <a:solidFill>
                    <a:schemeClr val="tx1"/>
                  </a:solidFill>
                </a:rPr>
                <a:t>Evaluation</a:t>
              </a:r>
            </a:p>
          </p:txBody>
        </p:sp>
        <p:sp>
          <p:nvSpPr>
            <p:cNvPr id="17425" name="Rectangle 16"/>
            <p:cNvSpPr>
              <a:spLocks noChangeArrowheads="1"/>
            </p:cNvSpPr>
            <p:nvPr/>
          </p:nvSpPr>
          <p:spPr bwMode="auto">
            <a:xfrm>
              <a:off x="1776"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Assurance</a:t>
              </a:r>
            </a:p>
            <a:p>
              <a:pPr algn="ctr"/>
              <a:r>
                <a:rPr lang="en-US" sz="1600">
                  <a:solidFill>
                    <a:schemeClr val="tx1"/>
                  </a:solidFill>
                </a:rPr>
                <a:t>Student </a:t>
              </a:r>
            </a:p>
            <a:p>
              <a:pPr algn="ctr"/>
              <a:r>
                <a:rPr lang="en-US" sz="1600">
                  <a:solidFill>
                    <a:schemeClr val="tx1"/>
                  </a:solidFill>
                </a:rPr>
                <a:t>Assessments</a:t>
              </a:r>
            </a:p>
          </p:txBody>
        </p:sp>
        <p:sp>
          <p:nvSpPr>
            <p:cNvPr id="17426" name="Rectangle 17"/>
            <p:cNvSpPr>
              <a:spLocks noChangeArrowheads="1"/>
            </p:cNvSpPr>
            <p:nvPr/>
          </p:nvSpPr>
          <p:spPr bwMode="auto">
            <a:xfrm>
              <a:off x="2688" y="2496"/>
              <a:ext cx="960"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Assurance </a:t>
              </a:r>
            </a:p>
            <a:p>
              <a:pPr algn="ctr"/>
              <a:r>
                <a:rPr lang="en-US" sz="1600">
                  <a:solidFill>
                    <a:schemeClr val="tx1"/>
                  </a:solidFill>
                </a:rPr>
                <a:t>Quality</a:t>
              </a:r>
            </a:p>
            <a:p>
              <a:pPr algn="ctr"/>
              <a:r>
                <a:rPr lang="en-US" sz="1600">
                  <a:solidFill>
                    <a:schemeClr val="tx1"/>
                  </a:solidFill>
                </a:rPr>
                <a:t>Staff</a:t>
              </a:r>
            </a:p>
          </p:txBody>
        </p:sp>
        <p:sp>
          <p:nvSpPr>
            <p:cNvPr id="17427" name="Rectangle 18"/>
            <p:cNvSpPr>
              <a:spLocks noChangeArrowheads="1"/>
            </p:cNvSpPr>
            <p:nvPr/>
          </p:nvSpPr>
          <p:spPr bwMode="auto">
            <a:xfrm>
              <a:off x="3648" y="2496"/>
              <a:ext cx="960" cy="432"/>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Quality</a:t>
              </a:r>
            </a:p>
            <a:p>
              <a:pPr algn="ctr"/>
              <a:r>
                <a:rPr lang="en-US" sz="1600">
                  <a:solidFill>
                    <a:schemeClr val="tx1"/>
                  </a:solidFill>
                </a:rPr>
                <a:t>Assurance </a:t>
              </a:r>
            </a:p>
            <a:p>
              <a:pPr algn="ctr"/>
              <a:r>
                <a:rPr lang="en-US" sz="1600">
                  <a:solidFill>
                    <a:schemeClr val="tx1"/>
                  </a:solidFill>
                </a:rPr>
                <a:t>Facilities</a:t>
              </a:r>
            </a:p>
          </p:txBody>
        </p:sp>
        <p:sp>
          <p:nvSpPr>
            <p:cNvPr id="17428" name="Rectangle 19"/>
            <p:cNvSpPr>
              <a:spLocks noChangeArrowheads="1"/>
            </p:cNvSpPr>
            <p:nvPr/>
          </p:nvSpPr>
          <p:spPr bwMode="auto">
            <a:xfrm>
              <a:off x="4608"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400">
                  <a:solidFill>
                    <a:schemeClr val="tx1"/>
                  </a:solidFill>
                </a:rPr>
                <a:t>Quality</a:t>
              </a:r>
            </a:p>
            <a:p>
              <a:pPr algn="ctr"/>
              <a:r>
                <a:rPr lang="en-US" sz="1400">
                  <a:solidFill>
                    <a:schemeClr val="tx1"/>
                  </a:solidFill>
                </a:rPr>
                <a:t>Assurance</a:t>
              </a:r>
            </a:p>
            <a:p>
              <a:pPr algn="ctr"/>
              <a:r>
                <a:rPr lang="en-US" sz="1400">
                  <a:solidFill>
                    <a:schemeClr val="tx1"/>
                  </a:solidFill>
                </a:rPr>
                <a:t>Student Support</a:t>
              </a:r>
            </a:p>
          </p:txBody>
        </p:sp>
        <p:sp>
          <p:nvSpPr>
            <p:cNvPr id="17429" name="Rectangle 20"/>
            <p:cNvSpPr>
              <a:spLocks noChangeArrowheads="1"/>
            </p:cNvSpPr>
            <p:nvPr/>
          </p:nvSpPr>
          <p:spPr bwMode="auto">
            <a:xfrm>
              <a:off x="1776"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SWOT </a:t>
              </a:r>
              <a:br>
                <a:rPr lang="en-US" sz="1800">
                  <a:solidFill>
                    <a:schemeClr val="tx1"/>
                  </a:solidFill>
                </a:rPr>
              </a:br>
              <a:r>
                <a:rPr lang="en-US" sz="1800">
                  <a:solidFill>
                    <a:schemeClr val="tx1"/>
                  </a:solidFill>
                </a:rPr>
                <a:t>Analysis</a:t>
              </a:r>
            </a:p>
          </p:txBody>
        </p:sp>
        <p:sp>
          <p:nvSpPr>
            <p:cNvPr id="17430" name="Rectangle 21"/>
            <p:cNvSpPr>
              <a:spLocks noChangeArrowheads="1"/>
            </p:cNvSpPr>
            <p:nvPr/>
          </p:nvSpPr>
          <p:spPr bwMode="auto">
            <a:xfrm>
              <a:off x="2688" y="2976"/>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Inter-Collegial</a:t>
              </a:r>
            </a:p>
            <a:p>
              <a:pPr algn="ctr"/>
              <a:r>
                <a:rPr lang="en-US" sz="1800">
                  <a:solidFill>
                    <a:schemeClr val="tx1"/>
                  </a:solidFill>
                </a:rPr>
                <a:t>Audits</a:t>
              </a:r>
            </a:p>
          </p:txBody>
        </p:sp>
        <p:sp>
          <p:nvSpPr>
            <p:cNvPr id="17431" name="Rectangle 22"/>
            <p:cNvSpPr>
              <a:spLocks noChangeArrowheads="1"/>
            </p:cNvSpPr>
            <p:nvPr/>
          </p:nvSpPr>
          <p:spPr bwMode="auto">
            <a:xfrm>
              <a:off x="3648" y="2976"/>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Information</a:t>
              </a:r>
            </a:p>
            <a:p>
              <a:pPr algn="ctr"/>
              <a:r>
                <a:rPr lang="en-US" sz="1800">
                  <a:solidFill>
                    <a:schemeClr val="tx1"/>
                  </a:solidFill>
                </a:rPr>
                <a:t>System</a:t>
              </a:r>
            </a:p>
          </p:txBody>
        </p:sp>
        <p:sp>
          <p:nvSpPr>
            <p:cNvPr id="17432" name="Rectangle 23"/>
            <p:cNvSpPr>
              <a:spLocks noChangeArrowheads="1"/>
            </p:cNvSpPr>
            <p:nvPr/>
          </p:nvSpPr>
          <p:spPr bwMode="auto">
            <a:xfrm>
              <a:off x="4608"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Quality</a:t>
              </a:r>
            </a:p>
            <a:p>
              <a:pPr algn="ctr"/>
              <a:r>
                <a:rPr lang="en-US" sz="1800">
                  <a:solidFill>
                    <a:schemeClr val="tx1"/>
                  </a:solidFill>
                </a:rPr>
                <a:t>Handbook</a:t>
              </a:r>
            </a:p>
          </p:txBody>
        </p:sp>
        <p:sp>
          <p:nvSpPr>
            <p:cNvPr id="17433" name="Rectangle 24"/>
            <p:cNvSpPr>
              <a:spLocks noChangeArrowheads="1"/>
            </p:cNvSpPr>
            <p:nvPr/>
          </p:nvSpPr>
          <p:spPr bwMode="auto">
            <a:xfrm>
              <a:off x="480" y="1536"/>
              <a:ext cx="912" cy="432"/>
            </a:xfrm>
            <a:prstGeom prst="rect">
              <a:avLst/>
            </a:prstGeom>
            <a:solidFill>
              <a:srgbClr val="CCFF99"/>
            </a:solidFill>
            <a:ln w="9525">
              <a:solidFill>
                <a:schemeClr val="tx1"/>
              </a:solidFill>
              <a:miter lim="800000"/>
              <a:headEnd/>
              <a:tailEnd/>
            </a:ln>
          </p:spPr>
          <p:txBody>
            <a:bodyPr wrap="none" anchor="ctr"/>
            <a:lstStyle/>
            <a:p>
              <a:pPr algn="ctr"/>
              <a:r>
                <a:rPr lang="en-US" sz="1600">
                  <a:solidFill>
                    <a:schemeClr val="tx1"/>
                  </a:solidFill>
                </a:rPr>
                <a:t>Monitoring</a:t>
              </a:r>
            </a:p>
            <a:p>
              <a:pPr algn="ctr"/>
              <a:r>
                <a:rPr lang="en-US" sz="1600">
                  <a:solidFill>
                    <a:schemeClr val="tx1"/>
                  </a:solidFill>
                </a:rPr>
                <a:t>Instruments</a:t>
              </a:r>
            </a:p>
          </p:txBody>
        </p:sp>
        <p:sp>
          <p:nvSpPr>
            <p:cNvPr id="17434" name="Rectangle 25"/>
            <p:cNvSpPr>
              <a:spLocks noChangeArrowheads="1"/>
            </p:cNvSpPr>
            <p:nvPr/>
          </p:nvSpPr>
          <p:spPr bwMode="auto">
            <a:xfrm>
              <a:off x="480" y="2016"/>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Evaluation</a:t>
              </a:r>
            </a:p>
            <a:p>
              <a:pPr algn="ctr"/>
              <a:r>
                <a:rPr lang="en-US" sz="1800">
                  <a:solidFill>
                    <a:schemeClr val="tx1"/>
                  </a:solidFill>
                </a:rPr>
                <a:t>Instruments</a:t>
              </a:r>
            </a:p>
          </p:txBody>
        </p:sp>
        <p:sp>
          <p:nvSpPr>
            <p:cNvPr id="17435" name="Rectangle 26"/>
            <p:cNvSpPr>
              <a:spLocks noChangeArrowheads="1"/>
            </p:cNvSpPr>
            <p:nvPr/>
          </p:nvSpPr>
          <p:spPr bwMode="auto">
            <a:xfrm>
              <a:off x="480" y="2496"/>
              <a:ext cx="912" cy="432"/>
            </a:xfrm>
            <a:prstGeom prst="rect">
              <a:avLst/>
            </a:prstGeom>
            <a:solidFill>
              <a:srgbClr val="66FF99"/>
            </a:solidFill>
            <a:ln w="9525">
              <a:solidFill>
                <a:schemeClr val="tx1"/>
              </a:solidFill>
              <a:miter lim="800000"/>
              <a:headEnd/>
              <a:tailEnd/>
            </a:ln>
          </p:spPr>
          <p:txBody>
            <a:bodyPr wrap="none" anchor="ctr"/>
            <a:lstStyle/>
            <a:p>
              <a:pPr algn="ctr"/>
              <a:r>
                <a:rPr lang="en-US" sz="1800">
                  <a:solidFill>
                    <a:schemeClr val="tx1"/>
                  </a:solidFill>
                </a:rPr>
                <a:t>Special QA </a:t>
              </a:r>
            </a:p>
            <a:p>
              <a:pPr algn="ctr"/>
              <a:r>
                <a:rPr lang="en-US" sz="1800">
                  <a:solidFill>
                    <a:schemeClr val="tx1"/>
                  </a:solidFill>
                </a:rPr>
                <a:t>Processes</a:t>
              </a:r>
            </a:p>
          </p:txBody>
        </p:sp>
        <p:sp>
          <p:nvSpPr>
            <p:cNvPr id="17436" name="Rectangle 27"/>
            <p:cNvSpPr>
              <a:spLocks noChangeArrowheads="1"/>
            </p:cNvSpPr>
            <p:nvPr/>
          </p:nvSpPr>
          <p:spPr bwMode="auto">
            <a:xfrm>
              <a:off x="480" y="2976"/>
              <a:ext cx="912"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Specific QA</a:t>
              </a:r>
            </a:p>
            <a:p>
              <a:pPr algn="ctr"/>
              <a:r>
                <a:rPr lang="en-US" sz="1800">
                  <a:solidFill>
                    <a:schemeClr val="tx1"/>
                  </a:solidFill>
                </a:rPr>
                <a:t>Instruments</a:t>
              </a:r>
            </a:p>
          </p:txBody>
        </p:sp>
        <p:sp>
          <p:nvSpPr>
            <p:cNvPr id="17437" name="AutoShape 28"/>
            <p:cNvSpPr>
              <a:spLocks noChangeArrowheads="1"/>
            </p:cNvSpPr>
            <p:nvPr/>
          </p:nvSpPr>
          <p:spPr bwMode="auto">
            <a:xfrm>
              <a:off x="864"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17438" name="AutoShape 29"/>
            <p:cNvSpPr>
              <a:spLocks noChangeArrowheads="1"/>
            </p:cNvSpPr>
            <p:nvPr/>
          </p:nvSpPr>
          <p:spPr bwMode="auto">
            <a:xfrm>
              <a:off x="216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17439" name="AutoShape 30"/>
            <p:cNvSpPr>
              <a:spLocks noChangeArrowheads="1"/>
            </p:cNvSpPr>
            <p:nvPr/>
          </p:nvSpPr>
          <p:spPr bwMode="auto">
            <a:xfrm>
              <a:off x="312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17440" name="AutoShape 31"/>
            <p:cNvSpPr>
              <a:spLocks noChangeArrowheads="1"/>
            </p:cNvSpPr>
            <p:nvPr/>
          </p:nvSpPr>
          <p:spPr bwMode="auto">
            <a:xfrm>
              <a:off x="4080"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17441" name="AutoShape 32"/>
            <p:cNvSpPr>
              <a:spLocks noChangeArrowheads="1"/>
            </p:cNvSpPr>
            <p:nvPr/>
          </p:nvSpPr>
          <p:spPr bwMode="auto">
            <a:xfrm>
              <a:off x="5088" y="1344"/>
              <a:ext cx="96" cy="192"/>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p>
              <a:endParaRPr lang="en-US"/>
            </a:p>
          </p:txBody>
        </p:sp>
        <p:sp>
          <p:nvSpPr>
            <p:cNvPr id="17442" name="AutoShape 33"/>
            <p:cNvSpPr>
              <a:spLocks noChangeArrowheads="1"/>
            </p:cNvSpPr>
            <p:nvPr/>
          </p:nvSpPr>
          <p:spPr bwMode="auto">
            <a:xfrm>
              <a:off x="216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17443" name="AutoShape 34"/>
            <p:cNvSpPr>
              <a:spLocks noChangeArrowheads="1"/>
            </p:cNvSpPr>
            <p:nvPr/>
          </p:nvSpPr>
          <p:spPr bwMode="auto">
            <a:xfrm>
              <a:off x="312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17444" name="AutoShape 35"/>
            <p:cNvSpPr>
              <a:spLocks noChangeArrowheads="1"/>
            </p:cNvSpPr>
            <p:nvPr/>
          </p:nvSpPr>
          <p:spPr bwMode="auto">
            <a:xfrm>
              <a:off x="408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17445" name="AutoShape 36"/>
            <p:cNvSpPr>
              <a:spLocks noChangeArrowheads="1"/>
            </p:cNvSpPr>
            <p:nvPr/>
          </p:nvSpPr>
          <p:spPr bwMode="auto">
            <a:xfrm>
              <a:off x="5040" y="3408"/>
              <a:ext cx="96" cy="144"/>
            </a:xfrm>
            <a:prstGeom prst="downArrow">
              <a:avLst>
                <a:gd name="adj1" fmla="val 50000"/>
                <a:gd name="adj2" fmla="val 37500"/>
              </a:avLst>
            </a:prstGeom>
            <a:solidFill>
              <a:schemeClr val="tx1"/>
            </a:solidFill>
            <a:ln w="9525">
              <a:solidFill>
                <a:schemeClr val="tx1"/>
              </a:solidFill>
              <a:miter lim="800000"/>
              <a:headEnd/>
              <a:tailEnd/>
            </a:ln>
          </p:spPr>
          <p:txBody>
            <a:bodyPr vert="eaVert" wrap="none" anchor="ctr"/>
            <a:lstStyle/>
            <a:p>
              <a:endParaRPr lang="en-US"/>
            </a:p>
          </p:txBody>
        </p:sp>
        <p:sp>
          <p:nvSpPr>
            <p:cNvPr id="17446" name="Line 37"/>
            <p:cNvSpPr>
              <a:spLocks noChangeShapeType="1"/>
            </p:cNvSpPr>
            <p:nvPr/>
          </p:nvSpPr>
          <p:spPr bwMode="auto">
            <a:xfrm>
              <a:off x="1392" y="1776"/>
              <a:ext cx="384" cy="0"/>
            </a:xfrm>
            <a:prstGeom prst="line">
              <a:avLst/>
            </a:prstGeom>
            <a:noFill/>
            <a:ln w="19050">
              <a:solidFill>
                <a:schemeClr val="tx1"/>
              </a:solidFill>
              <a:round/>
              <a:headEnd/>
              <a:tailEnd type="triangle" w="med" len="med"/>
            </a:ln>
          </p:spPr>
          <p:txBody>
            <a:bodyPr/>
            <a:lstStyle/>
            <a:p>
              <a:endParaRPr lang="en-US"/>
            </a:p>
          </p:txBody>
        </p:sp>
        <p:sp>
          <p:nvSpPr>
            <p:cNvPr id="17447" name="Line 38"/>
            <p:cNvSpPr>
              <a:spLocks noChangeShapeType="1"/>
            </p:cNvSpPr>
            <p:nvPr/>
          </p:nvSpPr>
          <p:spPr bwMode="auto">
            <a:xfrm>
              <a:off x="1392" y="2208"/>
              <a:ext cx="384" cy="0"/>
            </a:xfrm>
            <a:prstGeom prst="line">
              <a:avLst/>
            </a:prstGeom>
            <a:noFill/>
            <a:ln w="19050">
              <a:solidFill>
                <a:schemeClr val="tx1"/>
              </a:solidFill>
              <a:round/>
              <a:headEnd/>
              <a:tailEnd type="triangle" w="med" len="med"/>
            </a:ln>
          </p:spPr>
          <p:txBody>
            <a:bodyPr/>
            <a:lstStyle/>
            <a:p>
              <a:endParaRPr lang="en-US"/>
            </a:p>
          </p:txBody>
        </p:sp>
        <p:sp>
          <p:nvSpPr>
            <p:cNvPr id="17448" name="Line 39"/>
            <p:cNvSpPr>
              <a:spLocks noChangeShapeType="1"/>
            </p:cNvSpPr>
            <p:nvPr/>
          </p:nvSpPr>
          <p:spPr bwMode="auto">
            <a:xfrm>
              <a:off x="1392" y="2688"/>
              <a:ext cx="384" cy="0"/>
            </a:xfrm>
            <a:prstGeom prst="line">
              <a:avLst/>
            </a:prstGeom>
            <a:noFill/>
            <a:ln w="19050">
              <a:solidFill>
                <a:schemeClr val="tx1"/>
              </a:solidFill>
              <a:round/>
              <a:headEnd/>
              <a:tailEnd type="triangle" w="med" len="med"/>
            </a:ln>
          </p:spPr>
          <p:txBody>
            <a:bodyPr/>
            <a:lstStyle/>
            <a:p>
              <a:endParaRPr lang="en-US"/>
            </a:p>
          </p:txBody>
        </p:sp>
        <p:sp>
          <p:nvSpPr>
            <p:cNvPr id="17449" name="Line 40"/>
            <p:cNvSpPr>
              <a:spLocks noChangeShapeType="1"/>
            </p:cNvSpPr>
            <p:nvPr/>
          </p:nvSpPr>
          <p:spPr bwMode="auto">
            <a:xfrm>
              <a:off x="1392" y="3168"/>
              <a:ext cx="384" cy="0"/>
            </a:xfrm>
            <a:prstGeom prst="line">
              <a:avLst/>
            </a:prstGeom>
            <a:noFill/>
            <a:ln w="1905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FB0EB3BD-7CCB-4F10-BAF5-ABA4D7DE2D7F}" type="slidenum">
              <a:rPr lang="en-US" smtClean="0"/>
              <a:pPr/>
              <a:t>8</a:t>
            </a:fld>
            <a:endParaRPr lang="en-US" smtClean="0"/>
          </a:p>
        </p:txBody>
      </p:sp>
      <p:sp>
        <p:nvSpPr>
          <p:cNvPr id="18435" name="Rectangle 2"/>
          <p:cNvSpPr>
            <a:spLocks noGrp="1" noChangeArrowheads="1"/>
          </p:cNvSpPr>
          <p:nvPr>
            <p:ph type="title"/>
          </p:nvPr>
        </p:nvSpPr>
        <p:spPr>
          <a:xfrm>
            <a:off x="180975" y="274638"/>
            <a:ext cx="6807200" cy="1143000"/>
          </a:xfrm>
        </p:spPr>
        <p:txBody>
          <a:bodyPr/>
          <a:lstStyle/>
          <a:p>
            <a:pPr algn="l" eaLnBrk="1" hangingPunct="1"/>
            <a:r>
              <a:rPr lang="en-GB" smtClean="0"/>
              <a:t>External QA System</a:t>
            </a:r>
            <a:endParaRPr lang="en-US" smtClean="0"/>
          </a:p>
        </p:txBody>
      </p:sp>
      <p:sp>
        <p:nvSpPr>
          <p:cNvPr id="18436" name="Text Box 3"/>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18437" name="Text Box 4"/>
          <p:cNvSpPr txBox="1">
            <a:spLocks noChangeArrowheads="1"/>
          </p:cNvSpPr>
          <p:nvPr/>
        </p:nvSpPr>
        <p:spPr bwMode="auto">
          <a:xfrm>
            <a:off x="8097838" y="6521450"/>
            <a:ext cx="1046162"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M16-19</a:t>
            </a:r>
          </a:p>
        </p:txBody>
      </p:sp>
      <p:grpSp>
        <p:nvGrpSpPr>
          <p:cNvPr id="18438" name="Group 5"/>
          <p:cNvGrpSpPr>
            <a:grpSpLocks/>
          </p:cNvGrpSpPr>
          <p:nvPr/>
        </p:nvGrpSpPr>
        <p:grpSpPr bwMode="auto">
          <a:xfrm>
            <a:off x="762000" y="1600200"/>
            <a:ext cx="8001000" cy="4648200"/>
            <a:chOff x="480" y="1008"/>
            <a:chExt cx="5040" cy="2928"/>
          </a:xfrm>
        </p:grpSpPr>
        <p:sp>
          <p:nvSpPr>
            <p:cNvPr id="18439" name="Rectangle 6"/>
            <p:cNvSpPr>
              <a:spLocks noChangeArrowheads="1"/>
            </p:cNvSpPr>
            <p:nvPr/>
          </p:nvSpPr>
          <p:spPr bwMode="auto">
            <a:xfrm>
              <a:off x="480" y="1008"/>
              <a:ext cx="5040" cy="336"/>
            </a:xfrm>
            <a:prstGeom prst="rect">
              <a:avLst/>
            </a:prstGeom>
            <a:solidFill>
              <a:schemeClr val="folHlink"/>
            </a:solidFill>
            <a:ln w="9525">
              <a:solidFill>
                <a:schemeClr val="tx1"/>
              </a:solidFill>
              <a:miter lim="800000"/>
              <a:headEnd/>
              <a:tailEnd/>
            </a:ln>
          </p:spPr>
          <p:txBody>
            <a:bodyPr wrap="none" anchor="ctr"/>
            <a:lstStyle/>
            <a:p>
              <a:pPr algn="ctr"/>
              <a:r>
                <a:rPr lang="en-US" sz="1800">
                  <a:solidFill>
                    <a:schemeClr val="tx1"/>
                  </a:solidFill>
                </a:rPr>
                <a:t>Stakeholder Satisfaction</a:t>
              </a:r>
            </a:p>
          </p:txBody>
        </p:sp>
        <p:sp>
          <p:nvSpPr>
            <p:cNvPr id="18440" name="Rectangle 7"/>
            <p:cNvSpPr>
              <a:spLocks noChangeArrowheads="1"/>
            </p:cNvSpPr>
            <p:nvPr/>
          </p:nvSpPr>
          <p:spPr bwMode="auto">
            <a:xfrm>
              <a:off x="480" y="3552"/>
              <a:ext cx="5040" cy="384"/>
            </a:xfrm>
            <a:prstGeom prst="rect">
              <a:avLst/>
            </a:prstGeom>
            <a:solidFill>
              <a:srgbClr val="CCFF99"/>
            </a:solidFill>
            <a:ln w="9525">
              <a:solidFill>
                <a:schemeClr val="tx1"/>
              </a:solidFill>
              <a:miter lim="800000"/>
              <a:headEnd/>
              <a:tailEnd/>
            </a:ln>
          </p:spPr>
          <p:txBody>
            <a:bodyPr wrap="none" anchor="ctr"/>
            <a:lstStyle/>
            <a:p>
              <a:pPr algn="ctr"/>
              <a:r>
                <a:rPr lang="en-US" sz="1800">
                  <a:solidFill>
                    <a:schemeClr val="tx1"/>
                  </a:solidFill>
                </a:rPr>
                <a:t>Quality Assurance and (Inter)national Benchmarking</a:t>
              </a:r>
            </a:p>
          </p:txBody>
        </p:sp>
        <p:sp>
          <p:nvSpPr>
            <p:cNvPr id="18441" name="Rectangle 8"/>
            <p:cNvSpPr>
              <a:spLocks noChangeArrowheads="1"/>
            </p:cNvSpPr>
            <p:nvPr/>
          </p:nvSpPr>
          <p:spPr bwMode="auto">
            <a:xfrm>
              <a:off x="5040" y="1488"/>
              <a:ext cx="480" cy="1920"/>
            </a:xfrm>
            <a:prstGeom prst="rect">
              <a:avLst/>
            </a:prstGeom>
            <a:solidFill>
              <a:srgbClr val="66FF99"/>
            </a:solidFill>
            <a:ln w="9525">
              <a:solidFill>
                <a:schemeClr val="tx1"/>
              </a:solidFill>
              <a:miter lim="800000"/>
              <a:headEnd/>
              <a:tailEnd/>
            </a:ln>
          </p:spPr>
          <p:txBody>
            <a:bodyPr wrap="none" anchor="ctr"/>
            <a:lstStyle/>
            <a:p>
              <a:pPr algn="ctr"/>
              <a:r>
                <a:rPr lang="en-US" sz="1600">
                  <a:solidFill>
                    <a:schemeClr val="tx1"/>
                  </a:solidFill>
                </a:rPr>
                <a:t>A</a:t>
              </a:r>
            </a:p>
            <a:p>
              <a:pPr algn="ctr"/>
              <a:r>
                <a:rPr lang="en-US" sz="1600">
                  <a:solidFill>
                    <a:schemeClr val="tx1"/>
                  </a:solidFill>
                </a:rPr>
                <a:t>C</a:t>
              </a:r>
            </a:p>
            <a:p>
              <a:pPr algn="ctr"/>
              <a:r>
                <a:rPr lang="en-US" sz="1600">
                  <a:solidFill>
                    <a:schemeClr val="tx1"/>
                  </a:solidFill>
                </a:rPr>
                <a:t>H</a:t>
              </a:r>
            </a:p>
            <a:p>
              <a:pPr algn="ctr"/>
              <a:r>
                <a:rPr lang="en-US" sz="1600">
                  <a:solidFill>
                    <a:schemeClr val="tx1"/>
                  </a:solidFill>
                </a:rPr>
                <a:t>I</a:t>
              </a:r>
            </a:p>
            <a:p>
              <a:pPr algn="ctr"/>
              <a:r>
                <a:rPr lang="en-US" sz="1600">
                  <a:solidFill>
                    <a:schemeClr val="tx1"/>
                  </a:solidFill>
                </a:rPr>
                <a:t>E</a:t>
              </a:r>
            </a:p>
            <a:p>
              <a:pPr algn="ctr"/>
              <a:r>
                <a:rPr lang="en-US" sz="1600">
                  <a:solidFill>
                    <a:schemeClr val="tx1"/>
                  </a:solidFill>
                </a:rPr>
                <a:t>V</a:t>
              </a:r>
            </a:p>
            <a:p>
              <a:pPr algn="ctr"/>
              <a:r>
                <a:rPr lang="en-US" sz="1600">
                  <a:solidFill>
                    <a:schemeClr val="tx1"/>
                  </a:solidFill>
                </a:rPr>
                <a:t>E</a:t>
              </a:r>
            </a:p>
            <a:p>
              <a:pPr algn="ctr"/>
              <a:r>
                <a:rPr lang="en-US" sz="1600">
                  <a:solidFill>
                    <a:schemeClr val="tx1"/>
                  </a:solidFill>
                </a:rPr>
                <a:t>M</a:t>
              </a:r>
            </a:p>
            <a:p>
              <a:pPr algn="ctr"/>
              <a:r>
                <a:rPr lang="en-US" sz="1600">
                  <a:solidFill>
                    <a:schemeClr val="tx1"/>
                  </a:solidFill>
                </a:rPr>
                <a:t>E</a:t>
              </a:r>
            </a:p>
            <a:p>
              <a:pPr algn="ctr"/>
              <a:r>
                <a:rPr lang="en-US" sz="1600">
                  <a:solidFill>
                    <a:schemeClr val="tx1"/>
                  </a:solidFill>
                </a:rPr>
                <a:t>N</a:t>
              </a:r>
            </a:p>
            <a:p>
              <a:pPr algn="ctr"/>
              <a:r>
                <a:rPr lang="en-US" sz="1600">
                  <a:solidFill>
                    <a:schemeClr val="tx1"/>
                  </a:solidFill>
                </a:rPr>
                <a:t>T</a:t>
              </a:r>
            </a:p>
            <a:p>
              <a:pPr algn="ctr"/>
              <a:r>
                <a:rPr lang="en-US" sz="1600">
                  <a:solidFill>
                    <a:schemeClr val="tx1"/>
                  </a:solidFill>
                </a:rPr>
                <a:t>S</a:t>
              </a:r>
            </a:p>
          </p:txBody>
        </p:sp>
        <p:grpSp>
          <p:nvGrpSpPr>
            <p:cNvPr id="18442" name="Group 9"/>
            <p:cNvGrpSpPr>
              <a:grpSpLocks/>
            </p:cNvGrpSpPr>
            <p:nvPr/>
          </p:nvGrpSpPr>
          <p:grpSpPr bwMode="auto">
            <a:xfrm>
              <a:off x="3456" y="1488"/>
              <a:ext cx="960" cy="1920"/>
              <a:chOff x="3312" y="1728"/>
              <a:chExt cx="960" cy="1296"/>
            </a:xfrm>
          </p:grpSpPr>
          <p:sp>
            <p:nvSpPr>
              <p:cNvPr id="18479" name="Rectangle 10"/>
              <p:cNvSpPr>
                <a:spLocks noChangeArrowheads="1"/>
              </p:cNvSpPr>
              <p:nvPr/>
            </p:nvSpPr>
            <p:spPr bwMode="auto">
              <a:xfrm>
                <a:off x="3312" y="1728"/>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Educational</a:t>
                </a:r>
              </a:p>
              <a:p>
                <a:pPr algn="ctr"/>
                <a:r>
                  <a:rPr lang="en-US" sz="1800">
                    <a:solidFill>
                      <a:schemeClr val="tx1"/>
                    </a:solidFill>
                  </a:rPr>
                  <a:t>Activities</a:t>
                </a:r>
              </a:p>
            </p:txBody>
          </p:sp>
          <p:sp>
            <p:nvSpPr>
              <p:cNvPr id="18480" name="Rectangle 11"/>
              <p:cNvSpPr>
                <a:spLocks noChangeArrowheads="1"/>
              </p:cNvSpPr>
              <p:nvPr/>
            </p:nvSpPr>
            <p:spPr bwMode="auto">
              <a:xfrm>
                <a:off x="3312" y="2160"/>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Research </a:t>
                </a:r>
              </a:p>
              <a:p>
                <a:pPr algn="ctr"/>
                <a:endParaRPr lang="en-US" sz="1800">
                  <a:solidFill>
                    <a:schemeClr val="tx1"/>
                  </a:solidFill>
                </a:endParaRPr>
              </a:p>
            </p:txBody>
          </p:sp>
          <p:sp>
            <p:nvSpPr>
              <p:cNvPr id="18481" name="Rectangle 12"/>
              <p:cNvSpPr>
                <a:spLocks noChangeArrowheads="1"/>
              </p:cNvSpPr>
              <p:nvPr/>
            </p:nvSpPr>
            <p:spPr bwMode="auto">
              <a:xfrm>
                <a:off x="3312" y="2592"/>
                <a:ext cx="960" cy="432"/>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tx1"/>
                    </a:solidFill>
                  </a:rPr>
                  <a:t>Community</a:t>
                </a:r>
              </a:p>
              <a:p>
                <a:pPr algn="ctr"/>
                <a:r>
                  <a:rPr lang="en-US" sz="1800">
                    <a:solidFill>
                      <a:schemeClr val="tx1"/>
                    </a:solidFill>
                  </a:rPr>
                  <a:t>Service</a:t>
                </a:r>
              </a:p>
            </p:txBody>
          </p:sp>
        </p:grpSp>
        <p:grpSp>
          <p:nvGrpSpPr>
            <p:cNvPr id="18443" name="Group 13"/>
            <p:cNvGrpSpPr>
              <a:grpSpLocks/>
            </p:cNvGrpSpPr>
            <p:nvPr/>
          </p:nvGrpSpPr>
          <p:grpSpPr bwMode="auto">
            <a:xfrm>
              <a:off x="1872" y="1488"/>
              <a:ext cx="912" cy="1920"/>
              <a:chOff x="1776" y="1536"/>
              <a:chExt cx="912" cy="1728"/>
            </a:xfrm>
          </p:grpSpPr>
          <p:sp>
            <p:nvSpPr>
              <p:cNvPr id="18475" name="Rectangle 14"/>
              <p:cNvSpPr>
                <a:spLocks noChangeArrowheads="1"/>
              </p:cNvSpPr>
              <p:nvPr/>
            </p:nvSpPr>
            <p:spPr bwMode="auto">
              <a:xfrm>
                <a:off x="1776" y="1536"/>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Policy </a:t>
                </a:r>
              </a:p>
              <a:p>
                <a:pPr algn="ctr"/>
                <a:r>
                  <a:rPr lang="en-US" sz="1800">
                    <a:solidFill>
                      <a:schemeClr val="tx1"/>
                    </a:solidFill>
                  </a:rPr>
                  <a:t>Plan</a:t>
                </a:r>
              </a:p>
            </p:txBody>
          </p:sp>
          <p:sp>
            <p:nvSpPr>
              <p:cNvPr id="18476" name="Rectangle 15"/>
              <p:cNvSpPr>
                <a:spLocks noChangeArrowheads="1"/>
              </p:cNvSpPr>
              <p:nvPr/>
            </p:nvSpPr>
            <p:spPr bwMode="auto">
              <a:xfrm>
                <a:off x="1776" y="1968"/>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Management</a:t>
                </a:r>
              </a:p>
            </p:txBody>
          </p:sp>
          <p:sp>
            <p:nvSpPr>
              <p:cNvPr id="18477" name="Rectangle 16"/>
              <p:cNvSpPr>
                <a:spLocks noChangeArrowheads="1"/>
              </p:cNvSpPr>
              <p:nvPr/>
            </p:nvSpPr>
            <p:spPr bwMode="auto">
              <a:xfrm>
                <a:off x="1776" y="2400"/>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Human</a:t>
                </a:r>
              </a:p>
              <a:p>
                <a:pPr algn="ctr"/>
                <a:r>
                  <a:rPr lang="en-US" sz="1800">
                    <a:solidFill>
                      <a:schemeClr val="tx1"/>
                    </a:solidFill>
                  </a:rPr>
                  <a:t>Resources</a:t>
                </a:r>
              </a:p>
            </p:txBody>
          </p:sp>
          <p:sp>
            <p:nvSpPr>
              <p:cNvPr id="18478" name="Rectangle 17"/>
              <p:cNvSpPr>
                <a:spLocks noChangeArrowheads="1"/>
              </p:cNvSpPr>
              <p:nvPr/>
            </p:nvSpPr>
            <p:spPr bwMode="auto">
              <a:xfrm>
                <a:off x="1776" y="2832"/>
                <a:ext cx="912" cy="432"/>
              </a:xfrm>
              <a:prstGeom prst="rect">
                <a:avLst/>
              </a:prstGeom>
              <a:solidFill>
                <a:srgbClr val="33CCCC"/>
              </a:solidFill>
              <a:ln w="9525">
                <a:solidFill>
                  <a:schemeClr val="tx1"/>
                </a:solidFill>
                <a:miter lim="800000"/>
                <a:headEnd/>
                <a:tailEnd/>
              </a:ln>
            </p:spPr>
            <p:txBody>
              <a:bodyPr wrap="none" anchor="ctr"/>
              <a:lstStyle/>
              <a:p>
                <a:pPr algn="ctr"/>
                <a:r>
                  <a:rPr lang="en-US" sz="1800">
                    <a:solidFill>
                      <a:schemeClr val="tx1"/>
                    </a:solidFill>
                  </a:rPr>
                  <a:t>Funding</a:t>
                </a:r>
              </a:p>
            </p:txBody>
          </p:sp>
        </p:grpSp>
        <p:grpSp>
          <p:nvGrpSpPr>
            <p:cNvPr id="18444" name="Group 18"/>
            <p:cNvGrpSpPr>
              <a:grpSpLocks/>
            </p:cNvGrpSpPr>
            <p:nvPr/>
          </p:nvGrpSpPr>
          <p:grpSpPr bwMode="auto">
            <a:xfrm>
              <a:off x="480" y="1488"/>
              <a:ext cx="576" cy="1920"/>
              <a:chOff x="480" y="1680"/>
              <a:chExt cx="912" cy="1296"/>
            </a:xfrm>
          </p:grpSpPr>
          <p:sp>
            <p:nvSpPr>
              <p:cNvPr id="18472" name="Rectangle 19"/>
              <p:cNvSpPr>
                <a:spLocks noChangeArrowheads="1"/>
              </p:cNvSpPr>
              <p:nvPr/>
            </p:nvSpPr>
            <p:spPr bwMode="auto">
              <a:xfrm>
                <a:off x="480" y="1680"/>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Mission</a:t>
                </a:r>
              </a:p>
            </p:txBody>
          </p:sp>
          <p:sp>
            <p:nvSpPr>
              <p:cNvPr id="18473" name="Rectangle 20"/>
              <p:cNvSpPr>
                <a:spLocks noChangeArrowheads="1"/>
              </p:cNvSpPr>
              <p:nvPr/>
            </p:nvSpPr>
            <p:spPr bwMode="auto">
              <a:xfrm>
                <a:off x="480" y="2112"/>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Goals</a:t>
                </a:r>
              </a:p>
            </p:txBody>
          </p:sp>
          <p:sp>
            <p:nvSpPr>
              <p:cNvPr id="18474" name="Rectangle 21"/>
              <p:cNvSpPr>
                <a:spLocks noChangeArrowheads="1"/>
              </p:cNvSpPr>
              <p:nvPr/>
            </p:nvSpPr>
            <p:spPr bwMode="auto">
              <a:xfrm>
                <a:off x="480" y="2544"/>
                <a:ext cx="912" cy="432"/>
              </a:xfrm>
              <a:prstGeom prst="rect">
                <a:avLst/>
              </a:prstGeom>
              <a:solidFill>
                <a:srgbClr val="FFFF66"/>
              </a:solidFill>
              <a:ln w="9525">
                <a:solidFill>
                  <a:schemeClr val="tx1"/>
                </a:solidFill>
                <a:miter lim="800000"/>
                <a:headEnd/>
                <a:tailEnd/>
              </a:ln>
            </p:spPr>
            <p:txBody>
              <a:bodyPr wrap="none" anchor="ctr"/>
              <a:lstStyle/>
              <a:p>
                <a:pPr algn="ctr"/>
                <a:r>
                  <a:rPr lang="en-US" sz="1800">
                    <a:solidFill>
                      <a:schemeClr val="tx1"/>
                    </a:solidFill>
                  </a:rPr>
                  <a:t>Aims</a:t>
                </a:r>
              </a:p>
            </p:txBody>
          </p:sp>
        </p:grpSp>
        <p:sp>
          <p:nvSpPr>
            <p:cNvPr id="18445" name="Line 22"/>
            <p:cNvSpPr>
              <a:spLocks noChangeShapeType="1"/>
            </p:cNvSpPr>
            <p:nvPr/>
          </p:nvSpPr>
          <p:spPr bwMode="auto">
            <a:xfrm>
              <a:off x="1056" y="1776"/>
              <a:ext cx="816" cy="0"/>
            </a:xfrm>
            <a:prstGeom prst="line">
              <a:avLst/>
            </a:prstGeom>
            <a:noFill/>
            <a:ln w="9525">
              <a:solidFill>
                <a:schemeClr val="tx1"/>
              </a:solidFill>
              <a:round/>
              <a:headEnd/>
              <a:tailEnd type="triangle" w="med" len="med"/>
            </a:ln>
          </p:spPr>
          <p:txBody>
            <a:bodyPr/>
            <a:lstStyle/>
            <a:p>
              <a:endParaRPr lang="en-US"/>
            </a:p>
          </p:txBody>
        </p:sp>
        <p:sp>
          <p:nvSpPr>
            <p:cNvPr id="18446" name="Line 23"/>
            <p:cNvSpPr>
              <a:spLocks noChangeShapeType="1"/>
            </p:cNvSpPr>
            <p:nvPr/>
          </p:nvSpPr>
          <p:spPr bwMode="auto">
            <a:xfrm>
              <a:off x="1056" y="2256"/>
              <a:ext cx="816" cy="0"/>
            </a:xfrm>
            <a:prstGeom prst="line">
              <a:avLst/>
            </a:prstGeom>
            <a:noFill/>
            <a:ln w="9525">
              <a:solidFill>
                <a:schemeClr val="tx1"/>
              </a:solidFill>
              <a:round/>
              <a:headEnd/>
              <a:tailEnd type="triangle" w="med" len="med"/>
            </a:ln>
          </p:spPr>
          <p:txBody>
            <a:bodyPr/>
            <a:lstStyle/>
            <a:p>
              <a:endParaRPr lang="en-US"/>
            </a:p>
          </p:txBody>
        </p:sp>
        <p:sp>
          <p:nvSpPr>
            <p:cNvPr id="18447" name="Line 24"/>
            <p:cNvSpPr>
              <a:spLocks noChangeShapeType="1"/>
            </p:cNvSpPr>
            <p:nvPr/>
          </p:nvSpPr>
          <p:spPr bwMode="auto">
            <a:xfrm>
              <a:off x="1056" y="2688"/>
              <a:ext cx="816" cy="0"/>
            </a:xfrm>
            <a:prstGeom prst="line">
              <a:avLst/>
            </a:prstGeom>
            <a:noFill/>
            <a:ln w="9525">
              <a:solidFill>
                <a:schemeClr val="tx1"/>
              </a:solidFill>
              <a:round/>
              <a:headEnd/>
              <a:tailEnd type="triangle" w="med" len="med"/>
            </a:ln>
          </p:spPr>
          <p:txBody>
            <a:bodyPr/>
            <a:lstStyle/>
            <a:p>
              <a:endParaRPr lang="en-US"/>
            </a:p>
          </p:txBody>
        </p:sp>
        <p:sp>
          <p:nvSpPr>
            <p:cNvPr id="18448" name="Line 25"/>
            <p:cNvSpPr>
              <a:spLocks noChangeShapeType="1"/>
            </p:cNvSpPr>
            <p:nvPr/>
          </p:nvSpPr>
          <p:spPr bwMode="auto">
            <a:xfrm>
              <a:off x="1056" y="3120"/>
              <a:ext cx="816" cy="0"/>
            </a:xfrm>
            <a:prstGeom prst="line">
              <a:avLst/>
            </a:prstGeom>
            <a:noFill/>
            <a:ln w="9525">
              <a:solidFill>
                <a:schemeClr val="tx1"/>
              </a:solidFill>
              <a:round/>
              <a:headEnd/>
              <a:tailEnd type="triangle" w="med" len="med"/>
            </a:ln>
          </p:spPr>
          <p:txBody>
            <a:bodyPr/>
            <a:lstStyle/>
            <a:p>
              <a:endParaRPr lang="en-US"/>
            </a:p>
          </p:txBody>
        </p:sp>
        <p:sp>
          <p:nvSpPr>
            <p:cNvPr id="18449" name="AutoShape 26"/>
            <p:cNvSpPr>
              <a:spLocks noChangeArrowheads="1"/>
            </p:cNvSpPr>
            <p:nvPr/>
          </p:nvSpPr>
          <p:spPr bwMode="auto">
            <a:xfrm>
              <a:off x="720"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0" name="AutoShape 27"/>
            <p:cNvSpPr>
              <a:spLocks noChangeArrowheads="1"/>
            </p:cNvSpPr>
            <p:nvPr/>
          </p:nvSpPr>
          <p:spPr bwMode="auto">
            <a:xfrm>
              <a:off x="2256"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1" name="AutoShape 28"/>
            <p:cNvSpPr>
              <a:spLocks noChangeArrowheads="1"/>
            </p:cNvSpPr>
            <p:nvPr/>
          </p:nvSpPr>
          <p:spPr bwMode="auto">
            <a:xfrm>
              <a:off x="3840"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2" name="AutoShape 29"/>
            <p:cNvSpPr>
              <a:spLocks noChangeArrowheads="1"/>
            </p:cNvSpPr>
            <p:nvPr/>
          </p:nvSpPr>
          <p:spPr bwMode="auto">
            <a:xfrm>
              <a:off x="5232" y="1344"/>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3" name="AutoShape 30"/>
            <p:cNvSpPr>
              <a:spLocks noChangeArrowheads="1"/>
            </p:cNvSpPr>
            <p:nvPr/>
          </p:nvSpPr>
          <p:spPr bwMode="auto">
            <a:xfrm>
              <a:off x="720"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4" name="AutoShape 31"/>
            <p:cNvSpPr>
              <a:spLocks noChangeArrowheads="1"/>
            </p:cNvSpPr>
            <p:nvPr/>
          </p:nvSpPr>
          <p:spPr bwMode="auto">
            <a:xfrm>
              <a:off x="2256"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5" name="AutoShape 32"/>
            <p:cNvSpPr>
              <a:spLocks noChangeArrowheads="1"/>
            </p:cNvSpPr>
            <p:nvPr/>
          </p:nvSpPr>
          <p:spPr bwMode="auto">
            <a:xfrm>
              <a:off x="3888"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6" name="AutoShape 33"/>
            <p:cNvSpPr>
              <a:spLocks noChangeArrowheads="1"/>
            </p:cNvSpPr>
            <p:nvPr/>
          </p:nvSpPr>
          <p:spPr bwMode="auto">
            <a:xfrm>
              <a:off x="5232" y="3408"/>
              <a:ext cx="96" cy="144"/>
            </a:xfrm>
            <a:prstGeom prst="up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p>
          </p:txBody>
        </p:sp>
        <p:sp>
          <p:nvSpPr>
            <p:cNvPr id="18457" name="Line 34"/>
            <p:cNvSpPr>
              <a:spLocks noChangeShapeType="1"/>
            </p:cNvSpPr>
            <p:nvPr/>
          </p:nvSpPr>
          <p:spPr bwMode="auto">
            <a:xfrm>
              <a:off x="4416" y="1824"/>
              <a:ext cx="624" cy="0"/>
            </a:xfrm>
            <a:prstGeom prst="line">
              <a:avLst/>
            </a:prstGeom>
            <a:noFill/>
            <a:ln w="9525">
              <a:solidFill>
                <a:schemeClr val="tx1"/>
              </a:solidFill>
              <a:round/>
              <a:headEnd/>
              <a:tailEnd type="triangle" w="med" len="med"/>
            </a:ln>
          </p:spPr>
          <p:txBody>
            <a:bodyPr/>
            <a:lstStyle/>
            <a:p>
              <a:endParaRPr lang="en-US"/>
            </a:p>
          </p:txBody>
        </p:sp>
        <p:sp>
          <p:nvSpPr>
            <p:cNvPr id="18458" name="Line 35"/>
            <p:cNvSpPr>
              <a:spLocks noChangeShapeType="1"/>
            </p:cNvSpPr>
            <p:nvPr/>
          </p:nvSpPr>
          <p:spPr bwMode="auto">
            <a:xfrm>
              <a:off x="4416" y="2448"/>
              <a:ext cx="624" cy="0"/>
            </a:xfrm>
            <a:prstGeom prst="line">
              <a:avLst/>
            </a:prstGeom>
            <a:noFill/>
            <a:ln w="9525">
              <a:solidFill>
                <a:schemeClr val="tx1"/>
              </a:solidFill>
              <a:round/>
              <a:headEnd/>
              <a:tailEnd type="triangle" w="med" len="med"/>
            </a:ln>
          </p:spPr>
          <p:txBody>
            <a:bodyPr/>
            <a:lstStyle/>
            <a:p>
              <a:endParaRPr lang="en-US"/>
            </a:p>
          </p:txBody>
        </p:sp>
        <p:sp>
          <p:nvSpPr>
            <p:cNvPr id="18459" name="Line 36"/>
            <p:cNvSpPr>
              <a:spLocks noChangeShapeType="1"/>
            </p:cNvSpPr>
            <p:nvPr/>
          </p:nvSpPr>
          <p:spPr bwMode="auto">
            <a:xfrm>
              <a:off x="4416" y="3120"/>
              <a:ext cx="624" cy="0"/>
            </a:xfrm>
            <a:prstGeom prst="line">
              <a:avLst/>
            </a:prstGeom>
            <a:noFill/>
            <a:ln w="9525">
              <a:solidFill>
                <a:schemeClr val="tx1"/>
              </a:solidFill>
              <a:round/>
              <a:headEnd/>
              <a:tailEnd type="triangle" w="med" len="med"/>
            </a:ln>
          </p:spPr>
          <p:txBody>
            <a:bodyPr/>
            <a:lstStyle/>
            <a:p>
              <a:endParaRPr lang="en-US"/>
            </a:p>
          </p:txBody>
        </p:sp>
        <p:sp>
          <p:nvSpPr>
            <p:cNvPr id="18460" name="Line 37"/>
            <p:cNvSpPr>
              <a:spLocks noChangeShapeType="1"/>
            </p:cNvSpPr>
            <p:nvPr/>
          </p:nvSpPr>
          <p:spPr bwMode="auto">
            <a:xfrm>
              <a:off x="2784" y="1728"/>
              <a:ext cx="672" cy="0"/>
            </a:xfrm>
            <a:prstGeom prst="line">
              <a:avLst/>
            </a:prstGeom>
            <a:noFill/>
            <a:ln w="9525">
              <a:solidFill>
                <a:schemeClr val="tx1"/>
              </a:solidFill>
              <a:round/>
              <a:headEnd/>
              <a:tailEnd type="triangle" w="med" len="med"/>
            </a:ln>
          </p:spPr>
          <p:txBody>
            <a:bodyPr/>
            <a:lstStyle/>
            <a:p>
              <a:endParaRPr lang="en-US"/>
            </a:p>
          </p:txBody>
        </p:sp>
        <p:sp>
          <p:nvSpPr>
            <p:cNvPr id="18461" name="Line 38"/>
            <p:cNvSpPr>
              <a:spLocks noChangeShapeType="1"/>
            </p:cNvSpPr>
            <p:nvPr/>
          </p:nvSpPr>
          <p:spPr bwMode="auto">
            <a:xfrm>
              <a:off x="2784" y="1728"/>
              <a:ext cx="672" cy="672"/>
            </a:xfrm>
            <a:prstGeom prst="line">
              <a:avLst/>
            </a:prstGeom>
            <a:noFill/>
            <a:ln w="9525">
              <a:solidFill>
                <a:schemeClr val="tx1"/>
              </a:solidFill>
              <a:round/>
              <a:headEnd/>
              <a:tailEnd type="triangle" w="med" len="med"/>
            </a:ln>
          </p:spPr>
          <p:txBody>
            <a:bodyPr/>
            <a:lstStyle/>
            <a:p>
              <a:endParaRPr lang="en-US"/>
            </a:p>
          </p:txBody>
        </p:sp>
        <p:sp>
          <p:nvSpPr>
            <p:cNvPr id="18462" name="Line 39"/>
            <p:cNvSpPr>
              <a:spLocks noChangeShapeType="1"/>
            </p:cNvSpPr>
            <p:nvPr/>
          </p:nvSpPr>
          <p:spPr bwMode="auto">
            <a:xfrm>
              <a:off x="2784" y="1728"/>
              <a:ext cx="672" cy="1344"/>
            </a:xfrm>
            <a:prstGeom prst="line">
              <a:avLst/>
            </a:prstGeom>
            <a:noFill/>
            <a:ln w="9525">
              <a:solidFill>
                <a:schemeClr val="tx1"/>
              </a:solidFill>
              <a:round/>
              <a:headEnd/>
              <a:tailEnd type="triangle" w="med" len="med"/>
            </a:ln>
          </p:spPr>
          <p:txBody>
            <a:bodyPr/>
            <a:lstStyle/>
            <a:p>
              <a:endParaRPr lang="en-US"/>
            </a:p>
          </p:txBody>
        </p:sp>
        <p:sp>
          <p:nvSpPr>
            <p:cNvPr id="18463" name="Line 40"/>
            <p:cNvSpPr>
              <a:spLocks noChangeShapeType="1"/>
            </p:cNvSpPr>
            <p:nvPr/>
          </p:nvSpPr>
          <p:spPr bwMode="auto">
            <a:xfrm flipV="1">
              <a:off x="2784" y="1776"/>
              <a:ext cx="672" cy="432"/>
            </a:xfrm>
            <a:prstGeom prst="line">
              <a:avLst/>
            </a:prstGeom>
            <a:noFill/>
            <a:ln w="9525">
              <a:solidFill>
                <a:schemeClr val="tx1"/>
              </a:solidFill>
              <a:round/>
              <a:headEnd/>
              <a:tailEnd type="triangle" w="med" len="med"/>
            </a:ln>
          </p:spPr>
          <p:txBody>
            <a:bodyPr/>
            <a:lstStyle/>
            <a:p>
              <a:endParaRPr lang="en-US"/>
            </a:p>
          </p:txBody>
        </p:sp>
        <p:sp>
          <p:nvSpPr>
            <p:cNvPr id="18464" name="Line 41"/>
            <p:cNvSpPr>
              <a:spLocks noChangeShapeType="1"/>
            </p:cNvSpPr>
            <p:nvPr/>
          </p:nvSpPr>
          <p:spPr bwMode="auto">
            <a:xfrm flipV="1">
              <a:off x="2784" y="1824"/>
              <a:ext cx="672" cy="864"/>
            </a:xfrm>
            <a:prstGeom prst="line">
              <a:avLst/>
            </a:prstGeom>
            <a:noFill/>
            <a:ln w="9525">
              <a:solidFill>
                <a:schemeClr val="tx1"/>
              </a:solidFill>
              <a:round/>
              <a:headEnd/>
              <a:tailEnd type="triangle" w="med" len="med"/>
            </a:ln>
          </p:spPr>
          <p:txBody>
            <a:bodyPr/>
            <a:lstStyle/>
            <a:p>
              <a:endParaRPr lang="en-US"/>
            </a:p>
          </p:txBody>
        </p:sp>
        <p:sp>
          <p:nvSpPr>
            <p:cNvPr id="18465" name="Line 42"/>
            <p:cNvSpPr>
              <a:spLocks noChangeShapeType="1"/>
            </p:cNvSpPr>
            <p:nvPr/>
          </p:nvSpPr>
          <p:spPr bwMode="auto">
            <a:xfrm flipV="1">
              <a:off x="2784" y="1872"/>
              <a:ext cx="672" cy="1296"/>
            </a:xfrm>
            <a:prstGeom prst="line">
              <a:avLst/>
            </a:prstGeom>
            <a:noFill/>
            <a:ln w="9525">
              <a:solidFill>
                <a:schemeClr val="tx1"/>
              </a:solidFill>
              <a:round/>
              <a:headEnd/>
              <a:tailEnd type="triangle" w="med" len="med"/>
            </a:ln>
          </p:spPr>
          <p:txBody>
            <a:bodyPr/>
            <a:lstStyle/>
            <a:p>
              <a:endParaRPr lang="en-US"/>
            </a:p>
          </p:txBody>
        </p:sp>
        <p:sp>
          <p:nvSpPr>
            <p:cNvPr id="18466" name="Line 43"/>
            <p:cNvSpPr>
              <a:spLocks noChangeShapeType="1"/>
            </p:cNvSpPr>
            <p:nvPr/>
          </p:nvSpPr>
          <p:spPr bwMode="auto">
            <a:xfrm>
              <a:off x="2784" y="2208"/>
              <a:ext cx="672" cy="240"/>
            </a:xfrm>
            <a:prstGeom prst="line">
              <a:avLst/>
            </a:prstGeom>
            <a:noFill/>
            <a:ln w="9525">
              <a:solidFill>
                <a:schemeClr val="tx1"/>
              </a:solidFill>
              <a:round/>
              <a:headEnd/>
              <a:tailEnd type="triangle" w="med" len="med"/>
            </a:ln>
          </p:spPr>
          <p:txBody>
            <a:bodyPr/>
            <a:lstStyle/>
            <a:p>
              <a:endParaRPr lang="en-US"/>
            </a:p>
          </p:txBody>
        </p:sp>
        <p:sp>
          <p:nvSpPr>
            <p:cNvPr id="18467" name="Line 44"/>
            <p:cNvSpPr>
              <a:spLocks noChangeShapeType="1"/>
            </p:cNvSpPr>
            <p:nvPr/>
          </p:nvSpPr>
          <p:spPr bwMode="auto">
            <a:xfrm flipV="1">
              <a:off x="2784" y="2496"/>
              <a:ext cx="672" cy="192"/>
            </a:xfrm>
            <a:prstGeom prst="line">
              <a:avLst/>
            </a:prstGeom>
            <a:noFill/>
            <a:ln w="9525">
              <a:solidFill>
                <a:schemeClr val="tx1"/>
              </a:solidFill>
              <a:round/>
              <a:headEnd/>
              <a:tailEnd type="triangle" w="med" len="med"/>
            </a:ln>
          </p:spPr>
          <p:txBody>
            <a:bodyPr/>
            <a:lstStyle/>
            <a:p>
              <a:endParaRPr lang="en-US"/>
            </a:p>
          </p:txBody>
        </p:sp>
        <p:sp>
          <p:nvSpPr>
            <p:cNvPr id="18468" name="Line 45"/>
            <p:cNvSpPr>
              <a:spLocks noChangeShapeType="1"/>
            </p:cNvSpPr>
            <p:nvPr/>
          </p:nvSpPr>
          <p:spPr bwMode="auto">
            <a:xfrm flipV="1">
              <a:off x="2784" y="2544"/>
              <a:ext cx="672" cy="624"/>
            </a:xfrm>
            <a:prstGeom prst="line">
              <a:avLst/>
            </a:prstGeom>
            <a:noFill/>
            <a:ln w="9525">
              <a:solidFill>
                <a:schemeClr val="tx1"/>
              </a:solidFill>
              <a:round/>
              <a:headEnd/>
              <a:tailEnd type="triangle" w="med" len="med"/>
            </a:ln>
          </p:spPr>
          <p:txBody>
            <a:bodyPr/>
            <a:lstStyle/>
            <a:p>
              <a:endParaRPr lang="en-US"/>
            </a:p>
          </p:txBody>
        </p:sp>
        <p:sp>
          <p:nvSpPr>
            <p:cNvPr id="18469" name="Line 46"/>
            <p:cNvSpPr>
              <a:spLocks noChangeShapeType="1"/>
            </p:cNvSpPr>
            <p:nvPr/>
          </p:nvSpPr>
          <p:spPr bwMode="auto">
            <a:xfrm>
              <a:off x="2784" y="2208"/>
              <a:ext cx="672" cy="912"/>
            </a:xfrm>
            <a:prstGeom prst="line">
              <a:avLst/>
            </a:prstGeom>
            <a:noFill/>
            <a:ln w="9525">
              <a:solidFill>
                <a:schemeClr val="tx1"/>
              </a:solidFill>
              <a:round/>
              <a:headEnd/>
              <a:tailEnd type="triangle" w="med" len="med"/>
            </a:ln>
          </p:spPr>
          <p:txBody>
            <a:bodyPr/>
            <a:lstStyle/>
            <a:p>
              <a:endParaRPr lang="en-US"/>
            </a:p>
          </p:txBody>
        </p:sp>
        <p:sp>
          <p:nvSpPr>
            <p:cNvPr id="18470" name="Line 47"/>
            <p:cNvSpPr>
              <a:spLocks noChangeShapeType="1"/>
            </p:cNvSpPr>
            <p:nvPr/>
          </p:nvSpPr>
          <p:spPr bwMode="auto">
            <a:xfrm>
              <a:off x="2784" y="2688"/>
              <a:ext cx="672" cy="480"/>
            </a:xfrm>
            <a:prstGeom prst="line">
              <a:avLst/>
            </a:prstGeom>
            <a:noFill/>
            <a:ln w="9525">
              <a:solidFill>
                <a:schemeClr val="tx1"/>
              </a:solidFill>
              <a:round/>
              <a:headEnd/>
              <a:tailEnd type="triangle" w="med" len="med"/>
            </a:ln>
          </p:spPr>
          <p:txBody>
            <a:bodyPr/>
            <a:lstStyle/>
            <a:p>
              <a:endParaRPr lang="en-US"/>
            </a:p>
          </p:txBody>
        </p:sp>
        <p:sp>
          <p:nvSpPr>
            <p:cNvPr id="18471" name="Line 48"/>
            <p:cNvSpPr>
              <a:spLocks noChangeShapeType="1"/>
            </p:cNvSpPr>
            <p:nvPr/>
          </p:nvSpPr>
          <p:spPr bwMode="auto">
            <a:xfrm>
              <a:off x="2784" y="3168"/>
              <a:ext cx="672" cy="48"/>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02EE108F-E711-42B7-BE1B-032263BF19A4}" type="slidenum">
              <a:rPr lang="en-US" smtClean="0"/>
              <a:pPr/>
              <a:t>9</a:t>
            </a:fld>
            <a:endParaRPr lang="en-US" smtClean="0"/>
          </a:p>
        </p:txBody>
      </p:sp>
      <p:sp>
        <p:nvSpPr>
          <p:cNvPr id="19459" name="Rectangle 2"/>
          <p:cNvSpPr>
            <a:spLocks noGrp="1" noChangeArrowheads="1"/>
          </p:cNvSpPr>
          <p:nvPr>
            <p:ph type="title"/>
          </p:nvPr>
        </p:nvSpPr>
        <p:spPr>
          <a:xfrm>
            <a:off x="225425" y="304800"/>
            <a:ext cx="6807200" cy="1143000"/>
          </a:xfrm>
        </p:spPr>
        <p:txBody>
          <a:bodyPr/>
          <a:lstStyle/>
          <a:p>
            <a:pPr algn="l" eaLnBrk="1" hangingPunct="1"/>
            <a:r>
              <a:rPr lang="en-GB" smtClean="0"/>
              <a:t>Accreditation</a:t>
            </a:r>
            <a:endParaRPr lang="en-US" smtClean="0"/>
          </a:p>
        </p:txBody>
      </p:sp>
      <p:sp>
        <p:nvSpPr>
          <p:cNvPr id="19460" name="Text Box 3"/>
          <p:cNvSpPr txBox="1">
            <a:spLocks noChangeArrowheads="1"/>
          </p:cNvSpPr>
          <p:nvPr/>
        </p:nvSpPr>
        <p:spPr bwMode="auto">
          <a:xfrm>
            <a:off x="0" y="6519863"/>
            <a:ext cx="3743325" cy="366712"/>
          </a:xfrm>
          <a:prstGeom prst="rect">
            <a:avLst/>
          </a:prstGeom>
          <a:noFill/>
          <a:ln w="9525">
            <a:noFill/>
            <a:miter lim="800000"/>
            <a:headEnd/>
            <a:tailEnd/>
          </a:ln>
        </p:spPr>
        <p:txBody>
          <a:bodyPr>
            <a:spAutoFit/>
          </a:bodyPr>
          <a:lstStyle/>
          <a:p>
            <a:pPr>
              <a:spcBef>
                <a:spcPct val="50000"/>
              </a:spcBef>
            </a:pPr>
            <a:r>
              <a:rPr lang="en-US" sz="1800">
                <a:solidFill>
                  <a:schemeClr val="bg1"/>
                </a:solidFill>
              </a:rPr>
              <a:t>QA in Higher Education</a:t>
            </a:r>
          </a:p>
        </p:txBody>
      </p:sp>
      <p:sp>
        <p:nvSpPr>
          <p:cNvPr id="19461" name="Text Box 4"/>
          <p:cNvSpPr txBox="1">
            <a:spLocks noChangeArrowheads="1"/>
          </p:cNvSpPr>
          <p:nvPr/>
        </p:nvSpPr>
        <p:spPr bwMode="auto">
          <a:xfrm>
            <a:off x="7851775" y="6521450"/>
            <a:ext cx="1292225"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M140-143</a:t>
            </a:r>
          </a:p>
        </p:txBody>
      </p:sp>
      <p:sp>
        <p:nvSpPr>
          <p:cNvPr id="19462" name="Rectangle 5"/>
          <p:cNvSpPr>
            <a:spLocks noChangeArrowheads="1"/>
          </p:cNvSpPr>
          <p:nvPr/>
        </p:nvSpPr>
        <p:spPr bwMode="auto">
          <a:xfrm>
            <a:off x="3497263" y="3063875"/>
            <a:ext cx="2409825" cy="1001713"/>
          </a:xfrm>
          <a:prstGeom prst="rect">
            <a:avLst/>
          </a:prstGeom>
          <a:solidFill>
            <a:schemeClr val="accent1"/>
          </a:solidFill>
          <a:ln w="9525">
            <a:solidFill>
              <a:schemeClr val="tx1"/>
            </a:solidFill>
            <a:miter lim="800000"/>
            <a:headEnd/>
            <a:tailEnd/>
          </a:ln>
        </p:spPr>
        <p:txBody>
          <a:bodyPr anchor="ctr"/>
          <a:lstStyle/>
          <a:p>
            <a:pPr algn="ctr"/>
            <a:r>
              <a:rPr lang="en-US" sz="1800">
                <a:solidFill>
                  <a:schemeClr val="tx1"/>
                </a:solidFill>
              </a:rPr>
              <a:t>Common Framework for Accreditation</a:t>
            </a:r>
          </a:p>
        </p:txBody>
      </p:sp>
      <p:sp>
        <p:nvSpPr>
          <p:cNvPr id="19463" name="Oval 6"/>
          <p:cNvSpPr>
            <a:spLocks noChangeArrowheads="1"/>
          </p:cNvSpPr>
          <p:nvPr/>
        </p:nvSpPr>
        <p:spPr bwMode="auto">
          <a:xfrm>
            <a:off x="550863" y="1844675"/>
            <a:ext cx="2281237" cy="957263"/>
          </a:xfrm>
          <a:prstGeom prst="ellipse">
            <a:avLst/>
          </a:prstGeom>
          <a:solidFill>
            <a:srgbClr val="33CCCC"/>
          </a:solidFill>
          <a:ln w="9525">
            <a:solidFill>
              <a:schemeClr val="tx1"/>
            </a:solidFill>
            <a:round/>
            <a:headEnd/>
            <a:tailEnd/>
          </a:ln>
        </p:spPr>
        <p:txBody>
          <a:bodyPr anchor="ctr"/>
          <a:lstStyle/>
          <a:p>
            <a:pPr algn="ctr"/>
            <a:r>
              <a:rPr lang="en-US" sz="1800">
                <a:solidFill>
                  <a:schemeClr val="tx1"/>
                </a:solidFill>
              </a:rPr>
              <a:t>Accreditation Framework</a:t>
            </a:r>
          </a:p>
        </p:txBody>
      </p:sp>
      <p:sp>
        <p:nvSpPr>
          <p:cNvPr id="19464" name="Oval 7"/>
          <p:cNvSpPr>
            <a:spLocks noChangeArrowheads="1"/>
          </p:cNvSpPr>
          <p:nvPr/>
        </p:nvSpPr>
        <p:spPr bwMode="auto">
          <a:xfrm>
            <a:off x="941388" y="4251325"/>
            <a:ext cx="2046287" cy="957263"/>
          </a:xfrm>
          <a:prstGeom prst="ellipse">
            <a:avLst/>
          </a:prstGeom>
          <a:solidFill>
            <a:srgbClr val="00CC99"/>
          </a:solidFill>
          <a:ln w="9525">
            <a:solidFill>
              <a:schemeClr val="tx1"/>
            </a:solidFill>
            <a:round/>
            <a:headEnd/>
            <a:tailEnd/>
          </a:ln>
        </p:spPr>
        <p:txBody>
          <a:bodyPr anchor="ctr"/>
          <a:lstStyle/>
          <a:p>
            <a:pPr algn="ctr"/>
            <a:r>
              <a:rPr lang="en-US" sz="1800">
                <a:solidFill>
                  <a:schemeClr val="tx1"/>
                </a:solidFill>
              </a:rPr>
              <a:t>Quality Assessment Model</a:t>
            </a:r>
          </a:p>
        </p:txBody>
      </p:sp>
      <p:sp>
        <p:nvSpPr>
          <p:cNvPr id="19465" name="Oval 8"/>
          <p:cNvSpPr>
            <a:spLocks noChangeArrowheads="1"/>
          </p:cNvSpPr>
          <p:nvPr/>
        </p:nvSpPr>
        <p:spPr bwMode="auto">
          <a:xfrm>
            <a:off x="3671888" y="1319213"/>
            <a:ext cx="2046287" cy="957262"/>
          </a:xfrm>
          <a:prstGeom prst="ellipse">
            <a:avLst/>
          </a:prstGeom>
          <a:solidFill>
            <a:srgbClr val="66FF99"/>
          </a:solidFill>
          <a:ln w="9525">
            <a:solidFill>
              <a:schemeClr val="tx1"/>
            </a:solidFill>
            <a:round/>
            <a:headEnd/>
            <a:tailEnd/>
          </a:ln>
        </p:spPr>
        <p:txBody>
          <a:bodyPr anchor="ctr"/>
          <a:lstStyle/>
          <a:p>
            <a:pPr algn="ctr"/>
            <a:r>
              <a:rPr lang="en-US" sz="1800">
                <a:solidFill>
                  <a:schemeClr val="tx1"/>
                </a:solidFill>
              </a:rPr>
              <a:t>Qualification Framework</a:t>
            </a:r>
          </a:p>
        </p:txBody>
      </p:sp>
      <p:sp>
        <p:nvSpPr>
          <p:cNvPr id="19466" name="Oval 9"/>
          <p:cNvSpPr>
            <a:spLocks noChangeArrowheads="1"/>
          </p:cNvSpPr>
          <p:nvPr/>
        </p:nvSpPr>
        <p:spPr bwMode="auto">
          <a:xfrm>
            <a:off x="6415088" y="1958975"/>
            <a:ext cx="2046287" cy="957263"/>
          </a:xfrm>
          <a:prstGeom prst="ellipse">
            <a:avLst/>
          </a:prstGeom>
          <a:solidFill>
            <a:srgbClr val="FFFF66"/>
          </a:solidFill>
          <a:ln w="9525">
            <a:solidFill>
              <a:schemeClr val="tx1"/>
            </a:solidFill>
            <a:round/>
            <a:headEnd/>
            <a:tailEnd/>
          </a:ln>
        </p:spPr>
        <p:txBody>
          <a:bodyPr anchor="ctr"/>
          <a:lstStyle/>
          <a:p>
            <a:pPr algn="ctr"/>
            <a:r>
              <a:rPr lang="en-US" sz="1800">
                <a:solidFill>
                  <a:schemeClr val="tx1"/>
                </a:solidFill>
              </a:rPr>
              <a:t>Subject Benchmark Standards</a:t>
            </a:r>
          </a:p>
        </p:txBody>
      </p:sp>
      <p:sp>
        <p:nvSpPr>
          <p:cNvPr id="19467" name="Oval 10"/>
          <p:cNvSpPr>
            <a:spLocks noChangeArrowheads="1"/>
          </p:cNvSpPr>
          <p:nvPr/>
        </p:nvSpPr>
        <p:spPr bwMode="auto">
          <a:xfrm>
            <a:off x="6559550" y="4325938"/>
            <a:ext cx="2046288" cy="957262"/>
          </a:xfrm>
          <a:prstGeom prst="ellipse">
            <a:avLst/>
          </a:prstGeom>
          <a:solidFill>
            <a:srgbClr val="CCFF99"/>
          </a:solidFill>
          <a:ln w="9525">
            <a:solidFill>
              <a:schemeClr val="tx1"/>
            </a:solidFill>
            <a:round/>
            <a:headEnd/>
            <a:tailEnd/>
          </a:ln>
        </p:spPr>
        <p:txBody>
          <a:bodyPr anchor="ctr"/>
          <a:lstStyle/>
          <a:p>
            <a:pPr algn="ctr"/>
            <a:r>
              <a:rPr lang="en-US" sz="1800">
                <a:solidFill>
                  <a:schemeClr val="tx1"/>
                </a:solidFill>
              </a:rPr>
              <a:t>Quality Concept</a:t>
            </a:r>
          </a:p>
        </p:txBody>
      </p:sp>
      <p:sp>
        <p:nvSpPr>
          <p:cNvPr id="19468" name="Oval 11"/>
          <p:cNvSpPr>
            <a:spLocks noChangeArrowheads="1"/>
          </p:cNvSpPr>
          <p:nvPr/>
        </p:nvSpPr>
        <p:spPr bwMode="auto">
          <a:xfrm>
            <a:off x="3673475" y="5019675"/>
            <a:ext cx="2046288" cy="957263"/>
          </a:xfrm>
          <a:prstGeom prst="ellipse">
            <a:avLst/>
          </a:prstGeom>
          <a:solidFill>
            <a:schemeClr val="folHlink"/>
          </a:solidFill>
          <a:ln w="9525">
            <a:solidFill>
              <a:schemeClr val="tx1"/>
            </a:solidFill>
            <a:round/>
            <a:headEnd/>
            <a:tailEnd/>
          </a:ln>
        </p:spPr>
        <p:txBody>
          <a:bodyPr anchor="ctr"/>
          <a:lstStyle/>
          <a:p>
            <a:pPr algn="ctr"/>
            <a:r>
              <a:rPr lang="en-US" sz="1800">
                <a:solidFill>
                  <a:schemeClr val="tx1"/>
                </a:solidFill>
              </a:rPr>
              <a:t>Basic Quality</a:t>
            </a:r>
          </a:p>
        </p:txBody>
      </p:sp>
      <p:cxnSp>
        <p:nvCxnSpPr>
          <p:cNvPr id="19469" name="AutoShape 12"/>
          <p:cNvCxnSpPr>
            <a:cxnSpLocks noChangeShapeType="1"/>
            <a:stCxn id="19462" idx="0"/>
            <a:endCxn id="19465" idx="4"/>
          </p:cNvCxnSpPr>
          <p:nvPr/>
        </p:nvCxnSpPr>
        <p:spPr bwMode="auto">
          <a:xfrm flipH="1" flipV="1">
            <a:off x="4695825" y="2276475"/>
            <a:ext cx="6350" cy="787400"/>
          </a:xfrm>
          <a:prstGeom prst="straightConnector1">
            <a:avLst/>
          </a:prstGeom>
          <a:noFill/>
          <a:ln w="28575">
            <a:solidFill>
              <a:schemeClr val="tx1"/>
            </a:solidFill>
            <a:round/>
            <a:headEnd/>
            <a:tailEnd type="triangle" w="med" len="med"/>
          </a:ln>
        </p:spPr>
      </p:cxnSp>
      <p:cxnSp>
        <p:nvCxnSpPr>
          <p:cNvPr id="19470" name="AutoShape 13"/>
          <p:cNvCxnSpPr>
            <a:cxnSpLocks noChangeShapeType="1"/>
            <a:stCxn id="19462" idx="1"/>
            <a:endCxn id="19463" idx="4"/>
          </p:cNvCxnSpPr>
          <p:nvPr/>
        </p:nvCxnSpPr>
        <p:spPr bwMode="auto">
          <a:xfrm rot="10800000">
            <a:off x="1692275" y="2801938"/>
            <a:ext cx="1804988" cy="763587"/>
          </a:xfrm>
          <a:prstGeom prst="straightConnector1">
            <a:avLst/>
          </a:prstGeom>
          <a:noFill/>
          <a:ln w="28575">
            <a:solidFill>
              <a:schemeClr val="tx1"/>
            </a:solidFill>
            <a:round/>
            <a:headEnd/>
            <a:tailEnd type="triangle" w="med" len="med"/>
          </a:ln>
        </p:spPr>
      </p:cxnSp>
      <p:cxnSp>
        <p:nvCxnSpPr>
          <p:cNvPr id="19471" name="AutoShape 14"/>
          <p:cNvCxnSpPr>
            <a:cxnSpLocks noChangeShapeType="1"/>
            <a:stCxn id="19462" idx="1"/>
            <a:endCxn id="19464" idx="0"/>
          </p:cNvCxnSpPr>
          <p:nvPr/>
        </p:nvCxnSpPr>
        <p:spPr bwMode="auto">
          <a:xfrm flipH="1">
            <a:off x="1965325" y="3565525"/>
            <a:ext cx="1531938" cy="685800"/>
          </a:xfrm>
          <a:prstGeom prst="straightConnector1">
            <a:avLst/>
          </a:prstGeom>
          <a:noFill/>
          <a:ln w="28575">
            <a:solidFill>
              <a:schemeClr val="tx1"/>
            </a:solidFill>
            <a:round/>
            <a:headEnd/>
            <a:tailEnd type="triangle" w="med" len="med"/>
          </a:ln>
        </p:spPr>
      </p:cxnSp>
      <p:cxnSp>
        <p:nvCxnSpPr>
          <p:cNvPr id="19472" name="AutoShape 15"/>
          <p:cNvCxnSpPr>
            <a:cxnSpLocks noChangeShapeType="1"/>
            <a:stCxn id="19462" idx="2"/>
            <a:endCxn id="19468" idx="0"/>
          </p:cNvCxnSpPr>
          <p:nvPr/>
        </p:nvCxnSpPr>
        <p:spPr bwMode="auto">
          <a:xfrm flipH="1">
            <a:off x="4697413" y="4065588"/>
            <a:ext cx="4762" cy="954087"/>
          </a:xfrm>
          <a:prstGeom prst="straightConnector1">
            <a:avLst/>
          </a:prstGeom>
          <a:noFill/>
          <a:ln w="28575">
            <a:solidFill>
              <a:schemeClr val="tx1"/>
            </a:solidFill>
            <a:round/>
            <a:headEnd/>
            <a:tailEnd type="triangle" w="med" len="med"/>
          </a:ln>
        </p:spPr>
      </p:cxnSp>
      <p:cxnSp>
        <p:nvCxnSpPr>
          <p:cNvPr id="19473" name="AutoShape 16"/>
          <p:cNvCxnSpPr>
            <a:cxnSpLocks noChangeShapeType="1"/>
            <a:stCxn id="19462" idx="3"/>
            <a:endCxn id="19467" idx="0"/>
          </p:cNvCxnSpPr>
          <p:nvPr/>
        </p:nvCxnSpPr>
        <p:spPr bwMode="auto">
          <a:xfrm>
            <a:off x="5907088" y="3565525"/>
            <a:ext cx="1676400" cy="760413"/>
          </a:xfrm>
          <a:prstGeom prst="straightConnector1">
            <a:avLst/>
          </a:prstGeom>
          <a:noFill/>
          <a:ln w="28575">
            <a:solidFill>
              <a:schemeClr val="tx1"/>
            </a:solidFill>
            <a:round/>
            <a:headEnd/>
            <a:tailEnd type="triangle" w="med" len="med"/>
          </a:ln>
        </p:spPr>
      </p:cxnSp>
      <p:cxnSp>
        <p:nvCxnSpPr>
          <p:cNvPr id="19474" name="AutoShape 17"/>
          <p:cNvCxnSpPr>
            <a:cxnSpLocks noChangeShapeType="1"/>
            <a:stCxn id="19462" idx="3"/>
            <a:endCxn id="19466" idx="4"/>
          </p:cNvCxnSpPr>
          <p:nvPr/>
        </p:nvCxnSpPr>
        <p:spPr bwMode="auto">
          <a:xfrm flipV="1">
            <a:off x="5907088" y="2916238"/>
            <a:ext cx="1531937" cy="649287"/>
          </a:xfrm>
          <a:prstGeom prst="straightConnector1">
            <a:avLst/>
          </a:prstGeom>
          <a:noFill/>
          <a:ln w="28575">
            <a:solidFill>
              <a:schemeClr val="tx1"/>
            </a:solidFill>
            <a:round/>
            <a:headEnd/>
            <a:tailEnd type="triangle" w="med" len="med"/>
          </a:ln>
        </p:spPr>
      </p:cxnSp>
      <p:sp>
        <p:nvSpPr>
          <p:cNvPr id="19475" name="Text Box 18"/>
          <p:cNvSpPr txBox="1">
            <a:spLocks noChangeArrowheads="1"/>
          </p:cNvSpPr>
          <p:nvPr/>
        </p:nvSpPr>
        <p:spPr bwMode="auto">
          <a:xfrm>
            <a:off x="722313" y="5972175"/>
            <a:ext cx="7772400" cy="641350"/>
          </a:xfrm>
          <a:prstGeom prst="rect">
            <a:avLst/>
          </a:prstGeom>
          <a:noFill/>
          <a:ln w="9525">
            <a:noFill/>
            <a:miter lim="800000"/>
            <a:headEnd/>
            <a:tailEnd/>
          </a:ln>
        </p:spPr>
        <p:txBody>
          <a:bodyPr>
            <a:spAutoFit/>
          </a:bodyPr>
          <a:lstStyle/>
          <a:p>
            <a:pPr>
              <a:spcBef>
                <a:spcPct val="50000"/>
              </a:spcBef>
            </a:pPr>
            <a:r>
              <a:rPr lang="en-US" sz="1800" b="1">
                <a:solidFill>
                  <a:srgbClr val="003399"/>
                </a:solidFill>
              </a:rPr>
              <a:t>Accreditation: </a:t>
            </a:r>
            <a:r>
              <a:rPr lang="en-US" sz="1800">
                <a:solidFill>
                  <a:srgbClr val="003399"/>
                </a:solidFill>
              </a:rPr>
              <a:t>Granting an institution or programme a quality mark that indicates certain standards have been met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8620</TotalTime>
  <Words>4404</Words>
  <Application>Microsoft Office PowerPoint</Application>
  <PresentationFormat>On-screen Show (4:3)</PresentationFormat>
  <Paragraphs>922</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Design</vt:lpstr>
      <vt:lpstr>AUN-QA Training Course  for Accomplishing Programme Assessment</vt:lpstr>
      <vt:lpstr>Learning Outcomes</vt:lpstr>
      <vt:lpstr>Quality in Higher Education</vt:lpstr>
      <vt:lpstr>Quality in Higher Education</vt:lpstr>
      <vt:lpstr>What is Quality Assurance (QA)?</vt:lpstr>
      <vt:lpstr>QA Mechanisms</vt:lpstr>
      <vt:lpstr>IQA System</vt:lpstr>
      <vt:lpstr>External QA System</vt:lpstr>
      <vt:lpstr>Accreditation</vt:lpstr>
      <vt:lpstr>Accreditation Agencies  (within and outside ASEAN)</vt:lpstr>
      <vt:lpstr>Rationale for QA</vt:lpstr>
      <vt:lpstr>Evolution of AUN-QA</vt:lpstr>
      <vt:lpstr>Manual for the Implementation  of the AUN-QA Guidelines</vt:lpstr>
      <vt:lpstr>Manual for the Implementation  of the AUN-QA Guidelines</vt:lpstr>
      <vt:lpstr>Guide to AUN Actual Quality Assessment at Programme Level</vt:lpstr>
      <vt:lpstr>Guide to AUN Actual Quality Assessment at Programme Level</vt:lpstr>
      <vt:lpstr>AUN-QA Models</vt:lpstr>
      <vt:lpstr>Slide 18</vt:lpstr>
      <vt:lpstr>AUN-QA Models</vt:lpstr>
      <vt:lpstr>QA at Institutional Level</vt:lpstr>
      <vt:lpstr>1. The Mission Statement</vt:lpstr>
      <vt:lpstr>2. The Policy Plan</vt:lpstr>
      <vt:lpstr>3. The Management</vt:lpstr>
      <vt:lpstr>4. Human Resources</vt:lpstr>
      <vt:lpstr>4. Human Resources</vt:lpstr>
      <vt:lpstr>4. Human Resources</vt:lpstr>
      <vt:lpstr>5. Funding</vt:lpstr>
      <vt:lpstr>6. Educational Activities</vt:lpstr>
      <vt:lpstr>7. Research</vt:lpstr>
      <vt:lpstr>7. Research</vt:lpstr>
      <vt:lpstr>7. Research</vt:lpstr>
      <vt:lpstr>8. The Contribution to  Society and the Community</vt:lpstr>
      <vt:lpstr>9. Achievements</vt:lpstr>
      <vt:lpstr>10. Stakeholder Satisfaction</vt:lpstr>
      <vt:lpstr>11. Quality Assurance and (Inter)national Benchmarking</vt:lpstr>
      <vt:lpstr>QA at IQA System Level </vt:lpstr>
      <vt:lpstr>1. Quality Assurance: General Aspects</vt:lpstr>
      <vt:lpstr>1. Quality Assurance: General Aspects</vt:lpstr>
      <vt:lpstr>2. The Monitoring System</vt:lpstr>
      <vt:lpstr>2. The Monitoring System</vt:lpstr>
      <vt:lpstr>3. Evaluation Instruments</vt:lpstr>
      <vt:lpstr>3. Evaluation Instruments</vt:lpstr>
      <vt:lpstr>4. Special QA Processes:  Student Assessment</vt:lpstr>
      <vt:lpstr>4. Special QA Processes:  Student Assessment</vt:lpstr>
      <vt:lpstr>5. Special QA Processes : Staff Quality</vt:lpstr>
      <vt:lpstr>6. Special QA Processes:  Quality of the Facilities</vt:lpstr>
      <vt:lpstr>7. Special QA Processes:  Quality of Student Support</vt:lpstr>
      <vt:lpstr>8. Special QA Instruments:  SWOT Analysis or Self-assessment</vt:lpstr>
      <vt:lpstr>9. Special QA Instruments:  Inter-collegial Audit</vt:lpstr>
      <vt:lpstr>10a. Special QA Instruments:  Information Systems</vt:lpstr>
      <vt:lpstr>10b. Special QA Instruments:  Public Information System</vt:lpstr>
      <vt:lpstr>11. Special QA Instruments:  QA Handbook</vt:lpstr>
    </vt:vector>
  </TitlesOfParts>
  <Company>NUS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Quality Audit</dc:title>
  <dc:creator>oqmocb</dc:creator>
  <cp:lastModifiedBy>Owner</cp:lastModifiedBy>
  <cp:revision>929</cp:revision>
  <dcterms:created xsi:type="dcterms:W3CDTF">2005-01-04T02:20:09Z</dcterms:created>
  <dcterms:modified xsi:type="dcterms:W3CDTF">2011-11-08T03:37:59Z</dcterms:modified>
</cp:coreProperties>
</file>