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8" r:id="rId5"/>
    <p:sldId id="263" r:id="rId6"/>
    <p:sldId id="262" r:id="rId7"/>
    <p:sldId id="269" r:id="rId8"/>
    <p:sldId id="271" r:id="rId9"/>
    <p:sldId id="275" r:id="rId10"/>
    <p:sldId id="289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78" r:id="rId19"/>
    <p:sldId id="279" r:id="rId20"/>
    <p:sldId id="280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  <a:srgbClr val="CC5D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61AD2-C149-4A50-8105-CF0D122DC0F0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A2F8-3D33-4E74-A7E2-966981E55A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854926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085620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58506166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335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901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5808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123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669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7090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6238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5862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3191612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7785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2659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4681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395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1546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3831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2324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1895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39825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703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4608675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2593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091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61843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772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31023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820145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061075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716944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239000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979156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E857-4BD9-4C52-8C56-51E7B5454C71}" type="datetimeFigureOut">
              <a:rPr lang="en-AU" smtClean="0"/>
              <a:pPr/>
              <a:t>7/11/2011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B57E-E9A3-4888-8FD9-75722B11C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4392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6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20000">
              <a:srgbClr val="EBF4A9"/>
            </a:gs>
            <a:gs pos="90000">
              <a:srgbClr val="F6FBE8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5C0B-FB71-445E-BA6E-30937CF42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EEBE6-2D6D-4D08-B066-AF098B3ECD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2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nsec.org/site/main/web/images/123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7900" y="243094"/>
            <a:ext cx="2143860" cy="6420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032" y="2060848"/>
            <a:ext cx="1558696" cy="7045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900" y="2649686"/>
            <a:ext cx="869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A</a:t>
            </a:r>
            <a:r>
              <a:rPr lang="en-AU" sz="4800" dirty="0" smtClean="0"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SEAN</a:t>
            </a:r>
            <a:r>
              <a:rPr lang="en-AU" sz="4800" dirty="0" smtClean="0">
                <a:solidFill>
                  <a:schemeClr val="bg1"/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 </a:t>
            </a:r>
            <a:r>
              <a:rPr lang="en-A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U</a:t>
            </a: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NIVERSITY</a:t>
            </a:r>
            <a:r>
              <a:rPr lang="en-A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 </a:t>
            </a:r>
            <a:r>
              <a:rPr lang="en-A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N</a:t>
            </a: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Heavy" pitchFamily="34" charset="0"/>
                <a:ea typeface="MS PGothic" pitchFamily="34" charset="-128"/>
                <a:cs typeface="LilyUPC" pitchFamily="34" charset="-34"/>
              </a:rPr>
              <a:t>ETWORK</a:t>
            </a:r>
            <a:endParaRPr lang="en-AU" sz="48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Heavy" pitchFamily="34" charset="0"/>
              <a:ea typeface="MS PGothic" pitchFamily="34" charset="-128"/>
              <a:cs typeface="Lily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342900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established since 1995</a:t>
            </a:r>
            <a:endParaRPr lang="en-AU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39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sz="24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ASEAN University Network   </a:t>
            </a:r>
            <a:r>
              <a:rPr lang="en-AU" sz="3200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Composition &amp; Activities</a:t>
            </a:r>
            <a:endParaRPr lang="en-AU" sz="4400" spc="-15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116632"/>
            <a:ext cx="796548" cy="3600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79511" y="5877272"/>
            <a:ext cx="1364165" cy="827665"/>
            <a:chOff x="611560" y="1412776"/>
            <a:chExt cx="7920880" cy="4805751"/>
          </a:xfrm>
        </p:grpSpPr>
        <p:cxnSp>
          <p:nvCxnSpPr>
            <p:cNvPr id="15" name="Straight Connector 14"/>
            <p:cNvCxnSpPr>
              <a:stCxn id="28" idx="1"/>
              <a:endCxn id="18" idx="2"/>
            </p:cNvCxnSpPr>
            <p:nvPr/>
          </p:nvCxnSpPr>
          <p:spPr>
            <a:xfrm rot="10800000">
              <a:off x="1511660" y="2743360"/>
              <a:ext cx="1332148" cy="97367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9" idx="0"/>
              <a:endCxn id="28" idx="2"/>
            </p:cNvCxnSpPr>
            <p:nvPr/>
          </p:nvCxnSpPr>
          <p:spPr>
            <a:xfrm rot="5400000" flipH="1" flipV="1">
              <a:off x="3347864" y="4365104"/>
              <a:ext cx="1224136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8" idx="0"/>
              <a:endCxn id="23" idx="1"/>
            </p:cNvCxnSpPr>
            <p:nvPr/>
          </p:nvCxnSpPr>
          <p:spPr>
            <a:xfrm rot="5400000" flipH="1" flipV="1">
              <a:off x="4413896" y="1974752"/>
              <a:ext cx="1252313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11560" y="1916832"/>
              <a:ext cx="1800200" cy="82652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Academic Staff</a:t>
              </a:r>
              <a:endParaRPr lang="en-US" sz="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11760" y="5517232"/>
              <a:ext cx="2016224" cy="70129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Students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80112" y="1412776"/>
              <a:ext cx="2880320" cy="9517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Policy-makers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(University’s Presidents/Rectors/VCs)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26" name="Straight Connector 25"/>
            <p:cNvCxnSpPr>
              <a:stCxn id="27" idx="0"/>
              <a:endCxn id="28" idx="3"/>
            </p:cNvCxnSpPr>
            <p:nvPr/>
          </p:nvCxnSpPr>
          <p:spPr>
            <a:xfrm rot="16200000" flipV="1">
              <a:off x="6444208" y="3429000"/>
              <a:ext cx="792088" cy="136815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6516216" y="4509120"/>
              <a:ext cx="2016224" cy="701295"/>
            </a:xfrm>
            <a:prstGeom prst="roundRect">
              <a:avLst/>
            </a:prstGeom>
            <a:solidFill>
              <a:srgbClr val="DF9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Other Stakeholders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43808" y="3140968"/>
              <a:ext cx="3312368" cy="1152128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ASEAN University Network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Stakeholders &amp; Key Result Areas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79512" y="5085184"/>
            <a:ext cx="2880320" cy="951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Policy-makers</a:t>
            </a:r>
          </a:p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(University’s Presidents/Rectors/VCs)</a:t>
            </a:r>
            <a:endParaRPr lang="en-US" sz="1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71800" y="1052736"/>
            <a:ext cx="1512168" cy="49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 Support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42" name="Straight Connector 41"/>
          <p:cNvCxnSpPr>
            <a:stCxn id="40" idx="0"/>
            <a:endCxn id="35" idx="1"/>
          </p:cNvCxnSpPr>
          <p:nvPr/>
        </p:nvCxnSpPr>
        <p:spPr>
          <a:xfrm rot="5400000" flipH="1" flipV="1">
            <a:off x="1384551" y="1537695"/>
            <a:ext cx="1622371" cy="1152128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779912" y="2996952"/>
            <a:ext cx="1512168" cy="49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 Dialogue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83768" y="4869160"/>
            <a:ext cx="1512168" cy="49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 Implementation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45" name="Straight Connector 44"/>
          <p:cNvCxnSpPr>
            <a:stCxn id="40" idx="3"/>
            <a:endCxn id="43" idx="1"/>
          </p:cNvCxnSpPr>
          <p:nvPr/>
        </p:nvCxnSpPr>
        <p:spPr>
          <a:xfrm flipV="1">
            <a:off x="3059832" y="3246789"/>
            <a:ext cx="720080" cy="154034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4" idx="1"/>
          </p:cNvCxnSpPr>
          <p:nvPr/>
        </p:nvCxnSpPr>
        <p:spPr>
          <a:xfrm rot="16200000" flipH="1">
            <a:off x="1430573" y="4065801"/>
            <a:ext cx="1242295" cy="86409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79512" y="2924944"/>
            <a:ext cx="2880320" cy="951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Policy-makers</a:t>
            </a:r>
          </a:p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(University’s Presidents/Rectors/VCs)</a:t>
            </a:r>
            <a:endParaRPr lang="en-US" sz="1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092280" y="620687"/>
            <a:ext cx="1224136" cy="5040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ASED Meeting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59" name="Straight Connector 58"/>
          <p:cNvCxnSpPr>
            <a:stCxn id="58" idx="3"/>
            <a:endCxn id="57" idx="1"/>
          </p:cNvCxnSpPr>
          <p:nvPr/>
        </p:nvCxnSpPr>
        <p:spPr>
          <a:xfrm flipV="1">
            <a:off x="6228184" y="872716"/>
            <a:ext cx="864096" cy="32403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5" idx="3"/>
            <a:endCxn id="58" idx="1"/>
          </p:cNvCxnSpPr>
          <p:nvPr/>
        </p:nvCxnSpPr>
        <p:spPr>
          <a:xfrm flipV="1">
            <a:off x="4283968" y="1196752"/>
            <a:ext cx="432048" cy="105821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3" idx="3"/>
            <a:endCxn id="72" idx="1"/>
          </p:cNvCxnSpPr>
          <p:nvPr/>
        </p:nvCxnSpPr>
        <p:spPr>
          <a:xfrm flipV="1">
            <a:off x="5292080" y="2335105"/>
            <a:ext cx="1152128" cy="911684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444208" y="2132856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Rectors’ Meeting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5" name="Straight Connector 74"/>
          <p:cNvCxnSpPr>
            <a:stCxn id="43" idx="3"/>
            <a:endCxn id="78" idx="1"/>
          </p:cNvCxnSpPr>
          <p:nvPr/>
        </p:nvCxnSpPr>
        <p:spPr>
          <a:xfrm flipV="1">
            <a:off x="5292080" y="2767153"/>
            <a:ext cx="1152128" cy="47963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6444208" y="2564904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Rectors’ Conference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0" name="Straight Connector 79"/>
          <p:cNvCxnSpPr>
            <a:stCxn id="43" idx="3"/>
            <a:endCxn id="81" idx="1"/>
          </p:cNvCxnSpPr>
          <p:nvPr/>
        </p:nvCxnSpPr>
        <p:spPr>
          <a:xfrm flipV="1">
            <a:off x="5292080" y="3199201"/>
            <a:ext cx="1152128" cy="47588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444208" y="2996952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ASEAN-China Rectors’ Conference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5" name="Straight Connector 84"/>
          <p:cNvCxnSpPr>
            <a:stCxn id="43" idx="3"/>
            <a:endCxn id="86" idx="1"/>
          </p:cNvCxnSpPr>
          <p:nvPr/>
        </p:nvCxnSpPr>
        <p:spPr>
          <a:xfrm>
            <a:off x="5292080" y="3246789"/>
            <a:ext cx="1152128" cy="38446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6444208" y="3429000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ASEAN+3 Rectors’ Conference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7" name="Straight Connector 86"/>
          <p:cNvCxnSpPr>
            <a:stCxn id="43" idx="3"/>
            <a:endCxn id="88" idx="1"/>
          </p:cNvCxnSpPr>
          <p:nvPr/>
        </p:nvCxnSpPr>
        <p:spPr>
          <a:xfrm>
            <a:off x="5292080" y="3246789"/>
            <a:ext cx="1152128" cy="816508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6444208" y="3861048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ASEM Rectors’ Conference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8" name="Straight Connector 97"/>
          <p:cNvCxnSpPr>
            <a:stCxn id="44" idx="3"/>
            <a:endCxn id="99" idx="1"/>
          </p:cNvCxnSpPr>
          <p:nvPr/>
        </p:nvCxnSpPr>
        <p:spPr>
          <a:xfrm flipV="1">
            <a:off x="3995936" y="4999401"/>
            <a:ext cx="648072" cy="11959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4644008" y="4797152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AUN-QA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07" name="Straight Connector 106"/>
          <p:cNvCxnSpPr>
            <a:stCxn id="44" idx="3"/>
            <a:endCxn id="108" idx="1"/>
          </p:cNvCxnSpPr>
          <p:nvPr/>
        </p:nvCxnSpPr>
        <p:spPr>
          <a:xfrm>
            <a:off x="3995936" y="5118997"/>
            <a:ext cx="648072" cy="672492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4644008" y="5589240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Credit Transfer System (ACTS)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2" name="Straight Connector 111"/>
          <p:cNvCxnSpPr>
            <a:stCxn id="99" idx="3"/>
            <a:endCxn id="119" idx="1"/>
          </p:cNvCxnSpPr>
          <p:nvPr/>
        </p:nvCxnSpPr>
        <p:spPr>
          <a:xfrm flipV="1">
            <a:off x="6228184" y="4855385"/>
            <a:ext cx="1008112" cy="14401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7236296" y="4653136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Programme Assessment</a:t>
            </a:r>
            <a:endParaRPr lang="en-US" sz="9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22" name="Straight Connector 121"/>
          <p:cNvCxnSpPr>
            <a:stCxn id="99" idx="3"/>
            <a:endCxn id="125" idx="1"/>
          </p:cNvCxnSpPr>
          <p:nvPr/>
        </p:nvCxnSpPr>
        <p:spPr>
          <a:xfrm>
            <a:off x="6228184" y="4999401"/>
            <a:ext cx="1008112" cy="288032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236296" y="5085184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Training the QA Experts for CLMV</a:t>
            </a:r>
            <a:endParaRPr lang="en-US" sz="9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27" name="Straight Connector 126"/>
          <p:cNvCxnSpPr>
            <a:stCxn id="99" idx="3"/>
            <a:endCxn id="130" idx="1"/>
          </p:cNvCxnSpPr>
          <p:nvPr/>
        </p:nvCxnSpPr>
        <p:spPr>
          <a:xfrm>
            <a:off x="6228184" y="4999401"/>
            <a:ext cx="1008112" cy="72008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7236296" y="5517232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Training </a:t>
            </a:r>
          </a:p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the AUN-Assessors</a:t>
            </a:r>
            <a:endParaRPr lang="en-US" sz="9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92280" y="1196752"/>
            <a:ext cx="12241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SOM-ED Meeting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51" name="Straight Connector 50"/>
          <p:cNvCxnSpPr>
            <a:stCxn id="58" idx="3"/>
            <a:endCxn id="50" idx="1"/>
          </p:cNvCxnSpPr>
          <p:nvPr/>
        </p:nvCxnSpPr>
        <p:spPr>
          <a:xfrm>
            <a:off x="6228184" y="1196752"/>
            <a:ext cx="864096" cy="252028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716016" y="836712"/>
            <a:ext cx="1512168" cy="720080"/>
            <a:chOff x="4716016" y="908720"/>
            <a:chExt cx="1512168" cy="720080"/>
          </a:xfrm>
        </p:grpSpPr>
        <p:sp>
          <p:nvSpPr>
            <p:cNvPr id="58" name="Rounded Rectangle 57"/>
            <p:cNvSpPr/>
            <p:nvPr/>
          </p:nvSpPr>
          <p:spPr>
            <a:xfrm>
              <a:off x="4716016" y="908720"/>
              <a:ext cx="1512168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         ASEAN</a:t>
              </a:r>
              <a:endParaRPr lang="en-US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61" name="Picture 60" descr="ASEAN-LOGO--25---Final-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2215" y="997712"/>
              <a:ext cx="573763" cy="559080"/>
            </a:xfrm>
            <a:prstGeom prst="rect">
              <a:avLst/>
            </a:prstGeom>
          </p:spPr>
        </p:pic>
      </p:grpSp>
      <p:cxnSp>
        <p:nvCxnSpPr>
          <p:cNvPr id="53" name="Straight Connector 52"/>
          <p:cNvCxnSpPr>
            <a:stCxn id="99" idx="3"/>
            <a:endCxn id="54" idx="1"/>
          </p:cNvCxnSpPr>
          <p:nvPr/>
        </p:nvCxnSpPr>
        <p:spPr>
          <a:xfrm>
            <a:off x="6228184" y="4999401"/>
            <a:ext cx="1008112" cy="1251687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7236296" y="6048839"/>
            <a:ext cx="1584176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Training </a:t>
            </a:r>
          </a:p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For Non-AUN Members</a:t>
            </a:r>
            <a:endParaRPr lang="en-US" sz="9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28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roup 604"/>
          <p:cNvGrpSpPr/>
          <p:nvPr/>
        </p:nvGrpSpPr>
        <p:grpSpPr>
          <a:xfrm>
            <a:off x="7672331" y="5949280"/>
            <a:ext cx="1364165" cy="827665"/>
            <a:chOff x="611560" y="1412776"/>
            <a:chExt cx="7920880" cy="4805751"/>
          </a:xfrm>
        </p:grpSpPr>
        <p:cxnSp>
          <p:nvCxnSpPr>
            <p:cNvPr id="606" name="Straight Connector 605"/>
            <p:cNvCxnSpPr>
              <a:stCxn id="614" idx="1"/>
              <a:endCxn id="609" idx="2"/>
            </p:cNvCxnSpPr>
            <p:nvPr/>
          </p:nvCxnSpPr>
          <p:spPr>
            <a:xfrm rot="10800000">
              <a:off x="1511660" y="2743360"/>
              <a:ext cx="1332148" cy="97367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stCxn id="610" idx="0"/>
              <a:endCxn id="614" idx="2"/>
            </p:cNvCxnSpPr>
            <p:nvPr/>
          </p:nvCxnSpPr>
          <p:spPr>
            <a:xfrm rot="5400000" flipH="1" flipV="1">
              <a:off x="3347864" y="4365104"/>
              <a:ext cx="1224136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14" idx="0"/>
              <a:endCxn id="611" idx="1"/>
            </p:cNvCxnSpPr>
            <p:nvPr/>
          </p:nvCxnSpPr>
          <p:spPr>
            <a:xfrm rot="5400000" flipH="1" flipV="1">
              <a:off x="4413896" y="1974752"/>
              <a:ext cx="1252313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Rounded Rectangle 608"/>
            <p:cNvSpPr/>
            <p:nvPr/>
          </p:nvSpPr>
          <p:spPr>
            <a:xfrm>
              <a:off x="611560" y="1916832"/>
              <a:ext cx="1800200" cy="82652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Academic Staff</a:t>
              </a:r>
              <a:endParaRPr lang="en-US" sz="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2411760" y="5517232"/>
              <a:ext cx="2016224" cy="70129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Students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5580112" y="1412776"/>
              <a:ext cx="2880320" cy="9517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Policy-makers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(University’s Presidents/Rectors/VCs)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612" name="Straight Connector 611"/>
            <p:cNvCxnSpPr>
              <a:stCxn id="613" idx="0"/>
              <a:endCxn id="614" idx="3"/>
            </p:cNvCxnSpPr>
            <p:nvPr/>
          </p:nvCxnSpPr>
          <p:spPr>
            <a:xfrm rot="16200000" flipV="1">
              <a:off x="6444208" y="3429000"/>
              <a:ext cx="792088" cy="136815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Rounded Rectangle 612"/>
            <p:cNvSpPr/>
            <p:nvPr/>
          </p:nvSpPr>
          <p:spPr>
            <a:xfrm>
              <a:off x="6516216" y="4509120"/>
              <a:ext cx="2016224" cy="701295"/>
            </a:xfrm>
            <a:prstGeom prst="roundRect">
              <a:avLst/>
            </a:prstGeom>
            <a:solidFill>
              <a:srgbClr val="DF9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Other Stakeholders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2843808" y="3140968"/>
              <a:ext cx="3312368" cy="1152128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ASEAN University Network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Stakeholders &amp; Key Result Areas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309" name="Straight Connector 308"/>
          <p:cNvCxnSpPr>
            <a:stCxn id="43" idx="1"/>
            <a:endCxn id="310" idx="3"/>
          </p:cNvCxnSpPr>
          <p:nvPr/>
        </p:nvCxnSpPr>
        <p:spPr>
          <a:xfrm rot="10800000">
            <a:off x="5148064" y="2996952"/>
            <a:ext cx="288032" cy="50405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43" idx="1"/>
            <a:endCxn id="316" idx="3"/>
          </p:cNvCxnSpPr>
          <p:nvPr/>
        </p:nvCxnSpPr>
        <p:spPr>
          <a:xfrm rot="10800000">
            <a:off x="5148064" y="3320988"/>
            <a:ext cx="288032" cy="1800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>
            <a:stCxn id="43" idx="1"/>
            <a:endCxn id="321" idx="3"/>
          </p:cNvCxnSpPr>
          <p:nvPr/>
        </p:nvCxnSpPr>
        <p:spPr>
          <a:xfrm rot="10800000" flipV="1">
            <a:off x="5148064" y="3501008"/>
            <a:ext cx="288032" cy="1800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43" idx="1"/>
            <a:endCxn id="324" idx="3"/>
          </p:cNvCxnSpPr>
          <p:nvPr/>
        </p:nvCxnSpPr>
        <p:spPr>
          <a:xfrm rot="10800000" flipV="1">
            <a:off x="5148064" y="3501008"/>
            <a:ext cx="288032" cy="61206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stCxn id="44" idx="1"/>
            <a:endCxn id="385" idx="3"/>
          </p:cNvCxnSpPr>
          <p:nvPr/>
        </p:nvCxnSpPr>
        <p:spPr>
          <a:xfrm rot="10800000">
            <a:off x="7308304" y="5265205"/>
            <a:ext cx="144016" cy="357849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>
            <a:stCxn id="44" idx="1"/>
            <a:endCxn id="391" idx="3"/>
          </p:cNvCxnSpPr>
          <p:nvPr/>
        </p:nvCxnSpPr>
        <p:spPr>
          <a:xfrm rot="10800000" flipV="1">
            <a:off x="7308304" y="5623052"/>
            <a:ext cx="144016" cy="290223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>
            <a:stCxn id="385" idx="1"/>
            <a:endCxn id="404" idx="3"/>
          </p:cNvCxnSpPr>
          <p:nvPr/>
        </p:nvCxnSpPr>
        <p:spPr>
          <a:xfrm rot="10800000">
            <a:off x="5796136" y="4797152"/>
            <a:ext cx="432048" cy="46805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stCxn id="385" idx="1"/>
            <a:endCxn id="408" idx="3"/>
          </p:cNvCxnSpPr>
          <p:nvPr/>
        </p:nvCxnSpPr>
        <p:spPr>
          <a:xfrm rot="10800000">
            <a:off x="5796136" y="5229200"/>
            <a:ext cx="432048" cy="360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stCxn id="391" idx="1"/>
            <a:endCxn id="412" idx="3"/>
          </p:cNvCxnSpPr>
          <p:nvPr/>
        </p:nvCxnSpPr>
        <p:spPr>
          <a:xfrm rot="10800000">
            <a:off x="5796136" y="5877272"/>
            <a:ext cx="432048" cy="360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>
            <a:stCxn id="391" idx="1"/>
            <a:endCxn id="416" idx="3"/>
          </p:cNvCxnSpPr>
          <p:nvPr/>
        </p:nvCxnSpPr>
        <p:spPr>
          <a:xfrm rot="10800000" flipV="1">
            <a:off x="5796136" y="5913276"/>
            <a:ext cx="432048" cy="39604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408" idx="1"/>
            <a:endCxn id="422" idx="3"/>
          </p:cNvCxnSpPr>
          <p:nvPr/>
        </p:nvCxnSpPr>
        <p:spPr>
          <a:xfrm rot="10800000">
            <a:off x="3779912" y="4941168"/>
            <a:ext cx="792088" cy="28803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>
            <a:stCxn id="408" idx="1"/>
            <a:endCxn id="425" idx="3"/>
          </p:cNvCxnSpPr>
          <p:nvPr/>
        </p:nvCxnSpPr>
        <p:spPr>
          <a:xfrm rot="10800000" flipV="1">
            <a:off x="3779912" y="5229200"/>
            <a:ext cx="792088" cy="14401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408" idx="1"/>
            <a:endCxn id="428" idx="3"/>
          </p:cNvCxnSpPr>
          <p:nvPr/>
        </p:nvCxnSpPr>
        <p:spPr>
          <a:xfrm rot="10800000" flipV="1">
            <a:off x="3779912" y="5229200"/>
            <a:ext cx="792088" cy="50405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10" idx="1"/>
            <a:endCxn id="335" idx="3"/>
          </p:cNvCxnSpPr>
          <p:nvPr/>
        </p:nvCxnSpPr>
        <p:spPr>
          <a:xfrm rot="10800000">
            <a:off x="1763688" y="2924944"/>
            <a:ext cx="2160240" cy="7200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310" idx="1"/>
            <a:endCxn id="339" idx="3"/>
          </p:cNvCxnSpPr>
          <p:nvPr/>
        </p:nvCxnSpPr>
        <p:spPr>
          <a:xfrm rot="10800000" flipV="1">
            <a:off x="1763688" y="2996952"/>
            <a:ext cx="2160240" cy="32403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10" idx="1"/>
            <a:endCxn id="342" idx="3"/>
          </p:cNvCxnSpPr>
          <p:nvPr/>
        </p:nvCxnSpPr>
        <p:spPr>
          <a:xfrm rot="10800000" flipV="1">
            <a:off x="1763688" y="2996952"/>
            <a:ext cx="2160240" cy="75608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16" idx="1"/>
            <a:endCxn id="347" idx="3"/>
          </p:cNvCxnSpPr>
          <p:nvPr/>
        </p:nvCxnSpPr>
        <p:spPr>
          <a:xfrm rot="10800000" flipV="1">
            <a:off x="1763688" y="3320988"/>
            <a:ext cx="2160240" cy="111612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16" idx="1"/>
            <a:endCxn id="350" idx="3"/>
          </p:cNvCxnSpPr>
          <p:nvPr/>
        </p:nvCxnSpPr>
        <p:spPr>
          <a:xfrm rot="10800000" flipV="1">
            <a:off x="1763688" y="3320988"/>
            <a:ext cx="2160240" cy="154817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316" idx="1"/>
            <a:endCxn id="353" idx="3"/>
          </p:cNvCxnSpPr>
          <p:nvPr/>
        </p:nvCxnSpPr>
        <p:spPr>
          <a:xfrm rot="10800000" flipV="1">
            <a:off x="1763688" y="3320988"/>
            <a:ext cx="2160240" cy="1980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0"/>
            <a:endCxn id="35" idx="2"/>
          </p:cNvCxnSpPr>
          <p:nvPr/>
        </p:nvCxnSpPr>
        <p:spPr>
          <a:xfrm rot="16200000" flipV="1">
            <a:off x="7380312" y="2456892"/>
            <a:ext cx="1440160" cy="7200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1"/>
            <a:endCxn id="43" idx="3"/>
          </p:cNvCxnSpPr>
          <p:nvPr/>
        </p:nvCxnSpPr>
        <p:spPr>
          <a:xfrm rot="10800000">
            <a:off x="7092280" y="3501008"/>
            <a:ext cx="144016" cy="6887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4" idx="0"/>
          </p:cNvCxnSpPr>
          <p:nvPr/>
        </p:nvCxnSpPr>
        <p:spPr>
          <a:xfrm rot="16200000" flipH="1">
            <a:off x="7449190" y="4614001"/>
            <a:ext cx="1446421" cy="7200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5" idx="1"/>
            <a:endCxn id="57" idx="3"/>
          </p:cNvCxnSpPr>
          <p:nvPr/>
        </p:nvCxnSpPr>
        <p:spPr>
          <a:xfrm rot="10800000">
            <a:off x="6804248" y="606914"/>
            <a:ext cx="216024" cy="877871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5" idx="1"/>
            <a:endCxn id="58" idx="3"/>
          </p:cNvCxnSpPr>
          <p:nvPr/>
        </p:nvCxnSpPr>
        <p:spPr>
          <a:xfrm rot="10800000">
            <a:off x="6804248" y="1160748"/>
            <a:ext cx="216024" cy="32403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1"/>
            <a:endCxn id="149" idx="3"/>
          </p:cNvCxnSpPr>
          <p:nvPr/>
        </p:nvCxnSpPr>
        <p:spPr>
          <a:xfrm rot="10800000" flipV="1">
            <a:off x="6804248" y="1484784"/>
            <a:ext cx="216024" cy="252028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57" idx="0"/>
            <a:endCxn id="161" idx="3"/>
          </p:cNvCxnSpPr>
          <p:nvPr/>
        </p:nvCxnSpPr>
        <p:spPr>
          <a:xfrm rot="16200000" flipV="1">
            <a:off x="5634118" y="-81390"/>
            <a:ext cx="144016" cy="82809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57" idx="0"/>
            <a:endCxn id="167" idx="3"/>
          </p:cNvCxnSpPr>
          <p:nvPr/>
        </p:nvCxnSpPr>
        <p:spPr>
          <a:xfrm rot="16200000" flipH="1" flipV="1">
            <a:off x="5598114" y="98630"/>
            <a:ext cx="216024" cy="82809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8" idx="1"/>
            <a:endCxn id="177" idx="3"/>
          </p:cNvCxnSpPr>
          <p:nvPr/>
        </p:nvCxnSpPr>
        <p:spPr>
          <a:xfrm rot="10800000">
            <a:off x="3779912" y="404664"/>
            <a:ext cx="1656184" cy="75608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58" idx="1"/>
            <a:endCxn id="180" idx="3"/>
          </p:cNvCxnSpPr>
          <p:nvPr/>
        </p:nvCxnSpPr>
        <p:spPr>
          <a:xfrm rot="10800000">
            <a:off x="3779912" y="774992"/>
            <a:ext cx="1656184" cy="385757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58" idx="1"/>
            <a:endCxn id="188" idx="3"/>
          </p:cNvCxnSpPr>
          <p:nvPr/>
        </p:nvCxnSpPr>
        <p:spPr>
          <a:xfrm rot="10800000">
            <a:off x="3779912" y="1114458"/>
            <a:ext cx="1656184" cy="46291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58" idx="1"/>
            <a:endCxn id="207" idx="3"/>
          </p:cNvCxnSpPr>
          <p:nvPr/>
        </p:nvCxnSpPr>
        <p:spPr>
          <a:xfrm rot="10800000" flipV="1">
            <a:off x="3779912" y="1160747"/>
            <a:ext cx="1656184" cy="262315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58" idx="1"/>
            <a:endCxn id="218" idx="3"/>
          </p:cNvCxnSpPr>
          <p:nvPr/>
        </p:nvCxnSpPr>
        <p:spPr>
          <a:xfrm rot="10800000" flipV="1">
            <a:off x="3779912" y="1160747"/>
            <a:ext cx="1656184" cy="622355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58" idx="1"/>
            <a:endCxn id="222" idx="3"/>
          </p:cNvCxnSpPr>
          <p:nvPr/>
        </p:nvCxnSpPr>
        <p:spPr>
          <a:xfrm rot="10800000" flipV="1">
            <a:off x="3779912" y="1160747"/>
            <a:ext cx="1656184" cy="982395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58" idx="1"/>
            <a:endCxn id="226" idx="3"/>
          </p:cNvCxnSpPr>
          <p:nvPr/>
        </p:nvCxnSpPr>
        <p:spPr>
          <a:xfrm rot="10800000" flipV="1">
            <a:off x="3779912" y="1160747"/>
            <a:ext cx="1656184" cy="1321861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149" idx="1"/>
            <a:endCxn id="253" idx="3"/>
          </p:cNvCxnSpPr>
          <p:nvPr/>
        </p:nvCxnSpPr>
        <p:spPr>
          <a:xfrm rot="10800000" flipV="1">
            <a:off x="5220072" y="1736812"/>
            <a:ext cx="216024" cy="36004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149" idx="1"/>
            <a:endCxn id="286" idx="3"/>
          </p:cNvCxnSpPr>
          <p:nvPr/>
        </p:nvCxnSpPr>
        <p:spPr>
          <a:xfrm rot="10800000" flipV="1">
            <a:off x="5220072" y="1736812"/>
            <a:ext cx="216024" cy="72008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796548" cy="36004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181027" y="5661248"/>
            <a:ext cx="1855469" cy="7357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Academic Staff</a:t>
            </a:r>
            <a:endParaRPr lang="en-US" sz="1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20272" y="1196752"/>
            <a:ext cx="2088232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Academic Cooperation (Conference, workshop, seminar, meeting, etc.)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36096" y="3140968"/>
            <a:ext cx="165618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Curriculum &amp; Programme Development / Implementation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52320" y="5373216"/>
            <a:ext cx="1512168" cy="4996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Resource Development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36296" y="3212976"/>
            <a:ext cx="1800200" cy="7138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Academic Staff</a:t>
            </a:r>
            <a:endParaRPr lang="en-US" sz="1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436096" y="404664"/>
            <a:ext cx="1368152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Collaborative Research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436096" y="836712"/>
            <a:ext cx="136815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Academic Exchange &amp; Networking/ Sub-Networks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5436096" y="1484784"/>
            <a:ext cx="136815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Non-academic Networking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4139952" y="116632"/>
            <a:ext cx="1152128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AUN/SEED-Net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1619672" y="188640"/>
            <a:ext cx="216024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Southeast Asia Engineering Education Development Network</a:t>
            </a:r>
          </a:p>
          <a:p>
            <a:pPr algn="ctr"/>
            <a:r>
              <a:rPr lang="en-AU" sz="9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(AUN/SEED-Net)</a:t>
            </a:r>
            <a:endParaRPr lang="en-US" sz="7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619672" y="620688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ASEAN-Korea Academic Cooperation (KASEAS)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619672" y="960154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Graduate Business and Economic Programme (AGBEP)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1619672" y="1268760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Sustainable Energy and Environmental Forum (SEE Forum)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1619672" y="1628800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Intellectual Property Network</a:t>
            </a:r>
          </a:p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(AUNIP)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1619672" y="1988840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Human Right Network</a:t>
            </a:r>
          </a:p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(AUN-HREN)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1619672" y="2328306"/>
            <a:ext cx="2160240" cy="30860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Inter Library Online</a:t>
            </a:r>
          </a:p>
          <a:p>
            <a:pPr algn="ctr"/>
            <a:r>
              <a:rPr lang="en-AU" sz="1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(AUNILO)</a:t>
            </a:r>
            <a:endParaRPr lang="en-US" sz="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3995936" y="1916832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ASEAN+3 IRO Meeting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4139952" y="476672"/>
            <a:ext cx="1152128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KASEAS</a:t>
            </a:r>
            <a:endParaRPr lang="en-US" sz="9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3995936" y="2276872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USR&amp;S Workshop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3923928" y="2852936"/>
            <a:ext cx="1224136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Studies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3923928" y="3140968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IP Education (ECAP III)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3923928" y="3501008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Human Right Education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4" name="Rounded Rectangle 323"/>
          <p:cNvSpPr/>
          <p:nvPr/>
        </p:nvSpPr>
        <p:spPr>
          <a:xfrm>
            <a:off x="3923928" y="3861048"/>
            <a:ext cx="12241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Network of East Asian Studies (NEAS)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5" name="Rounded Rectangle 334"/>
          <p:cNvSpPr/>
          <p:nvPr/>
        </p:nvSpPr>
        <p:spPr>
          <a:xfrm>
            <a:off x="539552" y="2708920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Master Programme (UM)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539552" y="3140968"/>
            <a:ext cx="1224136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PhD Programme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2" name="Rounded Rectangle 341"/>
          <p:cNvSpPr/>
          <p:nvPr/>
        </p:nvSpPr>
        <p:spPr>
          <a:xfrm>
            <a:off x="539552" y="3501008"/>
            <a:ext cx="1224136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Foundation Courses </a:t>
            </a:r>
          </a:p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(EWC, USA)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7" name="Rounded Rectangle 346"/>
          <p:cNvSpPr/>
          <p:nvPr/>
        </p:nvSpPr>
        <p:spPr>
          <a:xfrm>
            <a:off x="539552" y="4221088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Foundation Courses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0" name="Rounded Rectangle 349"/>
          <p:cNvSpPr/>
          <p:nvPr/>
        </p:nvSpPr>
        <p:spPr>
          <a:xfrm>
            <a:off x="539552" y="4653136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IP Law Programme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3" name="Rounded Rectangle 352"/>
          <p:cNvSpPr/>
          <p:nvPr/>
        </p:nvSpPr>
        <p:spPr>
          <a:xfrm>
            <a:off x="539552" y="5085184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IP Management Programme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6228184" y="5013176"/>
            <a:ext cx="108012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Human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1" name="Rounded Rectangle 390"/>
          <p:cNvSpPr/>
          <p:nvPr/>
        </p:nvSpPr>
        <p:spPr>
          <a:xfrm>
            <a:off x="6228184" y="5661248"/>
            <a:ext cx="108012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Non-human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4" name="Rounded Rectangle 403"/>
          <p:cNvSpPr/>
          <p:nvPr/>
        </p:nvSpPr>
        <p:spPr>
          <a:xfrm>
            <a:off x="4572000" y="4581128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AUN/SEED-Net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4572000" y="5013176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Training lecturers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12" name="Rounded Rectangle 411"/>
          <p:cNvSpPr/>
          <p:nvPr/>
        </p:nvSpPr>
        <p:spPr>
          <a:xfrm>
            <a:off x="4572000" y="5661248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AUNILO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4572000" y="6093296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Database of ASEAN Experts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2" name="Rounded Rectangle 421"/>
          <p:cNvSpPr/>
          <p:nvPr/>
        </p:nvSpPr>
        <p:spPr>
          <a:xfrm>
            <a:off x="2555776" y="4725144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IP Management &amp; IP Law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5" name="Rounded Rectangle 424"/>
          <p:cNvSpPr/>
          <p:nvPr/>
        </p:nvSpPr>
        <p:spPr>
          <a:xfrm>
            <a:off x="2555776" y="5157192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Studies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8" name="Rounded Rectangle 427"/>
          <p:cNvSpPr/>
          <p:nvPr/>
        </p:nvSpPr>
        <p:spPr>
          <a:xfrm>
            <a:off x="2555776" y="5517232"/>
            <a:ext cx="122413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QA Officers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899592" y="6444044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1600" spc="-150" dirty="0" smtClean="0">
                <a:solidFill>
                  <a:schemeClr val="bg2">
                    <a:lumMod val="75000"/>
                  </a:schemeClr>
                </a:solidFill>
                <a:latin typeface="Franklin Gothic Heavy" pitchFamily="34" charset="0"/>
              </a:rPr>
              <a:t>Composition &amp; Activities</a:t>
            </a:r>
            <a:endParaRPr lang="en-AU" sz="2400" spc="-150" dirty="0" smtClean="0">
              <a:solidFill>
                <a:schemeClr val="bg2">
                  <a:lumMod val="75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51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" name="Straight Connector 383"/>
          <p:cNvCxnSpPr>
            <a:stCxn id="44" idx="1"/>
            <a:endCxn id="385" idx="3"/>
          </p:cNvCxnSpPr>
          <p:nvPr/>
        </p:nvCxnSpPr>
        <p:spPr>
          <a:xfrm rot="10800000">
            <a:off x="5436096" y="3753036"/>
            <a:ext cx="432048" cy="104411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>
            <a:stCxn id="44" idx="1"/>
            <a:endCxn id="391" idx="3"/>
          </p:cNvCxnSpPr>
          <p:nvPr/>
        </p:nvCxnSpPr>
        <p:spPr>
          <a:xfrm rot="10800000">
            <a:off x="5436096" y="4329100"/>
            <a:ext cx="432048" cy="46805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5" idx="1"/>
            <a:endCxn id="57" idx="3"/>
          </p:cNvCxnSpPr>
          <p:nvPr/>
        </p:nvCxnSpPr>
        <p:spPr>
          <a:xfrm rot="10800000">
            <a:off x="5292080" y="822938"/>
            <a:ext cx="576064" cy="58983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5" idx="1"/>
            <a:endCxn id="58" idx="3"/>
          </p:cNvCxnSpPr>
          <p:nvPr/>
        </p:nvCxnSpPr>
        <p:spPr>
          <a:xfrm rot="10800000">
            <a:off x="5292080" y="1340768"/>
            <a:ext cx="576064" cy="7200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1"/>
            <a:endCxn id="149" idx="3"/>
          </p:cNvCxnSpPr>
          <p:nvPr/>
        </p:nvCxnSpPr>
        <p:spPr>
          <a:xfrm rot="10800000" flipV="1">
            <a:off x="5292080" y="1412776"/>
            <a:ext cx="576064" cy="43204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44" idx="1"/>
            <a:endCxn id="132" idx="3"/>
          </p:cNvCxnSpPr>
          <p:nvPr/>
        </p:nvCxnSpPr>
        <p:spPr>
          <a:xfrm rot="10800000" flipV="1">
            <a:off x="5436096" y="4797152"/>
            <a:ext cx="432048" cy="3600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44" idx="1"/>
            <a:endCxn id="135" idx="3"/>
          </p:cNvCxnSpPr>
          <p:nvPr/>
        </p:nvCxnSpPr>
        <p:spPr>
          <a:xfrm rot="10800000" flipV="1">
            <a:off x="5436096" y="4797152"/>
            <a:ext cx="432048" cy="54006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44" idx="1"/>
            <a:endCxn id="138" idx="3"/>
          </p:cNvCxnSpPr>
          <p:nvPr/>
        </p:nvCxnSpPr>
        <p:spPr>
          <a:xfrm rot="10800000" flipV="1">
            <a:off x="5436096" y="4797152"/>
            <a:ext cx="432048" cy="108012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8" idx="1"/>
            <a:endCxn id="176" idx="3"/>
          </p:cNvCxnSpPr>
          <p:nvPr/>
        </p:nvCxnSpPr>
        <p:spPr>
          <a:xfrm rot="10800000" flipV="1">
            <a:off x="2699792" y="1340768"/>
            <a:ext cx="1224136" cy="198022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58" idx="1"/>
            <a:endCxn id="184" idx="3"/>
          </p:cNvCxnSpPr>
          <p:nvPr/>
        </p:nvCxnSpPr>
        <p:spPr>
          <a:xfrm rot="10800000" flipV="1">
            <a:off x="2699792" y="1340768"/>
            <a:ext cx="1224136" cy="154817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58" idx="1"/>
            <a:endCxn id="193" idx="3"/>
          </p:cNvCxnSpPr>
          <p:nvPr/>
        </p:nvCxnSpPr>
        <p:spPr>
          <a:xfrm rot="10800000" flipV="1">
            <a:off x="2699792" y="1340768"/>
            <a:ext cx="1224136" cy="111612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8" idx="1"/>
            <a:endCxn id="198" idx="3"/>
          </p:cNvCxnSpPr>
          <p:nvPr/>
        </p:nvCxnSpPr>
        <p:spPr>
          <a:xfrm rot="10800000" flipV="1">
            <a:off x="2699792" y="1340768"/>
            <a:ext cx="1224136" cy="68407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58" idx="1"/>
            <a:endCxn id="201" idx="3"/>
          </p:cNvCxnSpPr>
          <p:nvPr/>
        </p:nvCxnSpPr>
        <p:spPr>
          <a:xfrm rot="10800000" flipV="1">
            <a:off x="2699792" y="1340768"/>
            <a:ext cx="1224136" cy="25202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58" idx="1"/>
            <a:endCxn id="204" idx="3"/>
          </p:cNvCxnSpPr>
          <p:nvPr/>
        </p:nvCxnSpPr>
        <p:spPr>
          <a:xfrm rot="10800000">
            <a:off x="2699792" y="1160748"/>
            <a:ext cx="1224136" cy="18002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58" idx="1"/>
            <a:endCxn id="209" idx="3"/>
          </p:cNvCxnSpPr>
          <p:nvPr/>
        </p:nvCxnSpPr>
        <p:spPr>
          <a:xfrm rot="10800000">
            <a:off x="2699792" y="728700"/>
            <a:ext cx="1224136" cy="61206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4"/>
          <p:cNvGrpSpPr/>
          <p:nvPr/>
        </p:nvGrpSpPr>
        <p:grpSpPr>
          <a:xfrm>
            <a:off x="7672331" y="116632"/>
            <a:ext cx="1364165" cy="827665"/>
            <a:chOff x="611560" y="1412776"/>
            <a:chExt cx="7920880" cy="4805751"/>
          </a:xfrm>
        </p:grpSpPr>
        <p:cxnSp>
          <p:nvCxnSpPr>
            <p:cNvPr id="606" name="Straight Connector 605"/>
            <p:cNvCxnSpPr>
              <a:stCxn id="614" idx="1"/>
              <a:endCxn id="609" idx="2"/>
            </p:cNvCxnSpPr>
            <p:nvPr/>
          </p:nvCxnSpPr>
          <p:spPr>
            <a:xfrm rot="10800000">
              <a:off x="1511660" y="2743360"/>
              <a:ext cx="1332148" cy="97367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stCxn id="610" idx="0"/>
              <a:endCxn id="614" idx="2"/>
            </p:cNvCxnSpPr>
            <p:nvPr/>
          </p:nvCxnSpPr>
          <p:spPr>
            <a:xfrm rot="5400000" flipH="1" flipV="1">
              <a:off x="3347864" y="4365104"/>
              <a:ext cx="1224136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14" idx="0"/>
              <a:endCxn id="611" idx="1"/>
            </p:cNvCxnSpPr>
            <p:nvPr/>
          </p:nvCxnSpPr>
          <p:spPr>
            <a:xfrm rot="5400000" flipH="1" flipV="1">
              <a:off x="4413896" y="1974752"/>
              <a:ext cx="1252313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Rounded Rectangle 608"/>
            <p:cNvSpPr/>
            <p:nvPr/>
          </p:nvSpPr>
          <p:spPr>
            <a:xfrm>
              <a:off x="611560" y="1916832"/>
              <a:ext cx="1800200" cy="82652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Academic Staff</a:t>
              </a:r>
              <a:endParaRPr lang="en-US" sz="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2411760" y="5517232"/>
              <a:ext cx="2016224" cy="70129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Students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5580112" y="1412776"/>
              <a:ext cx="2880320" cy="9517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Policy-makers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(University’s Presidents/Rectors/VCs)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612" name="Straight Connector 611"/>
            <p:cNvCxnSpPr>
              <a:stCxn id="613" idx="0"/>
              <a:endCxn id="614" idx="3"/>
            </p:cNvCxnSpPr>
            <p:nvPr/>
          </p:nvCxnSpPr>
          <p:spPr>
            <a:xfrm rot="16200000" flipV="1">
              <a:off x="6444208" y="3429000"/>
              <a:ext cx="792088" cy="136815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Rounded Rectangle 612"/>
            <p:cNvSpPr/>
            <p:nvPr/>
          </p:nvSpPr>
          <p:spPr>
            <a:xfrm>
              <a:off x="6516216" y="4509120"/>
              <a:ext cx="2016224" cy="701295"/>
            </a:xfrm>
            <a:prstGeom prst="roundRect">
              <a:avLst/>
            </a:prstGeom>
            <a:solidFill>
              <a:srgbClr val="DF9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Other Stakeholders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2843808" y="3140968"/>
              <a:ext cx="3312368" cy="1152128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ASEAN University Network</a:t>
              </a:r>
            </a:p>
            <a:p>
              <a:pPr algn="ctr"/>
              <a:r>
                <a:rPr lang="en-AU" sz="2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Stakeholders &amp; Key Result Areas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42" name="Straight Connector 41"/>
          <p:cNvCxnSpPr>
            <a:stCxn id="40" idx="1"/>
            <a:endCxn id="35" idx="2"/>
          </p:cNvCxnSpPr>
          <p:nvPr/>
        </p:nvCxnSpPr>
        <p:spPr>
          <a:xfrm rot="10800000">
            <a:off x="6912261" y="1700808"/>
            <a:ext cx="379305" cy="1365022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1"/>
            <a:endCxn id="44" idx="0"/>
          </p:cNvCxnSpPr>
          <p:nvPr/>
        </p:nvCxnSpPr>
        <p:spPr>
          <a:xfrm rot="10800000" flipV="1">
            <a:off x="6840253" y="3065830"/>
            <a:ext cx="451313" cy="144329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6381328"/>
            <a:ext cx="796548" cy="36004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236296" y="476672"/>
            <a:ext cx="1855469" cy="7357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Students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868144" y="1124744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 Mobility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68144" y="4509120"/>
            <a:ext cx="1944216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 Activities / Networking</a:t>
            </a:r>
            <a:endParaRPr lang="en-US" sz="11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91565" y="2708920"/>
            <a:ext cx="1800200" cy="713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Students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923928" y="620688"/>
            <a:ext cx="1368152" cy="4044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 Exchanges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23928" y="1124744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Scholarships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3923928" y="162880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Internship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827584" y="3140968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AUN/SEED-Net Scholarships (Japan)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827584" y="2708920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GIST Scholarships (ROK)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827584" y="2276872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Korean Studies Scholarships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827584" y="1844824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International College Student Exchange (ROK)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827584" y="1412776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China-AUN Scholarships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827584" y="980728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Studies Scholarships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827584" y="548680"/>
            <a:ext cx="1872208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Study Awards</a:t>
            </a:r>
            <a:endParaRPr lang="en-US" sz="10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936104" y="6372036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pc="-150" dirty="0" smtClean="0">
                <a:solidFill>
                  <a:schemeClr val="bg2">
                    <a:lumMod val="75000"/>
                  </a:schemeClr>
                </a:solidFill>
                <a:latin typeface="Franklin Gothic Heavy" pitchFamily="34" charset="0"/>
              </a:rPr>
              <a:t>Composition &amp; Activities</a:t>
            </a:r>
            <a:endParaRPr lang="en-AU" sz="2800" spc="-150" dirty="0" smtClean="0">
              <a:solidFill>
                <a:schemeClr val="bg2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cxnSp>
        <p:nvCxnSpPr>
          <p:cNvPr id="50" name="Straight Connector 49"/>
          <p:cNvCxnSpPr>
            <a:stCxn id="44" idx="1"/>
            <a:endCxn id="51" idx="3"/>
          </p:cNvCxnSpPr>
          <p:nvPr/>
        </p:nvCxnSpPr>
        <p:spPr>
          <a:xfrm flipH="1">
            <a:off x="5436096" y="4797152"/>
            <a:ext cx="432048" cy="177281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5611">
            <a:off x="0" y="3700978"/>
            <a:ext cx="3962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" name="Rounded Rectangle 384"/>
          <p:cNvSpPr/>
          <p:nvPr/>
        </p:nvSpPr>
        <p:spPr>
          <a:xfrm>
            <a:off x="3707904" y="3429000"/>
            <a:ext cx="17281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AUN Educational Forum and </a:t>
            </a:r>
          </a:p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Young Speaker Contest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91" name="Rounded Rectangle 390"/>
          <p:cNvSpPr/>
          <p:nvPr/>
        </p:nvSpPr>
        <p:spPr>
          <a:xfrm>
            <a:off x="3707904" y="4077072"/>
            <a:ext cx="172819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Youth Cultural Forum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707904" y="4581128"/>
            <a:ext cx="172819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University Youth Summit 2008/2009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707904" y="5085184"/>
            <a:ext cx="172819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Japan-ASEAN Student Conference (JENESYS)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707904" y="5589240"/>
            <a:ext cx="172819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 Representatives’ Conference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07904" y="6281936"/>
            <a:ext cx="172819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ASEAN-Korea Youth Activities</a:t>
            </a:r>
            <a:endParaRPr lang="en-US" sz="105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741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>
            <a:stCxn id="35" idx="3"/>
            <a:endCxn id="91" idx="1"/>
          </p:cNvCxnSpPr>
          <p:nvPr/>
        </p:nvCxnSpPr>
        <p:spPr>
          <a:xfrm>
            <a:off x="4412164" y="1900148"/>
            <a:ext cx="2248068" cy="116881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3"/>
            <a:endCxn id="49" idx="1"/>
          </p:cNvCxnSpPr>
          <p:nvPr/>
        </p:nvCxnSpPr>
        <p:spPr>
          <a:xfrm>
            <a:off x="4412164" y="1900148"/>
            <a:ext cx="2248068" cy="52074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5" idx="3"/>
            <a:endCxn id="23" idx="1"/>
          </p:cNvCxnSpPr>
          <p:nvPr/>
        </p:nvCxnSpPr>
        <p:spPr>
          <a:xfrm flipV="1">
            <a:off x="4412164" y="476672"/>
            <a:ext cx="2248068" cy="142347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5" idx="3"/>
            <a:endCxn id="26" idx="1"/>
          </p:cNvCxnSpPr>
          <p:nvPr/>
        </p:nvCxnSpPr>
        <p:spPr>
          <a:xfrm flipV="1">
            <a:off x="4412164" y="1124744"/>
            <a:ext cx="2248068" cy="77540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4" idx="3"/>
            <a:endCxn id="32" idx="1"/>
          </p:cNvCxnSpPr>
          <p:nvPr/>
        </p:nvCxnSpPr>
        <p:spPr>
          <a:xfrm flipV="1">
            <a:off x="4412164" y="3759689"/>
            <a:ext cx="439958" cy="121652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4" idx="3"/>
            <a:endCxn id="39" idx="1"/>
          </p:cNvCxnSpPr>
          <p:nvPr/>
        </p:nvCxnSpPr>
        <p:spPr>
          <a:xfrm flipV="1">
            <a:off x="4412164" y="4407761"/>
            <a:ext cx="439958" cy="56845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3"/>
            <a:endCxn id="45" idx="1"/>
          </p:cNvCxnSpPr>
          <p:nvPr/>
        </p:nvCxnSpPr>
        <p:spPr>
          <a:xfrm>
            <a:off x="4412164" y="4976212"/>
            <a:ext cx="439958" cy="7962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3"/>
            <a:endCxn id="48" idx="1"/>
          </p:cNvCxnSpPr>
          <p:nvPr/>
        </p:nvCxnSpPr>
        <p:spPr>
          <a:xfrm>
            <a:off x="4412164" y="4976212"/>
            <a:ext cx="439958" cy="72769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3"/>
            <a:endCxn id="53" idx="1"/>
          </p:cNvCxnSpPr>
          <p:nvPr/>
        </p:nvCxnSpPr>
        <p:spPr>
          <a:xfrm>
            <a:off x="4412164" y="4976212"/>
            <a:ext cx="439958" cy="137576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4"/>
          <p:cNvGrpSpPr/>
          <p:nvPr/>
        </p:nvGrpSpPr>
        <p:grpSpPr>
          <a:xfrm>
            <a:off x="539552" y="404664"/>
            <a:ext cx="1364165" cy="827665"/>
            <a:chOff x="611560" y="1412776"/>
            <a:chExt cx="7920880" cy="4805751"/>
          </a:xfrm>
        </p:grpSpPr>
        <p:cxnSp>
          <p:nvCxnSpPr>
            <p:cNvPr id="606" name="Straight Connector 605"/>
            <p:cNvCxnSpPr>
              <a:stCxn id="614" idx="1"/>
              <a:endCxn id="609" idx="2"/>
            </p:cNvCxnSpPr>
            <p:nvPr/>
          </p:nvCxnSpPr>
          <p:spPr>
            <a:xfrm rot="10800000">
              <a:off x="1511660" y="2743360"/>
              <a:ext cx="1332148" cy="97367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stCxn id="610" idx="0"/>
              <a:endCxn id="614" idx="2"/>
            </p:cNvCxnSpPr>
            <p:nvPr/>
          </p:nvCxnSpPr>
          <p:spPr>
            <a:xfrm rot="5400000" flipH="1" flipV="1">
              <a:off x="3347864" y="4365104"/>
              <a:ext cx="1224136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14" idx="0"/>
              <a:endCxn id="611" idx="1"/>
            </p:cNvCxnSpPr>
            <p:nvPr/>
          </p:nvCxnSpPr>
          <p:spPr>
            <a:xfrm rot="5400000" flipH="1" flipV="1">
              <a:off x="4413896" y="1974752"/>
              <a:ext cx="1252313" cy="108012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Rounded Rectangle 608"/>
            <p:cNvSpPr/>
            <p:nvPr/>
          </p:nvSpPr>
          <p:spPr>
            <a:xfrm>
              <a:off x="611560" y="1916832"/>
              <a:ext cx="1800200" cy="82652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Academic Staff</a:t>
              </a:r>
              <a:endParaRPr lang="en-US" sz="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2411760" y="5517232"/>
              <a:ext cx="2016224" cy="70129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Students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5580112" y="1412776"/>
              <a:ext cx="2880320" cy="9517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Policy-makers</a:t>
              </a:r>
            </a:p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(University’s Presidents/Rectors/VCs)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cxnSp>
          <p:nvCxnSpPr>
            <p:cNvPr id="612" name="Straight Connector 611"/>
            <p:cNvCxnSpPr>
              <a:stCxn id="613" idx="0"/>
              <a:endCxn id="614" idx="3"/>
            </p:cNvCxnSpPr>
            <p:nvPr/>
          </p:nvCxnSpPr>
          <p:spPr>
            <a:xfrm rot="16200000" flipV="1">
              <a:off x="6444208" y="3429000"/>
              <a:ext cx="792088" cy="136815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3" name="Rounded Rectangle 612"/>
            <p:cNvSpPr/>
            <p:nvPr/>
          </p:nvSpPr>
          <p:spPr>
            <a:xfrm>
              <a:off x="6516216" y="4509120"/>
              <a:ext cx="2016224" cy="701295"/>
            </a:xfrm>
            <a:prstGeom prst="roundRect">
              <a:avLst/>
            </a:prstGeom>
            <a:solidFill>
              <a:srgbClr val="DF9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Other Stakeholders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2843808" y="3140968"/>
              <a:ext cx="3312368" cy="1152128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ASEAN University Network</a:t>
              </a:r>
            </a:p>
            <a:p>
              <a:pPr algn="ctr"/>
              <a:r>
                <a:rPr lang="en-AU" sz="2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Stakeholders &amp; Key Result Areas</a:t>
              </a:r>
              <a:endParaRPr lang="en-US" sz="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cxnSp>
        <p:nvCxnSpPr>
          <p:cNvPr id="42" name="Straight Connector 41"/>
          <p:cNvCxnSpPr>
            <a:stCxn id="40" idx="3"/>
            <a:endCxn id="35" idx="1"/>
          </p:cNvCxnSpPr>
          <p:nvPr/>
        </p:nvCxnSpPr>
        <p:spPr>
          <a:xfrm flipV="1">
            <a:off x="2123728" y="1900148"/>
            <a:ext cx="200204" cy="181375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  <a:endCxn id="44" idx="1"/>
          </p:cNvCxnSpPr>
          <p:nvPr/>
        </p:nvCxnSpPr>
        <p:spPr>
          <a:xfrm>
            <a:off x="2123728" y="3713902"/>
            <a:ext cx="344220" cy="126231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6381328"/>
            <a:ext cx="796548" cy="36004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251520" y="548680"/>
            <a:ext cx="1855469" cy="735734"/>
          </a:xfrm>
          <a:prstGeom prst="roundRect">
            <a:avLst/>
          </a:prstGeom>
          <a:solidFill>
            <a:srgbClr val="DF9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Other Stakeholders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23932" y="1484784"/>
            <a:ext cx="2088232" cy="83072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Partner Organisations</a:t>
            </a:r>
            <a:endParaRPr lang="en-US" sz="1200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67948" y="4581128"/>
            <a:ext cx="1944216" cy="79016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Dialogue Partner Countries</a:t>
            </a:r>
            <a:endParaRPr lang="en-US" sz="1200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3528" y="3356992"/>
            <a:ext cx="1800200" cy="713819"/>
          </a:xfrm>
          <a:prstGeom prst="roundRect">
            <a:avLst/>
          </a:prstGeom>
          <a:solidFill>
            <a:srgbClr val="DF9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Other Stakeholders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0232" y="188640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SEAMEO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60232" y="836712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European University Association (EUA)</a:t>
            </a:r>
            <a:endParaRPr lang="en-US" sz="1400" dirty="0" smtClean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52122" y="3471657"/>
            <a:ext cx="136815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CHINA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52122" y="4119729"/>
            <a:ext cx="136815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JAPAN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852122" y="4767801"/>
            <a:ext cx="136815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ROK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52122" y="5415873"/>
            <a:ext cx="136815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EU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52122" y="6063945"/>
            <a:ext cx="136815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USA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37" name="Straight Connector 36"/>
          <p:cNvCxnSpPr>
            <a:stCxn id="35" idx="3"/>
            <a:endCxn id="41" idx="1"/>
          </p:cNvCxnSpPr>
          <p:nvPr/>
        </p:nvCxnSpPr>
        <p:spPr>
          <a:xfrm flipV="1">
            <a:off x="4412164" y="1772816"/>
            <a:ext cx="2248068" cy="12733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660232" y="1484784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Foundation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6381328"/>
            <a:ext cx="320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spc="-150" dirty="0" smtClean="0">
                <a:solidFill>
                  <a:prstClr val="black"/>
                </a:solidFill>
                <a:latin typeface="Franklin Gothic Heavy" pitchFamily="34" charset="0"/>
              </a:rPr>
              <a:t>AUN</a:t>
            </a:r>
            <a:r>
              <a:rPr lang="en-AU" sz="1400" spc="-150" dirty="0" smtClean="0">
                <a:solidFill>
                  <a:prstClr val="black"/>
                </a:solidFill>
                <a:latin typeface="Franklin Gothic Heavy" pitchFamily="34" charset="0"/>
              </a:rPr>
              <a:t> </a:t>
            </a:r>
            <a:r>
              <a:rPr lang="en-AU" sz="2000" spc="-150" dirty="0" smtClean="0">
                <a:solidFill>
                  <a:schemeClr val="bg2">
                    <a:lumMod val="75000"/>
                  </a:schemeClr>
                </a:solidFill>
                <a:latin typeface="Franklin Gothic Heavy" pitchFamily="34" charset="0"/>
              </a:rPr>
              <a:t>Composition </a:t>
            </a:r>
            <a:r>
              <a:rPr lang="en-AU" sz="2000" spc="-150" dirty="0">
                <a:solidFill>
                  <a:schemeClr val="bg2">
                    <a:lumMod val="75000"/>
                  </a:schemeClr>
                </a:solidFill>
                <a:latin typeface="Franklin Gothic Heavy" pitchFamily="34" charset="0"/>
              </a:rPr>
              <a:t>&amp; Activities</a:t>
            </a:r>
            <a:endParaRPr lang="en-AU" sz="3200" spc="-150" dirty="0">
              <a:solidFill>
                <a:schemeClr val="bg2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60232" y="2132856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Japan </a:t>
            </a:r>
            <a:r>
              <a:rPr lang="en-AU" sz="14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Foundation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660232" y="2780928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DAAD, HRK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50" name="Straight Connector 49"/>
          <p:cNvCxnSpPr>
            <a:stCxn id="35" idx="3"/>
            <a:endCxn id="54" idx="1"/>
          </p:cNvCxnSpPr>
          <p:nvPr/>
        </p:nvCxnSpPr>
        <p:spPr>
          <a:xfrm>
            <a:off x="4412164" y="1900148"/>
            <a:ext cx="2263888" cy="188889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676052" y="3501008"/>
            <a:ext cx="208823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Asia –Europe Foundation</a:t>
            </a:r>
            <a:endParaRPr lang="en-US" sz="14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65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01.2-AUN's-Co-production-Model-2010.06.26_reclr-v1-PNG.png"/>
          <p:cNvPicPr>
            <a:picLocks noChangeAspect="1"/>
          </p:cNvPicPr>
          <p:nvPr/>
        </p:nvPicPr>
        <p:blipFill>
          <a:blip r:embed="rId2" cstate="print"/>
          <a:srcRect t="1240" b="5534"/>
          <a:stretch>
            <a:fillRect/>
          </a:stretch>
        </p:blipFill>
        <p:spPr>
          <a:xfrm>
            <a:off x="2310005" y="609979"/>
            <a:ext cx="4710267" cy="62754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65023" y="2652588"/>
            <a:ext cx="28714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rPr>
              <a:t>Unique Value &amp; Belief Systems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which help facilitate the progress and engage all stakeholders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2564904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rPr>
              <a:t>Management Practices</a:t>
            </a:r>
          </a:p>
          <a:p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playing crucial roles in delivering concrete outcomes and sustainability of the network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7" name="Picture 6" descr="AUN-LOGO-3-Final-ED2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52" y="260648"/>
            <a:ext cx="796548" cy="360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7141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3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itchFamily="34" charset="0"/>
              </a:rPr>
              <a:t>Co-Production Model</a:t>
            </a:r>
            <a:endParaRPr lang="en-AU" sz="4400" spc="-150" dirty="0" smtClean="0">
              <a:solidFill>
                <a:schemeClr val="accent1">
                  <a:lumMod val="40000"/>
                  <a:lumOff val="60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682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lix-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836712"/>
            <a:ext cx="2705915" cy="5345832"/>
          </a:xfrm>
          <a:prstGeom prst="rect">
            <a:avLst/>
          </a:prstGeom>
        </p:spPr>
      </p:pic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52" y="260648"/>
            <a:ext cx="796548" cy="360040"/>
          </a:xfrm>
          <a:prstGeom prst="rect">
            <a:avLst/>
          </a:prstGeom>
        </p:spPr>
      </p:pic>
      <p:pic>
        <p:nvPicPr>
          <p:cNvPr id="46" name="Picture 45" descr="01.2-AUN's-Co-production-Model-2010.06.26_reclr-v1-PNG.png"/>
          <p:cNvPicPr>
            <a:picLocks noChangeAspect="1"/>
          </p:cNvPicPr>
          <p:nvPr/>
        </p:nvPicPr>
        <p:blipFill>
          <a:blip r:embed="rId4" cstate="print"/>
          <a:srcRect t="1240" b="5534"/>
          <a:stretch>
            <a:fillRect/>
          </a:stretch>
        </p:blipFill>
        <p:spPr>
          <a:xfrm>
            <a:off x="35496" y="5169956"/>
            <a:ext cx="1179489" cy="1571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7141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3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itchFamily="34" charset="0"/>
              </a:rPr>
              <a:t>Co-Production Model</a:t>
            </a:r>
            <a:endParaRPr lang="en-AU" sz="4400" spc="-150" dirty="0" smtClean="0">
              <a:solidFill>
                <a:schemeClr val="accent1">
                  <a:lumMod val="40000"/>
                  <a:lumOff val="6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8" name="Picture 7" descr="Base-line.png"/>
          <p:cNvPicPr>
            <a:picLocks noChangeAspect="1"/>
          </p:cNvPicPr>
          <p:nvPr/>
        </p:nvPicPr>
        <p:blipFill>
          <a:blip r:embed="rId5" cstate="print"/>
          <a:srcRect l="65709" t="-31000" r="-1054" b="-3999"/>
          <a:stretch>
            <a:fillRect/>
          </a:stretch>
        </p:blipFill>
        <p:spPr>
          <a:xfrm>
            <a:off x="4572000" y="6165304"/>
            <a:ext cx="2592288" cy="360040"/>
          </a:xfrm>
          <a:prstGeom prst="rect">
            <a:avLst/>
          </a:prstGeom>
        </p:spPr>
      </p:pic>
      <p:pic>
        <p:nvPicPr>
          <p:cNvPr id="9" name="Picture 8" descr="helix-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246765"/>
            <a:ext cx="647183" cy="127857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 rot="13855480">
            <a:off x="5753971" y="4674261"/>
            <a:ext cx="432048" cy="102465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28184" y="3789040"/>
            <a:ext cx="2520280" cy="19442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ASEAN-</a:t>
            </a:r>
            <a:r>
              <a:rPr lang="en-AU" sz="2800" b="1" dirty="0" err="1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ness</a:t>
            </a:r>
            <a:endParaRPr lang="en-AU" sz="2800" b="1" dirty="0" smtClean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Sectoral Body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Cooperation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Citizenship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Charter</a:t>
            </a:r>
            <a:endParaRPr lang="en-US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7066217">
            <a:off x="2605692" y="3710956"/>
            <a:ext cx="432048" cy="102465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520" y="2924944"/>
            <a:ext cx="2520280" cy="2160240"/>
          </a:xfrm>
          <a:prstGeom prst="round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Friendship &amp; Institutional Memory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Close-knit community between rectors, presidents, VCs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“Grow together”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AUN branding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3770494">
            <a:off x="5965995" y="1541425"/>
            <a:ext cx="432048" cy="102465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28184" y="692696"/>
            <a:ext cx="2843808" cy="266429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Stakeholders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26 Member Universities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Board Members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Academician and experts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Dialogue partners (higher education institutions, public and private sector)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Students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3068105" y="1238003"/>
            <a:ext cx="432048" cy="1024657"/>
          </a:xfrm>
          <a:prstGeom prst="triangl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1520" y="764704"/>
            <a:ext cx="2843808" cy="2016224"/>
          </a:xfrm>
          <a:prstGeom prst="roundRect">
            <a:avLst/>
          </a:prstGeom>
          <a:solidFill>
            <a:srgbClr val="FF5D5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Shared Values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Roles of AUN in raising regional identity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Cross cultural realisation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Spirit of ASEAN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Good practices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421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44496 -0.379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260648"/>
            <a:ext cx="796548" cy="360040"/>
          </a:xfrm>
          <a:prstGeom prst="rect">
            <a:avLst/>
          </a:prstGeom>
        </p:spPr>
      </p:pic>
      <p:pic>
        <p:nvPicPr>
          <p:cNvPr id="46" name="Picture 45" descr="01.2-AUN's-Co-production-Model-2010.06.26_reclr-v1-PNG.png"/>
          <p:cNvPicPr>
            <a:picLocks noChangeAspect="1"/>
          </p:cNvPicPr>
          <p:nvPr/>
        </p:nvPicPr>
        <p:blipFill>
          <a:blip r:embed="rId3" cstate="print"/>
          <a:srcRect t="1240" b="5534"/>
          <a:stretch>
            <a:fillRect/>
          </a:stretch>
        </p:blipFill>
        <p:spPr>
          <a:xfrm>
            <a:off x="107504" y="5241964"/>
            <a:ext cx="1179489" cy="1571412"/>
          </a:xfrm>
          <a:prstGeom prst="rect">
            <a:avLst/>
          </a:prstGeom>
        </p:spPr>
      </p:pic>
      <p:pic>
        <p:nvPicPr>
          <p:cNvPr id="6" name="Picture 5" descr="helix-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544" y="864096"/>
            <a:ext cx="2592632" cy="5373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7141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3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itchFamily="34" charset="0"/>
              </a:rPr>
              <a:t>Co-Production Model</a:t>
            </a:r>
            <a:endParaRPr lang="en-AU" sz="4400" spc="-150" dirty="0" smtClean="0">
              <a:solidFill>
                <a:schemeClr val="accent1">
                  <a:lumMod val="40000"/>
                  <a:lumOff val="6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8" name="Picture 7" descr="helix-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419" y="5328592"/>
            <a:ext cx="612189" cy="1268760"/>
          </a:xfrm>
          <a:prstGeom prst="rect">
            <a:avLst/>
          </a:prstGeom>
        </p:spPr>
      </p:pic>
      <p:pic>
        <p:nvPicPr>
          <p:cNvPr id="9" name="Picture 8" descr="Base-line.png"/>
          <p:cNvPicPr>
            <a:picLocks noChangeAspect="1"/>
          </p:cNvPicPr>
          <p:nvPr/>
        </p:nvPicPr>
        <p:blipFill>
          <a:blip r:embed="rId5" cstate="print"/>
          <a:srcRect r="65709" b="-27000"/>
          <a:stretch>
            <a:fillRect/>
          </a:stretch>
        </p:blipFill>
        <p:spPr>
          <a:xfrm>
            <a:off x="3065115" y="6309320"/>
            <a:ext cx="2514997" cy="338708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5611634">
            <a:off x="3117536" y="4976023"/>
            <a:ext cx="433853" cy="115442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36" y="4221088"/>
            <a:ext cx="2520280" cy="2448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Leadership &amp; Commitments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Consultation and consensus in area of mutual interest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Organisation (autonomy &amp; capability)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AUN (Executive Director and Secretariat)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3218494">
            <a:off x="5788240" y="2943051"/>
            <a:ext cx="432048" cy="102465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84168" y="1412776"/>
            <a:ext cx="2987824" cy="28083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Cost-sharing + Regional Funding Support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Cooperation and contribution from AUN Member Universities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Financial and technical assistance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Royal Thai government in providing operation cost for AUN Secretariat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5652950">
            <a:off x="3378136" y="1511440"/>
            <a:ext cx="432048" cy="102465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9512" y="620688"/>
            <a:ext cx="3240360" cy="3456384"/>
          </a:xfrm>
          <a:prstGeom prst="round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Sub-Networks or </a:t>
            </a:r>
          </a:p>
          <a:p>
            <a:pPr algn="ctr"/>
            <a:r>
              <a:rPr lang="en-AU" b="1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Thematic Networks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Area of mutual interest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Catalyst for initiatives and changes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Promote new ideas e.g. USR&amp;S, IP, environmental, creative economy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Mechanism of activities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Qualification framework, quality assurance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ASEAN credit transfer as a mechanism</a:t>
            </a:r>
            <a:endParaRPr lang="en-US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03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44305 -0.3694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141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3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itchFamily="34" charset="0"/>
              </a:rPr>
              <a:t>Co-Production Model</a:t>
            </a:r>
            <a:endParaRPr lang="en-AU" sz="4400" spc="-150" dirty="0" smtClean="0">
              <a:solidFill>
                <a:schemeClr val="accent1">
                  <a:lumMod val="40000"/>
                  <a:lumOff val="6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260648"/>
            <a:ext cx="796548" cy="360040"/>
          </a:xfrm>
          <a:prstGeom prst="rect">
            <a:avLst/>
          </a:prstGeom>
        </p:spPr>
      </p:pic>
      <p:pic>
        <p:nvPicPr>
          <p:cNvPr id="46" name="Picture 45" descr="01.2-AUN's-Co-production-Model-2010.06.26_reclr-v1-PNG.png"/>
          <p:cNvPicPr>
            <a:picLocks noChangeAspect="1"/>
          </p:cNvPicPr>
          <p:nvPr/>
        </p:nvPicPr>
        <p:blipFill>
          <a:blip r:embed="rId3" cstate="print"/>
          <a:srcRect t="1240" b="5534"/>
          <a:stretch>
            <a:fillRect/>
          </a:stretch>
        </p:blipFill>
        <p:spPr>
          <a:xfrm>
            <a:off x="2093981" y="609979"/>
            <a:ext cx="4710267" cy="6275405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4359676">
            <a:off x="2378418" y="960529"/>
            <a:ext cx="433853" cy="115442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980728"/>
            <a:ext cx="252028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Student Academic Mobility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800" dirty="0" smtClean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Non-academic &amp; Cultural Exchange</a:t>
            </a:r>
            <a:endParaRPr lang="en-US" sz="12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4712672">
            <a:off x="5883574" y="1793795"/>
            <a:ext cx="558941" cy="115442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8184" y="1556792"/>
            <a:ext cx="2520280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Faculty/Staff Exchange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800" dirty="0" smtClean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Training Capacity Building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10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Higher Education System &amp; Mechanisms</a:t>
            </a:r>
            <a:endParaRPr lang="en-US" sz="12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2537281" y="3591512"/>
            <a:ext cx="422965" cy="96203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2564904"/>
            <a:ext cx="2376264" cy="3456384"/>
          </a:xfrm>
          <a:prstGeom prst="round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Dialogue &amp; Exchange of Ideas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800" dirty="0" smtClean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Policy Supports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10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Thematic Concentrations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Database &amp; Virtual Activities</a:t>
            </a:r>
          </a:p>
          <a:p>
            <a:pPr marL="95250" indent="-95250">
              <a:buFont typeface="Arial" pitchFamily="34" charset="0"/>
              <a:buChar char="•"/>
            </a:pPr>
            <a:endParaRPr lang="en-AU" sz="16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Common Degree Programmes</a:t>
            </a:r>
            <a:endParaRPr lang="en-US" sz="12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4763462">
            <a:off x="5778937" y="5380296"/>
            <a:ext cx="325787" cy="9620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6176" y="5445224"/>
            <a:ext cx="2520280" cy="576064"/>
          </a:xfrm>
          <a:prstGeom prst="round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5250" indent="-95250">
              <a:buFont typeface="Arial" pitchFamily="34" charset="0"/>
              <a:buChar char="•"/>
            </a:pPr>
            <a:r>
              <a:rPr lang="en-AU" sz="16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Research Collaboration</a:t>
            </a:r>
            <a:endParaRPr lang="en-US" sz="12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301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The </a:t>
            </a:r>
            <a:r>
              <a:rPr lang="en-AU" sz="36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Contributions from our Stakeholders</a:t>
            </a:r>
            <a:endParaRPr lang="en-A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9089" y="6386164"/>
            <a:ext cx="813391" cy="36765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331640" y="5373216"/>
            <a:ext cx="2736304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rPr>
              <a:t>Etc.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Heavy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95636" y="1196752"/>
            <a:ext cx="3168352" cy="1892533"/>
            <a:chOff x="323528" y="1196752"/>
            <a:chExt cx="3168352" cy="1892533"/>
          </a:xfrm>
        </p:grpSpPr>
        <p:sp>
          <p:nvSpPr>
            <p:cNvPr id="34" name="Rounded Rectangle 33"/>
            <p:cNvSpPr/>
            <p:nvPr/>
          </p:nvSpPr>
          <p:spPr>
            <a:xfrm>
              <a:off x="323528" y="1196752"/>
              <a:ext cx="2736304" cy="115212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Resource persons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Participations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9532" y="2350621"/>
              <a:ext cx="31323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AUN Member Universities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Members of Thematic Networks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Students</a:t>
              </a:r>
              <a:endParaRPr lang="en-US" sz="1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24028" y="1196752"/>
            <a:ext cx="3168352" cy="1892533"/>
            <a:chOff x="3851920" y="1196752"/>
            <a:chExt cx="3168352" cy="1892533"/>
          </a:xfrm>
        </p:grpSpPr>
        <p:sp>
          <p:nvSpPr>
            <p:cNvPr id="37" name="Rounded Rectangle 36"/>
            <p:cNvSpPr/>
            <p:nvPr/>
          </p:nvSpPr>
          <p:spPr>
            <a:xfrm>
              <a:off x="3851920" y="1196752"/>
              <a:ext cx="2736304" cy="11521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Knowledge transfer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Exchanging of Ideas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Good practices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23928" y="2350621"/>
              <a:ext cx="3096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AUN Member Universities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Members of Thematic Networks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Other stakeholders</a:t>
              </a:r>
              <a:endParaRPr lang="en-US" sz="1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59632" y="3284984"/>
            <a:ext cx="3204356" cy="1892533"/>
            <a:chOff x="359532" y="3068960"/>
            <a:chExt cx="3204356" cy="1892533"/>
          </a:xfrm>
        </p:grpSpPr>
        <p:sp>
          <p:nvSpPr>
            <p:cNvPr id="40" name="Rounded Rectangle 39"/>
            <p:cNvSpPr/>
            <p:nvPr/>
          </p:nvSpPr>
          <p:spPr>
            <a:xfrm>
              <a:off x="395536" y="3068960"/>
              <a:ext cx="2736304" cy="11521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Financial support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AU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Cost-sharing</a:t>
              </a:r>
              <a:endPara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9532" y="4222829"/>
              <a:ext cx="32043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</a:rPr>
                <a:t>AUN Member Universities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</a:rPr>
                <a:t>Members of Thematic Networks</a:t>
              </a:r>
            </a:p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</a:rPr>
                <a:t>Other stakeholders and partners </a:t>
              </a:r>
              <a:endParaRPr lang="en-US" sz="14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24028" y="3284984"/>
            <a:ext cx="2880320" cy="1459905"/>
            <a:chOff x="3851920" y="3068960"/>
            <a:chExt cx="2880320" cy="1459905"/>
          </a:xfrm>
        </p:grpSpPr>
        <p:sp>
          <p:nvSpPr>
            <p:cNvPr id="43" name="Rounded Rectangle 42"/>
            <p:cNvSpPr/>
            <p:nvPr/>
          </p:nvSpPr>
          <p:spPr>
            <a:xfrm>
              <a:off x="3851920" y="3068960"/>
              <a:ext cx="2736304" cy="11521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A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University’s policy support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3928" y="4221088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Courier New" pitchFamily="49" charset="0"/>
                <a:buChar char="o"/>
              </a:pPr>
              <a:r>
                <a:rPr lang="en-AU" sz="1400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Century Gothic" pitchFamily="34" charset="0"/>
                </a:rPr>
                <a:t>AUN Board of Trustees</a:t>
              </a:r>
              <a:endParaRPr lang="en-US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8437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spc="-15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AUN towards </a:t>
            </a:r>
            <a:r>
              <a:rPr lang="en-AU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ASEAN COMMUNITY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100" y="5445224"/>
            <a:ext cx="637588" cy="288190"/>
          </a:xfrm>
          <a:prstGeom prst="rect">
            <a:avLst/>
          </a:prstGeom>
        </p:spPr>
      </p:pic>
      <p:pic>
        <p:nvPicPr>
          <p:cNvPr id="25" name="Picture 24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4005064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6" name="Picture 25" descr="bric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599" y="3140968"/>
            <a:ext cx="1847282" cy="45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7" name="Picture 26" descr="bric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631" y="4492869"/>
            <a:ext cx="1492097" cy="448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8" name="Picture 27" descr="brick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28600" y="4479488"/>
            <a:ext cx="1478714" cy="46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9" name="Picture 28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4459415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0" name="Picture 29" descr="bric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486232"/>
            <a:ext cx="1492097" cy="454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1" name="Picture 30" descr="brick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68144" y="4005064"/>
            <a:ext cx="1372581" cy="504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2" name="Picture 31" descr="brick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479488"/>
            <a:ext cx="1478714" cy="46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3" name="Picture 32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100392" y="4459415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4" name="Picture 33" descr="bric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1498787" cy="46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5" name="Picture 34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3573016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6" name="Picture 35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236296" y="4005064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7" name="Picture 36" descr="bric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573016"/>
            <a:ext cx="1512168" cy="448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8" name="Picture 37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3808" y="4005064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9" name="Picture 38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876256" y="3573016"/>
            <a:ext cx="1584176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0" name="Picture 39" descr="brick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08295" y="4492869"/>
            <a:ext cx="1492097" cy="448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3" name="Picture 42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748464" y="4005064"/>
            <a:ext cx="1475656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6" name="Picture 45" descr="bric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005064"/>
            <a:ext cx="1512168" cy="496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7" name="Picture 46" descr="brick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038" y="3573016"/>
            <a:ext cx="1478714" cy="46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8" name="Picture 47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3140968"/>
            <a:ext cx="1928015" cy="4721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" name="Picture 50" descr="brick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97342" y="3140968"/>
            <a:ext cx="1974681" cy="45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2" name="Picture 51" descr="brick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72023" y="3140968"/>
            <a:ext cx="1814983" cy="45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3" name="Picture 52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1730884" y="2420888"/>
            <a:ext cx="1888868" cy="716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4" name="Picture 53" descr="brick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19809" y="2454444"/>
            <a:ext cx="1872151" cy="68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5" name="Picture 54" descr="brick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491960" y="2454444"/>
            <a:ext cx="1872151" cy="6865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6" name="Picture 55" descr="brick3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99615" y="1470576"/>
            <a:ext cx="3312368" cy="9951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7" name="Picture 56" descr="brick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79122" y="3573016"/>
            <a:ext cx="1478714" cy="461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8" name="Picture 57" descr="brick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8388424" y="3573016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9" name="Picture 58" descr="bric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80528" y="4027367"/>
            <a:ext cx="1512168" cy="481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0" name="TextBox 59"/>
          <p:cNvSpPr txBox="1"/>
          <p:nvPr/>
        </p:nvSpPr>
        <p:spPr>
          <a:xfrm>
            <a:off x="1259632" y="4047455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Distinguished Scholar Programme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31663" y="17728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pc="300" dirty="0" smtClean="0">
                <a:solidFill>
                  <a:schemeClr val="bg1"/>
                </a:solidFill>
                <a:latin typeface="Franklin Gothic Book" pitchFamily="34" charset="0"/>
              </a:rPr>
              <a:t>ASEAN Community</a:t>
            </a:r>
            <a:endParaRPr lang="en-US" b="1" spc="3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59086" y="2636912"/>
            <a:ext cx="18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Franklin Gothic Book" pitchFamily="34" charset="0"/>
              </a:rPr>
              <a:t>Political Community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75479" y="25457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schemeClr val="bg1"/>
                </a:solidFill>
                <a:latin typeface="Franklin Gothic Book" pitchFamily="34" charset="0"/>
              </a:rPr>
              <a:t>Socio-Cultural Community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1903" y="25457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schemeClr val="bg1"/>
                </a:solidFill>
                <a:latin typeface="Franklin Gothic Book" pitchFamily="34" charset="0"/>
              </a:rPr>
              <a:t>Economic Community</a:t>
            </a:r>
            <a:endParaRPr lang="en-US" sz="1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99415" y="3212976"/>
            <a:ext cx="1675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Invest in People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9615" y="321297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Narrow digital divide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71823" y="3163993"/>
            <a:ext cx="1675441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Promote deeper regional awareness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72023" y="3163993"/>
            <a:ext cx="180020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Narrow </a:t>
            </a:r>
          </a:p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development gap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9592" y="3573016"/>
            <a:ext cx="1434387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050" dirty="0" smtClean="0">
                <a:solidFill>
                  <a:schemeClr val="bg1"/>
                </a:solidFill>
                <a:latin typeface="Franklin Gothic Book" pitchFamily="34" charset="0"/>
              </a:rPr>
              <a:t>AUN </a:t>
            </a:r>
          </a:p>
          <a:p>
            <a:pPr algn="ctr">
              <a:lnSpc>
                <a:spcPts val="1200"/>
              </a:lnSpc>
            </a:pPr>
            <a:r>
              <a:rPr lang="en-AU" sz="1050" dirty="0" smtClean="0">
                <a:solidFill>
                  <a:schemeClr val="bg1"/>
                </a:solidFill>
                <a:latin typeface="Franklin Gothic Book" pitchFamily="34" charset="0"/>
              </a:rPr>
              <a:t>Student Exchange</a:t>
            </a:r>
            <a:endParaRPr 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67744" y="3615407"/>
            <a:ext cx="1656184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050" dirty="0" smtClean="0">
                <a:solidFill>
                  <a:schemeClr val="bg1"/>
                </a:solidFill>
                <a:latin typeface="Franklin Gothic Book" pitchFamily="34" charset="0"/>
              </a:rPr>
              <a:t>China-AUN</a:t>
            </a:r>
          </a:p>
          <a:p>
            <a:pPr algn="ctr">
              <a:lnSpc>
                <a:spcPts val="1200"/>
              </a:lnSpc>
            </a:pPr>
            <a:r>
              <a:rPr lang="en-AU" sz="1050" dirty="0" smtClean="0">
                <a:solidFill>
                  <a:schemeClr val="bg1"/>
                </a:solidFill>
                <a:latin typeface="Franklin Gothic Book" pitchFamily="34" charset="0"/>
              </a:rPr>
              <a:t> Scholarship</a:t>
            </a:r>
            <a:endParaRPr 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76056" y="4479503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International College Student Programme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71800" y="410349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Collaborative Research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92080" y="36450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AUN-QA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-252536" y="4078233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 smtClean="0">
                <a:solidFill>
                  <a:schemeClr val="bg1"/>
                </a:solidFill>
                <a:latin typeface="Franklin Gothic Book" pitchFamily="34" charset="0"/>
              </a:rPr>
              <a:t>Initiative for ASEAN Integration</a:t>
            </a:r>
            <a:endParaRPr 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83968" y="407707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AUNILO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51720" y="450912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ASEAN Youth Cultural Forum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9552" y="4510281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Education Forum &amp;</a:t>
            </a:r>
          </a:p>
          <a:p>
            <a:pPr algn="ctr"/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Young Speaker Contest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79912" y="36450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ACTS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63888" y="4509120"/>
            <a:ext cx="1656184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Academic </a:t>
            </a:r>
          </a:p>
          <a:p>
            <a:pPr algn="ctr">
              <a:lnSpc>
                <a:spcPts val="1200"/>
              </a:lnSpc>
            </a:pPr>
            <a:r>
              <a:rPr lang="en-AU" sz="1100" dirty="0" smtClean="0">
                <a:solidFill>
                  <a:schemeClr val="bg1"/>
                </a:solidFill>
                <a:latin typeface="Franklin Gothic Book" pitchFamily="34" charset="0"/>
              </a:rPr>
              <a:t>Conference</a:t>
            </a:r>
            <a:endParaRPr lang="en-US" sz="11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468560" y="3573016"/>
            <a:ext cx="1656184" cy="40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000" dirty="0" smtClean="0">
                <a:solidFill>
                  <a:schemeClr val="bg1"/>
                </a:solidFill>
                <a:latin typeface="Franklin Gothic Book" pitchFamily="34" charset="0"/>
              </a:rPr>
              <a:t>AUN </a:t>
            </a:r>
          </a:p>
          <a:p>
            <a:pPr algn="ctr">
              <a:lnSpc>
                <a:spcPts val="1200"/>
              </a:lnSpc>
            </a:pPr>
            <a:r>
              <a:rPr lang="en-AU" sz="1000" dirty="0" smtClean="0">
                <a:solidFill>
                  <a:schemeClr val="bg1"/>
                </a:solidFill>
                <a:latin typeface="Franklin Gothic Book" pitchFamily="34" charset="0"/>
              </a:rPr>
              <a:t>Policy Level</a:t>
            </a:r>
            <a:endParaRPr lang="en-US" sz="1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540568" y="451028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 smtClean="0">
                <a:solidFill>
                  <a:schemeClr val="bg1"/>
                </a:solidFill>
                <a:latin typeface="Franklin Gothic Book" pitchFamily="34" charset="0"/>
              </a:rPr>
              <a:t>Special </a:t>
            </a:r>
          </a:p>
          <a:p>
            <a:pPr algn="ctr"/>
            <a:r>
              <a:rPr lang="en-AU" sz="1000" dirty="0" smtClean="0">
                <a:solidFill>
                  <a:schemeClr val="bg1"/>
                </a:solidFill>
                <a:latin typeface="Franklin Gothic Book" pitchFamily="34" charset="0"/>
              </a:rPr>
              <a:t>Taskforce</a:t>
            </a:r>
            <a:endParaRPr lang="en-US" sz="1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16216" y="4581128"/>
            <a:ext cx="1656184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ASEAN Studies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96136" y="4149080"/>
            <a:ext cx="1656184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AUN-HREN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04248" y="3684655"/>
            <a:ext cx="1656184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AUNIP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64288" y="4149080"/>
            <a:ext cx="1656184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AUN/SEED-Net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56376" y="4581128"/>
            <a:ext cx="1656184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AGBEP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28384" y="36450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Franklin Gothic Book" pitchFamily="34" charset="0"/>
              </a:rPr>
              <a:t>IAI</a:t>
            </a:r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pSp>
        <p:nvGrpSpPr>
          <p:cNvPr id="2" name="Group 93"/>
          <p:cNvGrpSpPr/>
          <p:nvPr/>
        </p:nvGrpSpPr>
        <p:grpSpPr>
          <a:xfrm>
            <a:off x="755576" y="5600431"/>
            <a:ext cx="2520280" cy="781055"/>
            <a:chOff x="1187624" y="5445224"/>
            <a:chExt cx="2380887" cy="781055"/>
          </a:xfrm>
        </p:grpSpPr>
        <p:sp>
          <p:nvSpPr>
            <p:cNvPr id="95" name="TextBox 94"/>
            <p:cNvSpPr txBox="1"/>
            <p:nvPr/>
          </p:nvSpPr>
          <p:spPr>
            <a:xfrm>
              <a:off x="1187624" y="5445224"/>
              <a:ext cx="2380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 smtClean="0">
                  <a:latin typeface="Century Gothic" pitchFamily="34" charset="0"/>
                </a:rPr>
                <a:t>AUN</a:t>
              </a:r>
              <a:endParaRPr lang="en-US" sz="4000" b="1" dirty="0">
                <a:latin typeface="Century Gothic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87944" y="5949280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 smtClean="0">
                  <a:latin typeface="Century Gothic" pitchFamily="34" charset="0"/>
                </a:rPr>
                <a:t>est. since 1995</a:t>
              </a:r>
              <a:endParaRPr lang="en-US" sz="1200" b="1" dirty="0">
                <a:latin typeface="Century Gothic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979712" y="573573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 strong concrete foundation, we shall never stop serving our stakeholders and help building a strong ASEAN Community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275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1905" y="908720"/>
            <a:ext cx="6732463" cy="558926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1887538" lvl="1" indent="-1416050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1992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The 4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 ASEAN Summit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, </a:t>
            </a:r>
            <a:r>
              <a:rPr lang="en-US" sz="19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the call for cooperation in the field of higher education and human resource development</a:t>
            </a:r>
            <a:endParaRPr lang="en-US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Demi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1995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Charter of the ASEAN University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		 	Network </a:t>
            </a:r>
            <a:r>
              <a:rPr 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was signed by the ASEAN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	 	Ministers responsible for higher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 			education.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720000" lvl="1" indent="-436563" fontAlgn="auto">
              <a:lnSpc>
                <a:spcPct val="110000"/>
              </a:lnSpc>
              <a:spcBef>
                <a:spcPts val="0"/>
              </a:spcBef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			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Agreement on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Establishment</a:t>
            </a:r>
          </a:p>
          <a:p>
            <a:pPr marL="908050" lvl="1" indent="-43656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			of the ASEAN University Network</a:t>
            </a:r>
          </a:p>
          <a:p>
            <a:pPr marL="1882775" lvl="1" indent="-1411288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	</a:t>
            </a:r>
            <a:r>
              <a:rPr 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was signed by the Presidents, Rectors and Vice-Chancellors of participating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en-US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			universities.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endParaRPr lang="en-US" sz="2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1793875" lvl="1" indent="-1322388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defRPr/>
            </a:pPr>
            <a:r>
              <a:rPr lang="en-US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2008	One of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ASEAN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Sectoral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 Ministerial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itchFamily="34" charset="0"/>
                <a:cs typeface="Arial" pitchFamily="34" charset="0"/>
              </a:rPr>
              <a:t>Body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Demi" pitchFamily="34" charset="0"/>
              <a:cs typeface="+mn-cs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endParaRPr lang="th-TH" sz="2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pic>
        <p:nvPicPr>
          <p:cNvPr id="5" name="Picture 4" descr="agre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03" y="2564904"/>
            <a:ext cx="864096" cy="1208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" name="Picture 6" descr="ch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17865"/>
            <a:ext cx="861302" cy="1099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" name="Rectangle 6"/>
          <p:cNvSpPr/>
          <p:nvPr/>
        </p:nvSpPr>
        <p:spPr>
          <a:xfrm>
            <a:off x="591057" y="4860004"/>
            <a:ext cx="907246" cy="12264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http://www.myanmar-embassy-tokyo.net/images/ASEAN-Char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00250"/>
            <a:ext cx="958752" cy="12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2630066" y="98072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30066" y="2132856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0066" y="37170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30066" y="559152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55776" y="1988840"/>
            <a:ext cx="49291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55776" y="3501008"/>
            <a:ext cx="49291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5776" y="5447506"/>
            <a:ext cx="492918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ASEAN </a:t>
            </a:r>
            <a:r>
              <a:rPr lang="en-AU" sz="36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University Network</a:t>
            </a:r>
            <a:endParaRPr lang="en-AU" sz="3600" spc="-15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7" name="Picture 16" descr="AUN-LOGO-3-Final-ED2-GI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6314158"/>
            <a:ext cx="813391" cy="36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31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69847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2331">
            <a:off x="2388584" y="2767248"/>
            <a:ext cx="7016057" cy="357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695728" y="404664"/>
            <a:ext cx="2448272" cy="936104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For more information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&lt;www.aunsec.org&gt; 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AUN</a:t>
            </a:r>
            <a:r>
              <a:rPr lang="en-AU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  in  </a:t>
            </a:r>
            <a:r>
              <a:rPr lang="en-AU" sz="3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ASEAN Educational Cooperation</a:t>
            </a:r>
            <a:endParaRPr lang="en-AU" sz="4400" spc="-15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39552" y="1484784"/>
            <a:ext cx="8326288" cy="4396407"/>
            <a:chOff x="539552" y="1484784"/>
            <a:chExt cx="8326288" cy="4396407"/>
          </a:xfrm>
        </p:grpSpPr>
        <p:grpSp>
          <p:nvGrpSpPr>
            <p:cNvPr id="76" name="Group 75"/>
            <p:cNvGrpSpPr/>
            <p:nvPr/>
          </p:nvGrpSpPr>
          <p:grpSpPr>
            <a:xfrm>
              <a:off x="2915816" y="1484784"/>
              <a:ext cx="3762400" cy="4396407"/>
              <a:chOff x="2915816" y="1484784"/>
              <a:chExt cx="3762400" cy="4396407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 flipV="1">
                <a:off x="4384576" y="2348880"/>
                <a:ext cx="0" cy="571500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2944416" y="1484784"/>
                <a:ext cx="3733800" cy="86836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ASEAN Summit</a:t>
                </a: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2915816" y="2924944"/>
                <a:ext cx="3196952" cy="990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ASEAN Education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Ministers Meeting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(ASED)</a:t>
                </a:r>
                <a:endParaRPr lang="en-GB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2915816" y="4869160"/>
                <a:ext cx="3196952" cy="10120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ASEAN Senior Officials Meeting on Education </a:t>
                </a:r>
                <a:r>
                  <a:rPr lang="en-GB" b="1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(</a:t>
                </a:r>
                <a:r>
                  <a:rPr lang="en-GB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SOM-ED)</a:t>
                </a:r>
                <a:endParaRPr lang="en-GB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Line 3"/>
              <p:cNvSpPr>
                <a:spLocks noChangeShapeType="1"/>
              </p:cNvSpPr>
              <p:nvPr/>
            </p:nvSpPr>
            <p:spPr bwMode="auto">
              <a:xfrm flipV="1">
                <a:off x="4384576" y="3933056"/>
                <a:ext cx="0" cy="936104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39552" y="3286124"/>
              <a:ext cx="2367880" cy="857256"/>
              <a:chOff x="539552" y="3286124"/>
              <a:chExt cx="2367880" cy="857256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539552" y="3286124"/>
                <a:ext cx="1810072" cy="8572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Southeast </a:t>
                </a:r>
                <a:r>
                  <a:rPr lang="en-US" sz="1300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Asian Ministers of Education </a:t>
                </a:r>
                <a:r>
                  <a:rPr lang="en-US" sz="1300" dirty="0" err="1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Organisation</a:t>
                </a:r>
                <a:r>
                  <a:rPr lang="en-US" sz="1300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300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(SEAMEO)</a:t>
                </a:r>
              </a:p>
            </p:txBody>
          </p:sp>
          <p:sp>
            <p:nvSpPr>
              <p:cNvPr id="38" name="Line 17"/>
              <p:cNvSpPr>
                <a:spLocks noChangeShapeType="1"/>
              </p:cNvSpPr>
              <p:nvPr/>
            </p:nvSpPr>
            <p:spPr bwMode="auto">
              <a:xfrm>
                <a:off x="2339752" y="3645024"/>
                <a:ext cx="567680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156176" y="3284984"/>
              <a:ext cx="2709664" cy="2088232"/>
              <a:chOff x="6156176" y="3284984"/>
              <a:chExt cx="2709664" cy="2088232"/>
            </a:xfrm>
          </p:grpSpPr>
          <p:cxnSp>
            <p:nvCxnSpPr>
              <p:cNvPr id="42" name="Elbow Connector 41"/>
              <p:cNvCxnSpPr/>
              <p:nvPr/>
            </p:nvCxnSpPr>
            <p:spPr>
              <a:xfrm>
                <a:off x="6156176" y="3284984"/>
                <a:ext cx="1656184" cy="360040"/>
              </a:xfrm>
              <a:prstGeom prst="bentConnector3">
                <a:avLst>
                  <a:gd name="adj1" fmla="val 99475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32"/>
              <p:cNvSpPr>
                <a:spLocks noChangeArrowheads="1"/>
              </p:cNvSpPr>
              <p:nvPr/>
            </p:nvSpPr>
            <p:spPr bwMode="auto">
              <a:xfrm>
                <a:off x="6732240" y="3645024"/>
                <a:ext cx="2133600" cy="1368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ASEAN University Network (AUN</a:t>
                </a:r>
                <a:r>
                  <a:rPr lang="en-GB" sz="2000" b="1" dirty="0" smtClean="0"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)</a:t>
                </a:r>
                <a:endParaRPr lang="en-GB" sz="20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1" name="Elbow Connector 70"/>
              <p:cNvCxnSpPr>
                <a:endCxn id="52" idx="2"/>
              </p:cNvCxnSpPr>
              <p:nvPr/>
            </p:nvCxnSpPr>
            <p:spPr>
              <a:xfrm flipV="1">
                <a:off x="6156176" y="5013176"/>
                <a:ext cx="1642864" cy="360040"/>
              </a:xfrm>
              <a:prstGeom prst="bentConnector2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/>
          <p:cNvSpPr txBox="1"/>
          <p:nvPr/>
        </p:nvSpPr>
        <p:spPr>
          <a:xfrm>
            <a:off x="6588224" y="5024209"/>
            <a:ext cx="248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(ASEAN Sectoral  Ministerial Body)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32" name="Picture 31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6314158"/>
            <a:ext cx="813391" cy="36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48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792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spc="-150" dirty="0" smtClean="0">
                <a:latin typeface="Franklin Gothic Heavy" pitchFamily="34" charset="0"/>
              </a:rPr>
              <a:t>ASEAN University Network </a:t>
            </a:r>
            <a:r>
              <a:rPr lang="en-AU" sz="36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itchFamily="34" charset="0"/>
              </a:rPr>
              <a:t>the Structure</a:t>
            </a:r>
          </a:p>
        </p:txBody>
      </p: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260648"/>
            <a:ext cx="796548" cy="36004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 rot="16200000" flipH="1">
            <a:off x="2799060" y="3833787"/>
            <a:ext cx="1833563" cy="158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10800000">
            <a:off x="3707906" y="3861048"/>
            <a:ext cx="172819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843809" y="1855857"/>
            <a:ext cx="4320479" cy="985098"/>
            <a:chOff x="2843809" y="1855857"/>
            <a:chExt cx="4320479" cy="985098"/>
          </a:xfrm>
        </p:grpSpPr>
        <p:sp>
          <p:nvSpPr>
            <p:cNvPr id="24" name="AutoShape 3"/>
            <p:cNvSpPr txBox="1">
              <a:spLocks noChangeArrowheads="1"/>
            </p:cNvSpPr>
            <p:nvPr/>
          </p:nvSpPr>
          <p:spPr bwMode="auto">
            <a:xfrm>
              <a:off x="2843809" y="2060848"/>
              <a:ext cx="4176465" cy="780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 algn="ctr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</a:rPr>
                <a:t>AUN Board of Trustees</a:t>
              </a:r>
            </a:p>
            <a:p>
              <a:pPr marL="342900" indent="-342900" algn="ctr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</a:rPr>
                <a:t>(AUN-BOT)</a:t>
              </a:r>
              <a:endPara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2120" y="1855857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spc="3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Policy level</a:t>
              </a:r>
              <a:endParaRPr lang="en-US" sz="1200" spc="3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08104" y="3224009"/>
            <a:ext cx="3456384" cy="925071"/>
            <a:chOff x="5508104" y="3224009"/>
            <a:chExt cx="3456384" cy="925071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5508104" y="3429000"/>
              <a:ext cx="3029918" cy="7200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  <a:cs typeface="Angsana New" pitchFamily="18" charset="-34"/>
                </a:rPr>
                <a:t>AUN Secretariat </a:t>
              </a:r>
              <a:endPara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itchFamily="34" charset="0"/>
                <a:cs typeface="Angsana New" pitchFamily="18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4168" y="322400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Coordinating / Monitoring Level</a:t>
              </a:r>
              <a:endParaRPr lang="en-US" sz="12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71800" y="4581128"/>
            <a:ext cx="6264696" cy="949449"/>
            <a:chOff x="2771800" y="4581128"/>
            <a:chExt cx="6264696" cy="949449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2771800" y="4797152"/>
              <a:ext cx="5767386" cy="7334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  <a:cs typeface="Angsana New" pitchFamily="18" charset="-34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  <a:cs typeface="Angsana New" pitchFamily="18" charset="-34"/>
                </a:rPr>
                <a:t>26 </a:t>
              </a:r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Heavy" pitchFamily="34" charset="0"/>
                  <a:cs typeface="Angsana New" pitchFamily="18" charset="-34"/>
                </a:rPr>
                <a:t>AUN Member Universities</a:t>
              </a:r>
              <a:endPara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itchFamily="34" charset="0"/>
                <a:cs typeface="Angsana New" pitchFamily="18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2200" y="4581128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spc="300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>
                      <a:lumMod val="50000"/>
                    </a:schemeClr>
                  </a:solidFill>
                  <a:latin typeface="Century Gothic" pitchFamily="34" charset="0"/>
                </a:rPr>
                <a:t>Implementing Level</a:t>
              </a:r>
              <a:endParaRPr lang="en-US" sz="1200" spc="3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43535" y="1323018"/>
            <a:ext cx="5904656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9900" indent="-469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The AUN Board of Trustees, a policy body, comprises of:</a:t>
            </a:r>
          </a:p>
          <a:p>
            <a:pPr marL="469900" indent="-469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10 representatives designated by the government of 10 ASEAN Countries;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The Secretary-General of ASEAN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The Secretary-General of the Office of the Commission on Higher Education, Thailand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The 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Gulim" pitchFamily="34" charset="-127"/>
                <a:cs typeface="Arial" pitchFamily="34" charset="0"/>
              </a:rPr>
              <a:t>Chairman of Senior Official Meeting on Education (SOM-ED)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ea typeface="Gulim" pitchFamily="34" charset="-127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Gulim" pitchFamily="34" charset="-127"/>
                <a:cs typeface="Arial" pitchFamily="34" charset="0"/>
              </a:rPr>
              <a:t>Director of Southeast Asian Ministers of Education Organisation (SEAMEO)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Arial" pitchFamily="34" charset="0"/>
              </a:rPr>
              <a:t>The Executive Director of AUN Secretariat</a:t>
            </a:r>
          </a:p>
          <a:p>
            <a:pPr marL="908050" lvl="1" indent="-436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cs typeface="Arial" pitchFamily="34" charset="0"/>
            </a:endParaRPr>
          </a:p>
          <a:p>
            <a:pPr marL="469900" indent="-469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The BOT Meeting convene annually.</a:t>
            </a:r>
            <a:endParaRPr lang="th-TH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520" y="620688"/>
            <a:ext cx="7310850" cy="2952328"/>
            <a:chOff x="467544" y="908720"/>
            <a:chExt cx="8560568" cy="3757509"/>
          </a:xfrm>
        </p:grpSpPr>
        <p:sp>
          <p:nvSpPr>
            <p:cNvPr id="86" name="Rectangle 85"/>
            <p:cNvSpPr/>
            <p:nvPr/>
          </p:nvSpPr>
          <p:spPr>
            <a:xfrm>
              <a:off x="467544" y="908720"/>
              <a:ext cx="8560568" cy="3757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900" indent="-469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>
            <a:xfrm>
              <a:off x="551861" y="1025189"/>
              <a:ext cx="8347389" cy="3182808"/>
            </a:xfrm>
            <a:prstGeom prst="rect">
              <a:avLst/>
            </a:prstGeom>
            <a:effectLst/>
          </p:spPr>
          <p:txBody>
            <a:bodyPr/>
            <a:lstStyle/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Demi Cond" pitchFamily="34" charset="0"/>
                </a:rPr>
                <a:t>AUN Secretariat  </a:t>
              </a:r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  <a:latin typeface="Franklin Gothic Demi Cond" pitchFamily="34" charset="0"/>
                  <a:cs typeface="+mn-cs"/>
                </a:rPr>
                <a:t>Vision  2010 - 2014</a:t>
              </a:r>
              <a:endParaRPr lang="en-US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  <a:cs typeface="+mn-cs"/>
              </a:endParaRPr>
            </a:p>
            <a:p>
              <a:pPr marL="177800" indent="-1778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To be </a:t>
              </a:r>
              <a:r>
                <a:rPr lang="en-US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Franklin Gothic Book" pitchFamily="34" charset="0"/>
                  <a:cs typeface="+mn-cs"/>
                </a:rPr>
                <a:t>an enabler </a:t>
              </a:r>
              <a:r>
                <a:rPr lang="en-US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of successful collective actions in the area of higher edu</a:t>
              </a:r>
              <a:r>
                <a:rPr lang="en-US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cation within ASEAN and beyond.</a:t>
              </a:r>
            </a:p>
            <a:p>
              <a:pPr marL="177800" indent="-1778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To be </a:t>
              </a:r>
              <a:r>
                <a:rPr lang="en-AU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Franklin Gothic Book" pitchFamily="34" charset="0"/>
                  <a:cs typeface="+mn-cs"/>
                </a:rPr>
                <a:t>the nexus </a:t>
              </a: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of higher education institutions.</a:t>
              </a:r>
            </a:p>
            <a:p>
              <a:pPr marL="177800" indent="-1778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To continue to </a:t>
              </a:r>
              <a:r>
                <a:rPr lang="en-AU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Franklin Gothic Book" pitchFamily="34" charset="0"/>
                </a:rPr>
                <a:t>grow as a centre </a:t>
              </a: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of networks, sub-networks and partnership building.</a:t>
              </a:r>
            </a:p>
            <a:p>
              <a:pPr marL="177800" indent="-1778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To direct </a:t>
              </a:r>
              <a:r>
                <a:rPr lang="en-AU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Franklin Gothic Book" pitchFamily="34" charset="0"/>
                </a:rPr>
                <a:t>attention to 3 key result areas </a:t>
              </a: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in database, capacity building and collaborative research.</a:t>
              </a:r>
              <a:endParaRPr lang="en-U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  <a:p>
              <a:pPr marL="177800" indent="-1778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To focus on </a:t>
              </a:r>
              <a:r>
                <a:rPr lang="en-AU" dirty="0" smtClean="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Franklin Gothic Book" pitchFamily="34" charset="0"/>
                  <a:cs typeface="+mn-cs"/>
                </a:rPr>
                <a:t>strategically-oriented approaches </a:t>
              </a:r>
              <a:r>
                <a:rPr lang="en-AU" sz="16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on AUN’s higher education policy activities.</a:t>
              </a:r>
              <a:endParaRPr lang="en-U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en-US" sz="11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	</a:t>
              </a:r>
              <a:endParaRPr lang="th-TH" sz="1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05828" y="3291784"/>
            <a:ext cx="4824536" cy="3384376"/>
            <a:chOff x="899592" y="847796"/>
            <a:chExt cx="4824536" cy="3905311"/>
          </a:xfrm>
        </p:grpSpPr>
        <p:sp>
          <p:nvSpPr>
            <p:cNvPr id="44" name="Rectangle 43"/>
            <p:cNvSpPr/>
            <p:nvPr/>
          </p:nvSpPr>
          <p:spPr>
            <a:xfrm>
              <a:off x="899592" y="847796"/>
              <a:ext cx="4824536" cy="3905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900" indent="-469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>
            <a:xfrm>
              <a:off x="1187624" y="1628800"/>
              <a:ext cx="1512168" cy="1296144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The 3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C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s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C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arry on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C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hampion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C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reate</a:t>
              </a:r>
              <a:endParaRPr lang="th-TH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</p:txBody>
        </p:sp>
        <p:sp>
          <p:nvSpPr>
            <p:cNvPr id="82" name="Rectangle 3"/>
            <p:cNvSpPr txBox="1">
              <a:spLocks noChangeArrowheads="1"/>
            </p:cNvSpPr>
            <p:nvPr/>
          </p:nvSpPr>
          <p:spPr>
            <a:xfrm>
              <a:off x="2915816" y="1640029"/>
              <a:ext cx="1296144" cy="1368152"/>
            </a:xfrm>
            <a:prstGeom prst="rect">
              <a:avLst/>
            </a:prstGeom>
            <a:effectLst/>
          </p:spPr>
          <p:txBody>
            <a:bodyPr/>
            <a:lstStyle/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The 3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</a:effectLst>
                  <a:latin typeface="Franklin Gothic Heavy" pitchFamily="34" charset="0"/>
                </a:rPr>
                <a:t>S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s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</a:effectLst>
                  <a:latin typeface="Franklin Gothic Heavy" pitchFamily="34" charset="0"/>
                </a:rPr>
                <a:t>S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trategise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</a:effectLst>
                  <a:latin typeface="Franklin Gothic Heavy" pitchFamily="34" charset="0"/>
                </a:rPr>
                <a:t>S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timulate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2">
                        <a:lumMod val="50000"/>
                        <a:alpha val="60000"/>
                      </a:schemeClr>
                    </a:glow>
                  </a:effectLst>
                  <a:latin typeface="Franklin Gothic Heavy" pitchFamily="34" charset="0"/>
                </a:rPr>
                <a:t>S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ynergise</a:t>
              </a:r>
              <a:endParaRPr lang="th-TH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</p:txBody>
        </p:sp>
        <p:sp>
          <p:nvSpPr>
            <p:cNvPr id="83" name="Rectangle 3"/>
            <p:cNvSpPr txBox="1">
              <a:spLocks noChangeArrowheads="1"/>
            </p:cNvSpPr>
            <p:nvPr/>
          </p:nvSpPr>
          <p:spPr>
            <a:xfrm>
              <a:off x="1187624" y="3174364"/>
              <a:ext cx="4032448" cy="1368152"/>
            </a:xfrm>
            <a:prstGeom prst="rect">
              <a:avLst/>
            </a:prstGeom>
            <a:effectLst/>
          </p:spPr>
          <p:txBody>
            <a:bodyPr/>
            <a:lstStyle/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The 5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4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Heavy" pitchFamily="34" charset="0"/>
                </a:rPr>
                <a:t>s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conomically	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  <a:cs typeface="+mn-cs"/>
                </a:rPr>
                <a:t>fficiently</a:t>
              </a: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ffectively	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thically</a:t>
              </a:r>
              <a:endParaRPr lang="th-TH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Franklin Gothic Heavy" pitchFamily="34" charset="0"/>
                </a:rPr>
                <a:t>E</a:t>
              </a:r>
              <a:r>
                <a:rPr lang="en-AU" sz="2000" dirty="0" smtClean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nvironmental-friendly</a:t>
              </a:r>
              <a:endParaRPr lang="th-TH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endParaRPr>
            </a:p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endParaRPr lang="th-TH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15616" y="980728"/>
              <a:ext cx="4476867" cy="5611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Demi Cond" pitchFamily="34" charset="0"/>
                </a:rPr>
                <a:t>AUN Secretariat </a:t>
              </a:r>
              <a:r>
                <a:rPr lang="en-AU" sz="3200" b="1" dirty="0" smtClean="0">
                  <a:solidFill>
                    <a:schemeClr val="accent2">
                      <a:lumMod val="75000"/>
                    </a:schemeClr>
                  </a:solidFill>
                  <a:latin typeface="Franklin Gothic Demi Cond" pitchFamily="34" charset="0"/>
                </a:rPr>
                <a:t>Strategies</a:t>
              </a:r>
              <a:r>
                <a:rPr lang="en-AU" sz="3200" b="1" dirty="0" smtClean="0">
                  <a:solidFill>
                    <a:schemeClr val="accent4">
                      <a:lumMod val="75000"/>
                    </a:schemeClr>
                  </a:solidFill>
                  <a:latin typeface="Franklin Gothic Demi Cond" pitchFamily="34" charset="0"/>
                </a:rPr>
                <a:t> 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4290" y="1192837"/>
            <a:ext cx="7560839" cy="5472608"/>
            <a:chOff x="467544" y="908720"/>
            <a:chExt cx="8600340" cy="5472608"/>
          </a:xfrm>
        </p:grpSpPr>
        <p:sp>
          <p:nvSpPr>
            <p:cNvPr id="55" name="Rectangle 54"/>
            <p:cNvSpPr/>
            <p:nvPr/>
          </p:nvSpPr>
          <p:spPr>
            <a:xfrm>
              <a:off x="467544" y="908720"/>
              <a:ext cx="8560568" cy="5472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9900" indent="-469900">
                <a:defRPr/>
              </a:pPr>
              <a:endParaRPr lang="th-TH" dirty="0">
                <a:ln>
                  <a:solidFill>
                    <a:srgbClr val="00ADDC">
                      <a:lumMod val="75000"/>
                    </a:srgbClr>
                  </a:solidFill>
                </a:ln>
                <a:solidFill>
                  <a:srgbClr val="00ADDC">
                    <a:lumMod val="75000"/>
                  </a:srgbClr>
                </a:solidFill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>
            <a:xfrm>
              <a:off x="932741" y="1025188"/>
              <a:ext cx="3666339" cy="4780076"/>
            </a:xfrm>
            <a:prstGeom prst="rect">
              <a:avLst/>
            </a:prstGeom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Brunei Darussalam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Universiti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Brunei Darussalam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Cambodia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Royal University of Phnom Penh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AU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Royal University of Law and Economics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Indonesia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Universitas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Gadjah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Mada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Universitas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Indonesia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Institut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Teknologi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Bandung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Universitas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Airlangga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endParaRPr lang="en-US" sz="1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Lao PDR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National University of Laos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	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Malaysia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University of Malaya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Universiti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Sains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Malaysia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Universiti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Kebangsaan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Malaysia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err="1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Universiti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Putra Malaysia</a:t>
              </a:r>
              <a:endParaRPr lang="en-US" sz="16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	</a:t>
              </a:r>
              <a:endParaRPr lang="th-TH" sz="16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</p:txBody>
        </p:sp>
        <p:sp>
          <p:nvSpPr>
            <p:cNvPr id="57" name="Rectangle 4"/>
            <p:cNvSpPr txBox="1">
              <a:spLocks noChangeArrowheads="1"/>
            </p:cNvSpPr>
            <p:nvPr/>
          </p:nvSpPr>
          <p:spPr>
            <a:xfrm>
              <a:off x="4767714" y="1006155"/>
              <a:ext cx="4300170" cy="508714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Myanmar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Institute of Economics, Yangon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University of Yangon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endParaRPr lang="th-TH" sz="1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The Philippines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University of the Philippines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De La Salle 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Ateneo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de Manila 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1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Singapore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National University of Singapore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Nanyang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Technological 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Singapore Management University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1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	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Thailand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Chulalongkorn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Burapha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Mahidol</a:t>
              </a: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 </a:t>
              </a: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University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 smtClean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Chiang Mai University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AU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AU" sz="2000" b="1" dirty="0">
                  <a:solidFill>
                    <a:srgbClr val="00ADDC">
                      <a:lumMod val="75000"/>
                    </a:srgbClr>
                  </a:solidFill>
                  <a:latin typeface="Franklin Gothic Demi Cond" pitchFamily="34" charset="0"/>
                </a:rPr>
                <a:t>Viet Nam</a:t>
              </a:r>
              <a:endParaRPr lang="en-US" sz="2000" b="1" dirty="0">
                <a:solidFill>
                  <a:srgbClr val="00ADDC">
                    <a:lumMod val="75000"/>
                  </a:srgbClr>
                </a:solidFill>
                <a:latin typeface="Franklin Gothic Demi Cond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Vietnam National University, Hanoi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AU" sz="14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Vietnam National University, Ho Chi Minh City</a:t>
              </a:r>
              <a:endParaRPr lang="en-US" sz="14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	</a:t>
              </a:r>
              <a:endParaRPr lang="th-TH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endParaRPr>
            </a:p>
          </p:txBody>
        </p:sp>
        <p:pic>
          <p:nvPicPr>
            <p:cNvPr id="58" name="Picture 57" descr="Brunei fla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905" y="1106166"/>
              <a:ext cx="276225" cy="1793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 descr="Cambodia fla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80" y="1807865"/>
              <a:ext cx="282575" cy="1809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Picture 59" descr="Indonesia fla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80" y="2684661"/>
              <a:ext cx="282575" cy="1682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 descr="Laos fla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072" y="3989759"/>
              <a:ext cx="282575" cy="1809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73" descr="Malaysia fla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072" y="4781847"/>
              <a:ext cx="282575" cy="1746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138" y="1089303"/>
              <a:ext cx="287337" cy="1793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Picture 77" descr="Philippines fla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3738" y="1988840"/>
              <a:ext cx="295275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" name="Picture 78" descr="Singapore fla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0446" y="3068960"/>
              <a:ext cx="312737" cy="203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79" descr="Thailand fla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9159" y="4184129"/>
              <a:ext cx="282575" cy="1809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80" descr="Vietnam fla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0446" y="5509958"/>
              <a:ext cx="280988" cy="19208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209874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AUN </a:t>
            </a: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Thematic Networks</a:t>
            </a:r>
            <a:endParaRPr lang="en-AU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738" y="6386164"/>
            <a:ext cx="813391" cy="367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764704"/>
            <a:ext cx="904311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AUN Southeast Asia Engineering Education Development Network </a:t>
            </a:r>
            <a:r>
              <a:rPr lang="en-A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(AUN/SEED-Net) 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Chulalongkorn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University</a:t>
            </a:r>
          </a:p>
          <a:p>
            <a:pPr marL="342900" indent="-342900">
              <a:buFont typeface="Arial" pitchFamily="34" charset="0"/>
              <a:buChar char="•"/>
            </a:pPr>
            <a:endParaRPr lang="en-AU" sz="1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ASEAN Graduate Business and Economics Programme Network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(AGBEP) 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De La Salle University</a:t>
            </a:r>
          </a:p>
          <a:p>
            <a:pPr marL="355600"/>
            <a:endParaRPr lang="en-AU" b="1" dirty="0" smtClean="0">
              <a:latin typeface="Franklin Gothic Book" pitchFamily="34" charset="0"/>
            </a:endParaRPr>
          </a:p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AUN Human Rights Education Network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(AUN-HREN)	</a:t>
            </a:r>
            <a:r>
              <a:rPr lang="en-AU" sz="2000" dirty="0" smtClean="0">
                <a:latin typeface="Franklin Gothic Book" pitchFamily="34" charset="0"/>
              </a:rPr>
              <a:t>	</a:t>
            </a:r>
          </a:p>
          <a:p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Mahidol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University</a:t>
            </a:r>
          </a:p>
          <a:p>
            <a:pPr marL="355600"/>
            <a:endParaRPr lang="en-A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AUN Inter-Library Online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(AUNILO)	</a:t>
            </a:r>
            <a:r>
              <a:rPr lang="en-AU" sz="2000" dirty="0" smtClean="0">
                <a:latin typeface="Franklin Gothic Book" pitchFamily="34" charset="0"/>
              </a:rPr>
              <a:t>	</a:t>
            </a:r>
          </a:p>
          <a:p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Universiti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Sains Malaysia</a:t>
            </a:r>
          </a:p>
          <a:p>
            <a:pPr marL="355600"/>
            <a:endParaRPr lang="en-AU" dirty="0" smtClean="0">
              <a:latin typeface="Franklin Gothic Book" pitchFamily="34" charset="0"/>
            </a:endParaRPr>
          </a:p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ASEAN Credit Transfer System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(ACTS) 	</a:t>
            </a:r>
            <a:r>
              <a:rPr lang="en-AU" sz="2000" dirty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</a:rPr>
              <a:t>	</a:t>
            </a:r>
            <a:endParaRPr lang="en-AU" sz="2000" dirty="0" smtClean="0">
              <a:solidFill>
                <a:schemeClr val="accent6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Universitas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Indonesia</a:t>
            </a:r>
          </a:p>
          <a:p>
            <a:pPr marL="355600"/>
            <a:endParaRPr lang="en-AU" dirty="0" smtClean="0">
              <a:latin typeface="Franklin Gothic Book" pitchFamily="34" charset="0"/>
            </a:endParaRPr>
          </a:p>
          <a:p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AUN Intellectual Property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(AUNIP) 	</a:t>
            </a:r>
            <a:r>
              <a:rPr lang="en-AU" sz="20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	</a:t>
            </a:r>
            <a:endParaRPr lang="en-AU" sz="20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Chulalongkorn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University</a:t>
            </a:r>
          </a:p>
          <a:p>
            <a:endParaRPr lang="en-A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Franklin Gothic Book" pitchFamily="34" charset="0"/>
            </a:endParaRPr>
          </a:p>
          <a:p>
            <a:r>
              <a:rPr lang="en-AU" sz="2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AUN </a:t>
            </a:r>
            <a:r>
              <a:rPr lang="en-AU" sz="2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University Social Responsibility &amp; Sustainability </a:t>
            </a:r>
            <a:r>
              <a:rPr lang="en-A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(AUN-USR&amp;S) </a:t>
            </a:r>
            <a:r>
              <a:rPr lang="en-AU" sz="2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</a:rPr>
              <a:t>	</a:t>
            </a:r>
            <a:r>
              <a:rPr lang="en-AU" sz="20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	</a:t>
            </a:r>
          </a:p>
          <a:p>
            <a:r>
              <a:rPr lang="en-A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Secretariat: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Universiti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</a:t>
            </a:r>
            <a:r>
              <a:rPr lang="en-A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Kabangsaan</a:t>
            </a:r>
            <a:r>
              <a:rPr lang="en-AU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 Malaysia</a:t>
            </a:r>
            <a:endParaRPr lang="en-A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24128" y="3212976"/>
            <a:ext cx="3240360" cy="151216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Welcome to join the thematic networks!!!</a:t>
            </a:r>
            <a:endParaRPr lang="th-T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57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The </a:t>
            </a:r>
            <a:r>
              <a:rPr lang="en-AU" sz="4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Dialogue Partner Countries</a:t>
            </a:r>
            <a:endParaRPr lang="en-A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738" y="6386164"/>
            <a:ext cx="813391" cy="367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9315" y="980728"/>
            <a:ext cx="67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Heavy" pitchFamily="34" charset="0"/>
              </a:rPr>
              <a:t>CHINA</a:t>
            </a:r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 </a:t>
            </a:r>
            <a:r>
              <a:rPr lang="en-AU" sz="1600" dirty="0" smtClean="0">
                <a:solidFill>
                  <a:schemeClr val="accent2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</a:p>
          <a:p>
            <a:r>
              <a:rPr lang="en-AU" sz="2000" dirty="0">
                <a:latin typeface="Franklin Gothic Demi Cond" pitchFamily="34" charset="0"/>
              </a:rPr>
              <a:t>● ASEAN </a:t>
            </a:r>
            <a:r>
              <a:rPr lang="en-AU" sz="2000" dirty="0" smtClean="0">
                <a:latin typeface="Franklin Gothic Demi Cond" pitchFamily="34" charset="0"/>
              </a:rPr>
              <a:t>– China Academic Cooperation and Exchange Programme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9315" y="1877923"/>
            <a:ext cx="537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</a:rPr>
              <a:t>JAPAN</a:t>
            </a:r>
            <a:r>
              <a:rPr lang="en-AU" sz="2800" dirty="0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AU" sz="1600" dirty="0" smtClean="0">
                <a:latin typeface="Franklin Gothic Demi Cond" pitchFamily="34" charset="0"/>
              </a:rPr>
              <a:t> </a:t>
            </a:r>
          </a:p>
          <a:p>
            <a:r>
              <a:rPr lang="en-AU" sz="2000" dirty="0">
                <a:latin typeface="Franklin Gothic Demi Cond" pitchFamily="34" charset="0"/>
              </a:rPr>
              <a:t>● AUN/SEED-Net   </a:t>
            </a:r>
            <a:r>
              <a:rPr lang="en-AU" sz="2000" dirty="0" smtClean="0">
                <a:latin typeface="Franklin Gothic Demi Cond" pitchFamily="34" charset="0"/>
              </a:rPr>
              <a:t>● SEE Forum</a:t>
            </a:r>
            <a:endParaRPr lang="en-US" sz="2000" dirty="0">
              <a:latin typeface="Franklin Gothic Demi Co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768" y="2846546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  <a:latin typeface="Franklin Gothic Heavy" pitchFamily="34" charset="0"/>
              </a:rPr>
              <a:t>Republic of Korea (ROK)</a:t>
            </a:r>
          </a:p>
          <a:p>
            <a:r>
              <a:rPr lang="en-AU" sz="2000" dirty="0">
                <a:latin typeface="Franklin Gothic Demi Cond" pitchFamily="34" charset="0"/>
              </a:rPr>
              <a:t>● </a:t>
            </a:r>
            <a:r>
              <a:rPr lang="en-AU" sz="2000" dirty="0" smtClean="0">
                <a:latin typeface="Franklin Gothic Demi Cond" pitchFamily="34" charset="0"/>
              </a:rPr>
              <a:t>ASEAN – ROK Academic Exchange Programme</a:t>
            </a:r>
          </a:p>
          <a:p>
            <a:r>
              <a:rPr lang="en-AU" sz="2000" dirty="0">
                <a:latin typeface="Franklin Gothic Demi Cond" pitchFamily="34" charset="0"/>
              </a:rPr>
              <a:t>● International </a:t>
            </a:r>
            <a:r>
              <a:rPr lang="en-AU" sz="2000" dirty="0" smtClean="0">
                <a:latin typeface="Franklin Gothic Demi Cond" pitchFamily="34" charset="0"/>
              </a:rPr>
              <a:t>College Student Exchange Programme</a:t>
            </a:r>
          </a:p>
          <a:p>
            <a:r>
              <a:rPr lang="en-AU" sz="2000" dirty="0">
                <a:latin typeface="Franklin Gothic Demi Cond" pitchFamily="34" charset="0"/>
              </a:rPr>
              <a:t>● Promotion </a:t>
            </a:r>
            <a:r>
              <a:rPr lang="en-AU" sz="2000" dirty="0" smtClean="0">
                <a:latin typeface="Franklin Gothic Demi Cond" pitchFamily="34" charset="0"/>
              </a:rPr>
              <a:t>of ASEAN and Korean Studies</a:t>
            </a:r>
            <a:endParaRPr lang="en-US" sz="2000" dirty="0">
              <a:latin typeface="Franklin Gothic Demi Con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768" y="4470211"/>
            <a:ext cx="497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EUROPEAN UNION (EU)</a:t>
            </a:r>
          </a:p>
          <a:p>
            <a:r>
              <a:rPr lang="en-AU" sz="2000" dirty="0">
                <a:latin typeface="Franklin Gothic Demi Cond" pitchFamily="34" charset="0"/>
              </a:rPr>
              <a:t>● </a:t>
            </a:r>
            <a:r>
              <a:rPr lang="en-AU" sz="2000" dirty="0" smtClean="0">
                <a:latin typeface="Franklin Gothic Demi Cond" pitchFamily="34" charset="0"/>
              </a:rPr>
              <a:t>CODOC ● ASEAN-QA (DIES Programme)</a:t>
            </a:r>
            <a:endParaRPr lang="en-US" sz="2000" dirty="0">
              <a:latin typeface="Franklin Gothic Demi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549487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itchFamily="34" charset="0"/>
              </a:rPr>
              <a:t>UNITED STATES</a:t>
            </a:r>
          </a:p>
          <a:p>
            <a:r>
              <a:rPr lang="en-AU" sz="2000" dirty="0">
                <a:latin typeface="Franklin Gothic Demi Cond" pitchFamily="34" charset="0"/>
              </a:rPr>
              <a:t>● </a:t>
            </a:r>
            <a:r>
              <a:rPr lang="en-AU" sz="2000" dirty="0" smtClean="0">
                <a:latin typeface="Franklin Gothic Demi Cond" pitchFamily="34" charset="0"/>
              </a:rPr>
              <a:t> ASEAN Studies Curriculum Design Workshop</a:t>
            </a:r>
            <a:endParaRPr lang="en-US" sz="20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726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0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AUN </a:t>
            </a:r>
            <a:r>
              <a:rPr lang="en-AU" sz="4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Landscape of Cooperation</a:t>
            </a:r>
            <a:endParaRPr lang="en-AU" sz="5400" spc="-15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2" descr="800px-Map_of_the_Association_of_Southeast_Asian_Nations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96" r="4456" b="9152"/>
          <a:stretch>
            <a:fillRect/>
          </a:stretch>
        </p:blipFill>
        <p:spPr bwMode="auto">
          <a:xfrm>
            <a:off x="217187" y="758479"/>
            <a:ext cx="3604719" cy="30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Left Arrow 5"/>
          <p:cNvSpPr/>
          <p:nvPr/>
        </p:nvSpPr>
        <p:spPr>
          <a:xfrm>
            <a:off x="2993509" y="1530949"/>
            <a:ext cx="449998" cy="817931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59850" y="680502"/>
            <a:ext cx="4214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Franklin Gothic Medium Cond" pitchFamily="34" charset="0"/>
              </a:rPr>
              <a:t>AUN as a network of implementation for cross-regional cooperation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505777">
            <a:off x="925100" y="1268843"/>
            <a:ext cx="1814805" cy="524212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AUN-LOGO-3-Final-ED2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5738" y="6386164"/>
            <a:ext cx="813391" cy="36765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15816" y="2996952"/>
            <a:ext cx="3528392" cy="3528392"/>
            <a:chOff x="2051720" y="2420888"/>
            <a:chExt cx="3528392" cy="3528392"/>
          </a:xfrm>
          <a:effectLst/>
        </p:grpSpPr>
        <p:sp>
          <p:nvSpPr>
            <p:cNvPr id="17" name="Oval 16"/>
            <p:cNvSpPr/>
            <p:nvPr/>
          </p:nvSpPr>
          <p:spPr>
            <a:xfrm>
              <a:off x="2051720" y="2420888"/>
              <a:ext cx="3528392" cy="3528392"/>
            </a:xfrm>
            <a:prstGeom prst="ellipse">
              <a:avLst/>
            </a:prstGeom>
            <a:solidFill>
              <a:schemeClr val="accent3">
                <a:lumMod val="75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1840" y="5445224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spc="300" dirty="0" smtClean="0">
                  <a:solidFill>
                    <a:schemeClr val="bg1"/>
                  </a:solidFill>
                  <a:latin typeface="Franklin Gothic Demi Cond" pitchFamily="34" charset="0"/>
                </a:rPr>
                <a:t>ASEAN+6</a:t>
              </a:r>
              <a:endParaRPr lang="en-AU" sz="2000" b="1" spc="3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19872" y="3068960"/>
            <a:ext cx="2952328" cy="2952328"/>
            <a:chOff x="2555776" y="2492896"/>
            <a:chExt cx="2952328" cy="2952328"/>
          </a:xfrm>
          <a:effectLst/>
        </p:grpSpPr>
        <p:sp>
          <p:nvSpPr>
            <p:cNvPr id="20" name="Oval 19"/>
            <p:cNvSpPr/>
            <p:nvPr/>
          </p:nvSpPr>
          <p:spPr>
            <a:xfrm>
              <a:off x="2555776" y="2492896"/>
              <a:ext cx="2952328" cy="29523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3075" y="4901098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spc="300" dirty="0" smtClean="0">
                  <a:solidFill>
                    <a:schemeClr val="bg1"/>
                  </a:solidFill>
                  <a:latin typeface="Franklin Gothic Demi Cond" pitchFamily="34" charset="0"/>
                </a:rPr>
                <a:t>ASEAN+3</a:t>
              </a:r>
              <a:endParaRPr lang="en-AU" sz="2000" b="1" spc="3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67944" y="1340768"/>
            <a:ext cx="2160240" cy="2160240"/>
            <a:chOff x="3059832" y="1051343"/>
            <a:chExt cx="2160240" cy="2160240"/>
          </a:xfrm>
          <a:solidFill>
            <a:schemeClr val="accent4">
              <a:lumMod val="60000"/>
              <a:lumOff val="40000"/>
            </a:schemeClr>
          </a:solidFill>
          <a:effectLst/>
        </p:grpSpPr>
        <p:sp>
          <p:nvSpPr>
            <p:cNvPr id="23" name="Oval 22"/>
            <p:cNvSpPr/>
            <p:nvPr/>
          </p:nvSpPr>
          <p:spPr>
            <a:xfrm>
              <a:off x="3059832" y="1051343"/>
              <a:ext cx="2160240" cy="2160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56005" y="1774557"/>
              <a:ext cx="67197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Franklin Gothic Demi Cond" pitchFamily="34" charset="0"/>
                </a:rPr>
                <a:t>EU</a:t>
              </a:r>
              <a:endParaRPr lang="en-AU" sz="36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86346" y="1635034"/>
            <a:ext cx="3234126" cy="3234126"/>
            <a:chOff x="4490363" y="950958"/>
            <a:chExt cx="3234126" cy="3234126"/>
          </a:xfrm>
          <a:solidFill>
            <a:srgbClr val="0070C0"/>
          </a:solidFill>
          <a:effectLst/>
        </p:grpSpPr>
        <p:sp>
          <p:nvSpPr>
            <p:cNvPr id="26" name="Oval 25"/>
            <p:cNvSpPr/>
            <p:nvPr/>
          </p:nvSpPr>
          <p:spPr>
            <a:xfrm>
              <a:off x="4490363" y="950958"/>
              <a:ext cx="3234126" cy="32341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82439" y="2204864"/>
              <a:ext cx="122180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AU" sz="3600" dirty="0" smtClean="0">
                  <a:solidFill>
                    <a:schemeClr val="bg1"/>
                  </a:solidFill>
                  <a:latin typeface="Franklin Gothic Demi Cond" pitchFamily="34" charset="0"/>
                </a:rPr>
                <a:t>ASEM</a:t>
              </a:r>
              <a:endParaRPr lang="en-AU" sz="3600" dirty="0">
                <a:solidFill>
                  <a:schemeClr val="bg1"/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3928" y="3140968"/>
            <a:ext cx="2304256" cy="2304256"/>
            <a:chOff x="3059832" y="2564904"/>
            <a:chExt cx="2304256" cy="2304256"/>
          </a:xfrm>
          <a:effectLst/>
        </p:grpSpPr>
        <p:sp>
          <p:nvSpPr>
            <p:cNvPr id="30" name="Oval 29"/>
            <p:cNvSpPr/>
            <p:nvPr/>
          </p:nvSpPr>
          <p:spPr>
            <a:xfrm>
              <a:off x="3059832" y="2564904"/>
              <a:ext cx="2304256" cy="2304256"/>
            </a:xfrm>
            <a:prstGeom prst="ellipse">
              <a:avLst/>
            </a:prstGeom>
            <a:solidFill>
              <a:schemeClr val="accent3">
                <a:alpha val="7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2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7803" y="3337828"/>
              <a:ext cx="1198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2800" b="1" dirty="0" smtClean="0">
                  <a:solidFill>
                    <a:schemeClr val="bg1"/>
                  </a:solidFill>
                </a:rPr>
                <a:t>ASEAN</a:t>
              </a:r>
              <a:endParaRPr lang="en-A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4427984" y="4374734"/>
            <a:ext cx="1070491" cy="1070491"/>
          </a:xfrm>
          <a:prstGeom prst="ellipse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</a:t>
            </a:r>
            <a:endParaRPr lang="en-AU" sz="24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2" descr="http://www.aunsec.org/site/main/web/images/123.pn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34938" y="-1195388"/>
            <a:ext cx="285750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3788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7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AUN’s Roles in </a:t>
            </a:r>
            <a:r>
              <a:rPr lang="en-AU" sz="27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ASEAN Higher Education Polices &amp; Strategies</a:t>
            </a:r>
            <a:endParaRPr lang="en-AU" sz="27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Picture 4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738" y="6386164"/>
            <a:ext cx="813391" cy="367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836712"/>
            <a:ext cx="1287760" cy="15121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S&amp;T </a:t>
            </a:r>
            <a:r>
              <a:rPr lang="en-AU" sz="1600" b="1" spc="-150" dirty="0" smtClean="0">
                <a:solidFill>
                  <a:schemeClr val="tx1"/>
                </a:solidFill>
              </a:rPr>
              <a:t>Collaborative Research </a:t>
            </a:r>
            <a:r>
              <a:rPr lang="en-AU" sz="1600" b="1" dirty="0" smtClean="0">
                <a:solidFill>
                  <a:schemeClr val="tx1"/>
                </a:solidFill>
              </a:rPr>
              <a:t>for </a:t>
            </a:r>
            <a:r>
              <a:rPr lang="en-AU" sz="1600" b="1" spc="-150" dirty="0" smtClean="0">
                <a:solidFill>
                  <a:schemeClr val="tx1"/>
                </a:solidFill>
              </a:rPr>
              <a:t>Community Well-Being</a:t>
            </a:r>
            <a:endParaRPr lang="en-AU" sz="1600" b="1" spc="-1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672" y="836712"/>
            <a:ext cx="1287760" cy="151216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Digital Contents Sharable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8216" y="844322"/>
            <a:ext cx="1287760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Quality Labour Force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836712"/>
            <a:ext cx="1287760" cy="1512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ICT </a:t>
            </a:r>
            <a:r>
              <a:rPr lang="en-AU" sz="1600" b="1" dirty="0" smtClean="0">
                <a:solidFill>
                  <a:schemeClr val="tx1"/>
                </a:solidFill>
              </a:rPr>
              <a:t>Competency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2" y="836712"/>
            <a:ext cx="1287760" cy="15121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Knowledge-based Society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312" y="836712"/>
            <a:ext cx="1287760" cy="1512168"/>
          </a:xfrm>
          <a:prstGeom prst="rect">
            <a:avLst/>
          </a:prstGeom>
          <a:solidFill>
            <a:srgbClr val="CC5DF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ASEAN Awareness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3573016"/>
            <a:ext cx="12877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Cross-Sectoral Connectivity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704" y="3573016"/>
            <a:ext cx="12877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Regional Academic Cooperation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3496" y="3573016"/>
            <a:ext cx="12877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Equal Access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5664" y="3573016"/>
            <a:ext cx="128776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Quality Standard</a:t>
            </a:r>
            <a:endParaRPr lang="en-AU" sz="16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79840" y="3573016"/>
            <a:ext cx="2223864" cy="1872208"/>
            <a:chOff x="6579840" y="3573016"/>
            <a:chExt cx="2223864" cy="1872208"/>
          </a:xfrm>
        </p:grpSpPr>
        <p:sp>
          <p:nvSpPr>
            <p:cNvPr id="22" name="Rectangle 21"/>
            <p:cNvSpPr/>
            <p:nvPr/>
          </p:nvSpPr>
          <p:spPr>
            <a:xfrm>
              <a:off x="7515944" y="3933056"/>
              <a:ext cx="1287760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400" b="1" dirty="0" smtClean="0">
                  <a:solidFill>
                    <a:schemeClr val="tx1"/>
                  </a:solidFill>
                </a:rPr>
                <a:t>East Asian Awareness</a:t>
              </a: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79840" y="3573016"/>
              <a:ext cx="1287760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 smtClean="0">
                  <a:solidFill>
                    <a:schemeClr val="tx1"/>
                  </a:solidFill>
                </a:rPr>
                <a:t>ASEAN Identity</a:t>
              </a:r>
              <a:endParaRPr lang="en-AU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67544" y="2356490"/>
            <a:ext cx="0" cy="1216526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3568" y="2348880"/>
            <a:ext cx="0" cy="792088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9376" y="3136547"/>
            <a:ext cx="1584176" cy="0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41140" y="3117153"/>
            <a:ext cx="0" cy="455863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1600" y="2348880"/>
            <a:ext cx="0" cy="455863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1600" y="2804743"/>
            <a:ext cx="4104456" cy="0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76056" y="2780928"/>
            <a:ext cx="0" cy="771086"/>
          </a:xfrm>
          <a:prstGeom prst="line">
            <a:avLst/>
          </a:prstGeom>
          <a:ln w="38100">
            <a:solidFill>
              <a:srgbClr val="E7E2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51720" y="2348880"/>
            <a:ext cx="0" cy="1216526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31119" y="2348880"/>
            <a:ext cx="0" cy="634984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518012" y="2975212"/>
            <a:ext cx="1194086" cy="8652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96793" y="2967659"/>
            <a:ext cx="0" cy="605357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75856" y="2348880"/>
            <a:ext cx="0" cy="792088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80487" y="3140968"/>
            <a:ext cx="595369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680487" y="3117153"/>
            <a:ext cx="0" cy="44825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27376" y="2348880"/>
            <a:ext cx="0" cy="81916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20647" y="3168040"/>
            <a:ext cx="1171433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92080" y="3140968"/>
            <a:ext cx="0" cy="44825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644008" y="2348880"/>
            <a:ext cx="0" cy="121652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012160" y="2356490"/>
            <a:ext cx="0" cy="220321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64560" y="2360787"/>
            <a:ext cx="0" cy="58966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732240" y="2360787"/>
            <a:ext cx="0" cy="781809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978171" y="2581286"/>
            <a:ext cx="3033989" cy="1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78171" y="2572338"/>
            <a:ext cx="0" cy="993068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355976" y="2950447"/>
            <a:ext cx="1826235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55976" y="2924944"/>
            <a:ext cx="0" cy="638774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639544" y="3126662"/>
            <a:ext cx="1092696" cy="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20" idx="0"/>
          </p:cNvCxnSpPr>
          <p:nvPr/>
        </p:nvCxnSpPr>
        <p:spPr>
          <a:xfrm>
            <a:off x="5639544" y="3102847"/>
            <a:ext cx="0" cy="470169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535760" y="2360787"/>
            <a:ext cx="0" cy="1191227"/>
          </a:xfrm>
          <a:prstGeom prst="line">
            <a:avLst/>
          </a:prstGeom>
          <a:ln w="38100">
            <a:solidFill>
              <a:srgbClr val="CC5DF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3424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46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spc="-150" dirty="0" smtClean="0">
                <a:solidFill>
                  <a:prstClr val="black"/>
                </a:solidFill>
                <a:latin typeface="Franklin Gothic Heavy" pitchFamily="34" charset="0"/>
              </a:rPr>
              <a:t>ASEAN University Network </a:t>
            </a:r>
            <a:r>
              <a:rPr lang="en-AU" sz="3200" spc="-150" dirty="0" smtClean="0">
                <a:solidFill>
                  <a:schemeClr val="bg2">
                    <a:lumMod val="75000"/>
                  </a:schemeClr>
                </a:solidFill>
                <a:latin typeface="Franklin Gothic Heavy" pitchFamily="34" charset="0"/>
              </a:rPr>
              <a:t>Composition &amp; Activities</a:t>
            </a:r>
            <a:endParaRPr lang="en-AU" sz="4400" spc="-150" dirty="0" smtClean="0">
              <a:solidFill>
                <a:schemeClr val="bg2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31" name="Picture 30" descr="AUN-LOGO-3-Final-ED2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52" y="188640"/>
            <a:ext cx="796548" cy="360040"/>
          </a:xfrm>
          <a:prstGeom prst="rect">
            <a:avLst/>
          </a:prstGeom>
        </p:spPr>
      </p:pic>
      <p:grpSp>
        <p:nvGrpSpPr>
          <p:cNvPr id="3" name="Group 31"/>
          <p:cNvGrpSpPr/>
          <p:nvPr/>
        </p:nvGrpSpPr>
        <p:grpSpPr>
          <a:xfrm>
            <a:off x="0" y="764704"/>
            <a:ext cx="8604448" cy="72008"/>
            <a:chOff x="0" y="764704"/>
            <a:chExt cx="6804248" cy="72010"/>
          </a:xfrm>
        </p:grpSpPr>
        <p:cxnSp>
          <p:nvCxnSpPr>
            <p:cNvPr id="25" name="Straight Connector 24"/>
            <p:cNvCxnSpPr/>
            <p:nvPr/>
          </p:nvCxnSpPr>
          <p:spPr>
            <a:xfrm rot="10800000" flipV="1">
              <a:off x="0" y="764704"/>
              <a:ext cx="6804248" cy="1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0" y="836713"/>
              <a:ext cx="6804248" cy="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>
            <a:stCxn id="20" idx="1"/>
            <a:endCxn id="21" idx="2"/>
          </p:cNvCxnSpPr>
          <p:nvPr/>
        </p:nvCxnSpPr>
        <p:spPr>
          <a:xfrm rot="10800000">
            <a:off x="1511660" y="2743360"/>
            <a:ext cx="1332148" cy="97367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0"/>
            <a:endCxn id="20" idx="2"/>
          </p:cNvCxnSpPr>
          <p:nvPr/>
        </p:nvCxnSpPr>
        <p:spPr>
          <a:xfrm rot="5400000" flipH="1" flipV="1">
            <a:off x="3347864" y="4365104"/>
            <a:ext cx="1224136" cy="108012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0"/>
            <a:endCxn id="24" idx="1"/>
          </p:cNvCxnSpPr>
          <p:nvPr/>
        </p:nvCxnSpPr>
        <p:spPr>
          <a:xfrm rot="5400000" flipH="1" flipV="1">
            <a:off x="4413896" y="1974752"/>
            <a:ext cx="1252313" cy="108012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11560" y="1916832"/>
            <a:ext cx="1800200" cy="8265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Academic Staff</a:t>
            </a:r>
            <a:endParaRPr lang="en-US" sz="16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11760" y="5517232"/>
            <a:ext cx="2016224" cy="7012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Students</a:t>
            </a: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80112" y="1412776"/>
            <a:ext cx="2880320" cy="951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Policy-makers</a:t>
            </a:r>
          </a:p>
          <a:p>
            <a:pPr algn="ctr"/>
            <a:r>
              <a:rPr lang="en-AU" sz="1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(University’s Presidents/Rectors/VCs)</a:t>
            </a:r>
            <a:endParaRPr lang="en-US" sz="1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3" name="Straight Connector 62"/>
          <p:cNvCxnSpPr>
            <a:stCxn id="70" idx="0"/>
            <a:endCxn id="20" idx="3"/>
          </p:cNvCxnSpPr>
          <p:nvPr/>
        </p:nvCxnSpPr>
        <p:spPr>
          <a:xfrm rot="16200000" flipV="1">
            <a:off x="6444208" y="3429000"/>
            <a:ext cx="792088" cy="136815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6516216" y="4509120"/>
            <a:ext cx="2016224" cy="701295"/>
          </a:xfrm>
          <a:prstGeom prst="roundRect">
            <a:avLst/>
          </a:prstGeom>
          <a:solidFill>
            <a:srgbClr val="DF9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Other Stakeholders</a:t>
            </a: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43808" y="3140968"/>
            <a:ext cx="3312368" cy="1152128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ASEAN University Network</a:t>
            </a:r>
          </a:p>
          <a:p>
            <a:pPr algn="ctr"/>
            <a:r>
              <a:rPr lang="en-AU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Our Stakeholders &amp; </a:t>
            </a:r>
          </a:p>
          <a:p>
            <a:pPr algn="ctr"/>
            <a:r>
              <a:rPr lang="en-AU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Our Key Result Areas</a:t>
            </a: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537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70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1345</Words>
  <Application>Microsoft Office PowerPoint</Application>
  <PresentationFormat>On-screen Show (4:3)</PresentationFormat>
  <Paragraphs>435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Tora</dc:creator>
  <cp:lastModifiedBy>Owner</cp:lastModifiedBy>
  <cp:revision>75</cp:revision>
  <dcterms:created xsi:type="dcterms:W3CDTF">2010-11-15T16:03:29Z</dcterms:created>
  <dcterms:modified xsi:type="dcterms:W3CDTF">2011-11-07T16:14:47Z</dcterms:modified>
</cp:coreProperties>
</file>