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41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99" r:id="rId2"/>
    <p:sldId id="421" r:id="rId3"/>
    <p:sldId id="305" r:id="rId4"/>
    <p:sldId id="306" r:id="rId5"/>
    <p:sldId id="307" r:id="rId6"/>
    <p:sldId id="308" r:id="rId7"/>
    <p:sldId id="309" r:id="rId8"/>
    <p:sldId id="312" r:id="rId9"/>
    <p:sldId id="313" r:id="rId10"/>
    <p:sldId id="451" r:id="rId11"/>
    <p:sldId id="424" r:id="rId12"/>
    <p:sldId id="326" r:id="rId13"/>
    <p:sldId id="327" r:id="rId14"/>
    <p:sldId id="456" r:id="rId15"/>
    <p:sldId id="426" r:id="rId16"/>
    <p:sldId id="427" r:id="rId17"/>
    <p:sldId id="428" r:id="rId18"/>
    <p:sldId id="429" r:id="rId19"/>
    <p:sldId id="430" r:id="rId20"/>
    <p:sldId id="340" r:id="rId21"/>
    <p:sldId id="341" r:id="rId22"/>
    <p:sldId id="457" r:id="rId23"/>
    <p:sldId id="432" r:id="rId24"/>
    <p:sldId id="404" r:id="rId25"/>
    <p:sldId id="405" r:id="rId26"/>
    <p:sldId id="458" r:id="rId27"/>
    <p:sldId id="352" r:id="rId28"/>
    <p:sldId id="353" r:id="rId29"/>
    <p:sldId id="459" r:id="rId30"/>
    <p:sldId id="366" r:id="rId31"/>
    <p:sldId id="367" r:id="rId32"/>
    <p:sldId id="460" r:id="rId33"/>
    <p:sldId id="461" r:id="rId34"/>
    <p:sldId id="433" r:id="rId35"/>
    <p:sldId id="434" r:id="rId36"/>
    <p:sldId id="435" r:id="rId37"/>
    <p:sldId id="436" r:id="rId38"/>
    <p:sldId id="440" r:id="rId39"/>
    <p:sldId id="444" r:id="rId40"/>
    <p:sldId id="445" r:id="rId41"/>
    <p:sldId id="446" r:id="rId42"/>
    <p:sldId id="380" r:id="rId43"/>
    <p:sldId id="382" r:id="rId44"/>
    <p:sldId id="395" r:id="rId45"/>
    <p:sldId id="384" r:id="rId46"/>
    <p:sldId id="396" r:id="rId47"/>
    <p:sldId id="386" r:id="rId48"/>
    <p:sldId id="398" r:id="rId49"/>
    <p:sldId id="388" r:id="rId50"/>
    <p:sldId id="389" r:id="rId51"/>
    <p:sldId id="391" r:id="rId52"/>
    <p:sldId id="399" r:id="rId53"/>
    <p:sldId id="392" r:id="rId54"/>
    <p:sldId id="394" r:id="rId55"/>
    <p:sldId id="397" r:id="rId56"/>
    <p:sldId id="403" r:id="rId57"/>
    <p:sldId id="402" r:id="rId58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C73E8-AF9C-4DE0-B09D-643D0D8418BF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5AEF01D-1789-42AA-BD51-329139A82259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กำหนดวัตถุประสงค์และเป้าหมายของการออกแบบระบบงาน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36CD166-2217-47D1-A533-911FC78A0CB2}" type="par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67CC9F01-426B-48DA-9D75-77E45B5BF407}" type="sibTrans" cxnId="{01260D1E-9303-49AB-AC50-D6C3CA676AF0}">
      <dgm:prSet/>
      <dgm:spPr/>
      <dgm:t>
        <a:bodyPr/>
        <a:lstStyle/>
        <a:p>
          <a:endParaRPr lang="th-TH" sz="2400" b="1" dirty="0">
            <a:solidFill>
              <a:schemeClr val="tx1"/>
            </a:solidFill>
            <a:cs typeface="+mj-cs"/>
          </a:endParaRPr>
        </a:p>
      </dgm:t>
    </dgm:pt>
    <dgm:pt modelId="{8372B821-2660-4A1C-8EC1-E1FEDF2DDAE2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ศึกษารูปแบบระบบงานที่เป็นไปได้</a:t>
          </a:r>
        </a:p>
      </dgm:t>
    </dgm:pt>
    <dgm:pt modelId="{80866979-6060-480D-A2FD-8963AA83D6FD}" type="par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54B3A8AE-993A-46C9-AF6E-FA0D0A04D7F3}" type="sibTrans" cxnId="{08A52619-FF1F-4D83-A4A0-8CFCB59DD001}">
      <dgm:prSet/>
      <dgm:spPr/>
      <dgm:t>
        <a:bodyPr/>
        <a:lstStyle/>
        <a:p>
          <a:endParaRPr lang="th-TH" sz="2400" b="1" dirty="0">
            <a:solidFill>
              <a:schemeClr val="tx1"/>
            </a:solidFill>
            <a:cs typeface="+mj-cs"/>
          </a:endParaRPr>
        </a:p>
      </dgm:t>
    </dgm:pt>
    <dgm:pt modelId="{39159CB5-BA02-4560-89EB-171BCD96BC9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ออกแบบระบบงานตามวัตถุประสงค์ที่กำหนด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EBC37D01-5E03-4AD8-967E-C68D14E354B9}" type="par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FDE5019-BF32-42E3-BD95-4A68E5A8544D}" type="sibTrans" cxnId="{3722C177-2140-40E9-B2D8-9A7FE5EB455C}">
      <dgm:prSet/>
      <dgm:spPr/>
      <dgm:t>
        <a:bodyPr/>
        <a:lstStyle/>
        <a:p>
          <a:endParaRPr lang="th-TH" sz="2400" b="1" dirty="0">
            <a:solidFill>
              <a:schemeClr val="tx1"/>
            </a:solidFill>
            <a:cs typeface="+mj-cs"/>
          </a:endParaRPr>
        </a:p>
      </dgm:t>
    </dgm:pt>
    <dgm:pt modelId="{B88D9DAB-97E3-48E6-8810-403CB858479D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ปรับปรุงองค์กรและกระบวนการตามระบบงานใหม่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06F39DF7-9A70-4A2F-AFF7-E33138BBB7FE}" type="par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1A5A906C-12DD-4956-979A-0F8E91BBDDDF}" type="sibTrans" cxnId="{6437AA70-322A-4DD2-BA5C-EC87FD68E957}">
      <dgm:prSet/>
      <dgm:spPr/>
      <dgm:t>
        <a:bodyPr/>
        <a:lstStyle/>
        <a:p>
          <a:endParaRPr lang="th-TH" sz="2400" b="1" dirty="0">
            <a:solidFill>
              <a:schemeClr val="tx1"/>
            </a:solidFill>
            <a:cs typeface="+mj-cs"/>
          </a:endParaRPr>
        </a:p>
      </dgm:t>
    </dgm:pt>
    <dgm:pt modelId="{48FCF2F2-FF11-4AE8-BE32-47DD288ECAE8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ประเมินผลงานของระบบงาน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14393227-9E42-4C21-B519-89D4E8708EB2}" type="par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0165DA38-3280-45F0-9A46-2A17FED14706}" type="sibTrans" cxnId="{F28B0F1E-402B-45FA-AEA9-8B9A09A11017}">
      <dgm:prSet/>
      <dgm:spPr/>
      <dgm:t>
        <a:bodyPr/>
        <a:lstStyle/>
        <a:p>
          <a:endParaRPr lang="th-TH" sz="2400" b="1" dirty="0">
            <a:solidFill>
              <a:schemeClr val="tx1"/>
            </a:solidFill>
            <a:cs typeface="+mj-cs"/>
          </a:endParaRPr>
        </a:p>
      </dgm:t>
    </dgm:pt>
    <dgm:pt modelId="{D9A20047-E833-4522-A268-AF1B4857C9E7}" type="pres">
      <dgm:prSet presAssocID="{BF5C73E8-AF9C-4DE0-B09D-643D0D8418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119F51-D02A-4C36-9E8F-D0526454447E}" type="pres">
      <dgm:prSet presAssocID="{55AEF01D-1789-42AA-BD51-329139A82259}" presName="node" presStyleLbl="node1" presStyleIdx="0" presStyleCnt="5" custScaleX="163150" custRadScaleRad="98530" custRadScaleInc="20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7920B9-CA54-406E-9A6F-5D9FCB858AC8}" type="pres">
      <dgm:prSet presAssocID="{55AEF01D-1789-42AA-BD51-329139A82259}" presName="spNode" presStyleCnt="0"/>
      <dgm:spPr/>
      <dgm:t>
        <a:bodyPr/>
        <a:lstStyle/>
        <a:p>
          <a:endParaRPr lang="th-TH"/>
        </a:p>
      </dgm:t>
    </dgm:pt>
    <dgm:pt modelId="{976A2CDE-2482-471B-80FE-1229962401A7}" type="pres">
      <dgm:prSet presAssocID="{67CC9F01-426B-48DA-9D75-77E45B5BF407}" presName="sibTrans" presStyleLbl="sibTrans1D1" presStyleIdx="0" presStyleCnt="5"/>
      <dgm:spPr/>
      <dgm:t>
        <a:bodyPr/>
        <a:lstStyle/>
        <a:p>
          <a:endParaRPr lang="th-TH"/>
        </a:p>
      </dgm:t>
    </dgm:pt>
    <dgm:pt modelId="{BCB1E6C8-A143-4725-94F5-7F045A437F03}" type="pres">
      <dgm:prSet presAssocID="{8372B821-2660-4A1C-8EC1-E1FEDF2DDAE2}" presName="node" presStyleLbl="node1" presStyleIdx="1" presStyleCnt="5" custScaleX="146727" custRadScaleRad="105659" custRadScaleInc="520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AC02C2-DA4F-41D7-ABA4-40EF6F240A41}" type="pres">
      <dgm:prSet presAssocID="{8372B821-2660-4A1C-8EC1-E1FEDF2DDAE2}" presName="spNode" presStyleCnt="0"/>
      <dgm:spPr/>
      <dgm:t>
        <a:bodyPr/>
        <a:lstStyle/>
        <a:p>
          <a:endParaRPr lang="th-TH"/>
        </a:p>
      </dgm:t>
    </dgm:pt>
    <dgm:pt modelId="{EA4D527E-C696-48B7-B4E1-4D5785BB34BE}" type="pres">
      <dgm:prSet presAssocID="{54B3A8AE-993A-46C9-AF6E-FA0D0A04D7F3}" presName="sibTrans" presStyleLbl="sibTrans1D1" presStyleIdx="1" presStyleCnt="5"/>
      <dgm:spPr/>
      <dgm:t>
        <a:bodyPr/>
        <a:lstStyle/>
        <a:p>
          <a:endParaRPr lang="th-TH"/>
        </a:p>
      </dgm:t>
    </dgm:pt>
    <dgm:pt modelId="{34F1912E-D744-4010-81DC-938DA3127057}" type="pres">
      <dgm:prSet presAssocID="{39159CB5-BA02-4560-89EB-171BCD96BC94}" presName="node" presStyleLbl="node1" presStyleIdx="2" presStyleCnt="5" custScaleX="161498" custRadScaleRad="98783" custRadScaleInc="-7204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B230AF-7ECB-4061-92F8-9FA84E2FD981}" type="pres">
      <dgm:prSet presAssocID="{39159CB5-BA02-4560-89EB-171BCD96BC94}" presName="spNode" presStyleCnt="0"/>
      <dgm:spPr/>
      <dgm:t>
        <a:bodyPr/>
        <a:lstStyle/>
        <a:p>
          <a:endParaRPr lang="th-TH"/>
        </a:p>
      </dgm:t>
    </dgm:pt>
    <dgm:pt modelId="{31D41A31-1DFE-4ABD-80E3-FD5AC0A4D46D}" type="pres">
      <dgm:prSet presAssocID="{8FDE5019-BF32-42E3-BD95-4A68E5A8544D}" presName="sibTrans" presStyleLbl="sibTrans1D1" presStyleIdx="2" presStyleCnt="5"/>
      <dgm:spPr/>
      <dgm:t>
        <a:bodyPr/>
        <a:lstStyle/>
        <a:p>
          <a:endParaRPr lang="th-TH"/>
        </a:p>
      </dgm:t>
    </dgm:pt>
    <dgm:pt modelId="{A2B2A740-3974-410F-9979-6FED56DBD010}" type="pres">
      <dgm:prSet presAssocID="{B88D9DAB-97E3-48E6-8810-403CB858479D}" presName="node" presStyleLbl="node1" presStyleIdx="3" presStyleCnt="5" custScaleX="168713" custRadScaleRad="86704" custRadScaleInc="5865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97DC7A-3C44-4B23-84D3-F546E8B6CB75}" type="pres">
      <dgm:prSet presAssocID="{B88D9DAB-97E3-48E6-8810-403CB858479D}" presName="spNode" presStyleCnt="0"/>
      <dgm:spPr/>
      <dgm:t>
        <a:bodyPr/>
        <a:lstStyle/>
        <a:p>
          <a:endParaRPr lang="th-TH"/>
        </a:p>
      </dgm:t>
    </dgm:pt>
    <dgm:pt modelId="{79521C22-BA1B-42AD-89F4-B9640EA3BD74}" type="pres">
      <dgm:prSet presAssocID="{1A5A906C-12DD-4956-979A-0F8E91BBDDDF}" presName="sibTrans" presStyleLbl="sibTrans1D1" presStyleIdx="3" presStyleCnt="5"/>
      <dgm:spPr/>
      <dgm:t>
        <a:bodyPr/>
        <a:lstStyle/>
        <a:p>
          <a:endParaRPr lang="th-TH"/>
        </a:p>
      </dgm:t>
    </dgm:pt>
    <dgm:pt modelId="{4E1C0BDD-9404-40E6-9AC2-EBC8508AE94C}" type="pres">
      <dgm:prSet presAssocID="{48FCF2F2-FF11-4AE8-BE32-47DD288ECAE8}" presName="node" presStyleLbl="node1" presStyleIdx="4" presStyleCnt="5" custScaleX="157275" custRadScaleRad="100475" custRadScaleInc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E5E71-D41A-4DEF-B287-C5783340E0B3}" type="pres">
      <dgm:prSet presAssocID="{48FCF2F2-FF11-4AE8-BE32-47DD288ECAE8}" presName="spNode" presStyleCnt="0"/>
      <dgm:spPr/>
      <dgm:t>
        <a:bodyPr/>
        <a:lstStyle/>
        <a:p>
          <a:endParaRPr lang="th-TH"/>
        </a:p>
      </dgm:t>
    </dgm:pt>
    <dgm:pt modelId="{F4A4D64B-C463-4038-B0E9-3FEAAD5EB836}" type="pres">
      <dgm:prSet presAssocID="{0165DA38-3280-45F0-9A46-2A17FED14706}" presName="sibTrans" presStyleLbl="sibTrans1D1" presStyleIdx="4" presStyleCnt="5"/>
      <dgm:spPr/>
      <dgm:t>
        <a:bodyPr/>
        <a:lstStyle/>
        <a:p>
          <a:endParaRPr lang="th-TH"/>
        </a:p>
      </dgm:t>
    </dgm:pt>
  </dgm:ptLst>
  <dgm:cxnLst>
    <dgm:cxn modelId="{5746143F-74C9-4BF9-A988-A4E4AD3C0615}" type="presOf" srcId="{8FDE5019-BF32-42E3-BD95-4A68E5A8544D}" destId="{31D41A31-1DFE-4ABD-80E3-FD5AC0A4D46D}" srcOrd="0" destOrd="0" presId="urn:microsoft.com/office/officeart/2005/8/layout/cycle5"/>
    <dgm:cxn modelId="{452699FD-56E1-4087-B89B-05D5258CEDD0}" type="presOf" srcId="{67CC9F01-426B-48DA-9D75-77E45B5BF407}" destId="{976A2CDE-2482-471B-80FE-1229962401A7}" srcOrd="0" destOrd="0" presId="urn:microsoft.com/office/officeart/2005/8/layout/cycle5"/>
    <dgm:cxn modelId="{0AE363B6-0937-4DF9-A8DC-051A78FF1435}" type="presOf" srcId="{54B3A8AE-993A-46C9-AF6E-FA0D0A04D7F3}" destId="{EA4D527E-C696-48B7-B4E1-4D5785BB34BE}" srcOrd="0" destOrd="0" presId="urn:microsoft.com/office/officeart/2005/8/layout/cycle5"/>
    <dgm:cxn modelId="{2F0FF918-D52D-43C9-ABA6-A437760950E6}" type="presOf" srcId="{48FCF2F2-FF11-4AE8-BE32-47DD288ECAE8}" destId="{4E1C0BDD-9404-40E6-9AC2-EBC8508AE94C}" srcOrd="0" destOrd="0" presId="urn:microsoft.com/office/officeart/2005/8/layout/cycle5"/>
    <dgm:cxn modelId="{3722C177-2140-40E9-B2D8-9A7FE5EB455C}" srcId="{BF5C73E8-AF9C-4DE0-B09D-643D0D8418BF}" destId="{39159CB5-BA02-4560-89EB-171BCD96BC94}" srcOrd="2" destOrd="0" parTransId="{EBC37D01-5E03-4AD8-967E-C68D14E354B9}" sibTransId="{8FDE5019-BF32-42E3-BD95-4A68E5A8544D}"/>
    <dgm:cxn modelId="{6437AA70-322A-4DD2-BA5C-EC87FD68E957}" srcId="{BF5C73E8-AF9C-4DE0-B09D-643D0D8418BF}" destId="{B88D9DAB-97E3-48E6-8810-403CB858479D}" srcOrd="3" destOrd="0" parTransId="{06F39DF7-9A70-4A2F-AFF7-E33138BBB7FE}" sibTransId="{1A5A906C-12DD-4956-979A-0F8E91BBDDDF}"/>
    <dgm:cxn modelId="{894CBD8E-5291-4E3E-B85D-21AFCE0EA779}" type="presOf" srcId="{8372B821-2660-4A1C-8EC1-E1FEDF2DDAE2}" destId="{BCB1E6C8-A143-4725-94F5-7F045A437F03}" srcOrd="0" destOrd="0" presId="urn:microsoft.com/office/officeart/2005/8/layout/cycle5"/>
    <dgm:cxn modelId="{08A52619-FF1F-4D83-A4A0-8CFCB59DD001}" srcId="{BF5C73E8-AF9C-4DE0-B09D-643D0D8418BF}" destId="{8372B821-2660-4A1C-8EC1-E1FEDF2DDAE2}" srcOrd="1" destOrd="0" parTransId="{80866979-6060-480D-A2FD-8963AA83D6FD}" sibTransId="{54B3A8AE-993A-46C9-AF6E-FA0D0A04D7F3}"/>
    <dgm:cxn modelId="{F3C3E7EF-EF37-40DB-B55A-D2438AB2832B}" type="presOf" srcId="{BF5C73E8-AF9C-4DE0-B09D-643D0D8418BF}" destId="{D9A20047-E833-4522-A268-AF1B4857C9E7}" srcOrd="0" destOrd="0" presId="urn:microsoft.com/office/officeart/2005/8/layout/cycle5"/>
    <dgm:cxn modelId="{D0F9DB46-D80B-4979-B955-49CCBC606C14}" type="presOf" srcId="{0165DA38-3280-45F0-9A46-2A17FED14706}" destId="{F4A4D64B-C463-4038-B0E9-3FEAAD5EB836}" srcOrd="0" destOrd="0" presId="urn:microsoft.com/office/officeart/2005/8/layout/cycle5"/>
    <dgm:cxn modelId="{412A41A6-C1E4-4EF4-80B2-042B4F390B6F}" type="presOf" srcId="{39159CB5-BA02-4560-89EB-171BCD96BC94}" destId="{34F1912E-D744-4010-81DC-938DA3127057}" srcOrd="0" destOrd="0" presId="urn:microsoft.com/office/officeart/2005/8/layout/cycle5"/>
    <dgm:cxn modelId="{070E85E2-9EFF-4526-B003-74EF5A31834D}" type="presOf" srcId="{1A5A906C-12DD-4956-979A-0F8E91BBDDDF}" destId="{79521C22-BA1B-42AD-89F4-B9640EA3BD74}" srcOrd="0" destOrd="0" presId="urn:microsoft.com/office/officeart/2005/8/layout/cycle5"/>
    <dgm:cxn modelId="{70252C07-8D1B-4E39-A68A-D8FB5BC3C76E}" type="presOf" srcId="{55AEF01D-1789-42AA-BD51-329139A82259}" destId="{38119F51-D02A-4C36-9E8F-D0526454447E}" srcOrd="0" destOrd="0" presId="urn:microsoft.com/office/officeart/2005/8/layout/cycle5"/>
    <dgm:cxn modelId="{F28B0F1E-402B-45FA-AEA9-8B9A09A11017}" srcId="{BF5C73E8-AF9C-4DE0-B09D-643D0D8418BF}" destId="{48FCF2F2-FF11-4AE8-BE32-47DD288ECAE8}" srcOrd="4" destOrd="0" parTransId="{14393227-9E42-4C21-B519-89D4E8708EB2}" sibTransId="{0165DA38-3280-45F0-9A46-2A17FED14706}"/>
    <dgm:cxn modelId="{425AA34F-4EAA-49DB-BC2B-24994F03D832}" type="presOf" srcId="{B88D9DAB-97E3-48E6-8810-403CB858479D}" destId="{A2B2A740-3974-410F-9979-6FED56DBD010}" srcOrd="0" destOrd="0" presId="urn:microsoft.com/office/officeart/2005/8/layout/cycle5"/>
    <dgm:cxn modelId="{01260D1E-9303-49AB-AC50-D6C3CA676AF0}" srcId="{BF5C73E8-AF9C-4DE0-B09D-643D0D8418BF}" destId="{55AEF01D-1789-42AA-BD51-329139A82259}" srcOrd="0" destOrd="0" parTransId="{D36CD166-2217-47D1-A533-911FC78A0CB2}" sibTransId="{67CC9F01-426B-48DA-9D75-77E45B5BF407}"/>
    <dgm:cxn modelId="{8CBB6C1D-233E-48F0-8ED5-3713244814A9}" type="presParOf" srcId="{D9A20047-E833-4522-A268-AF1B4857C9E7}" destId="{38119F51-D02A-4C36-9E8F-D0526454447E}" srcOrd="0" destOrd="0" presId="urn:microsoft.com/office/officeart/2005/8/layout/cycle5"/>
    <dgm:cxn modelId="{EF4C2F7B-6B13-4657-AECB-062F8D03FDE2}" type="presParOf" srcId="{D9A20047-E833-4522-A268-AF1B4857C9E7}" destId="{747920B9-CA54-406E-9A6F-5D9FCB858AC8}" srcOrd="1" destOrd="0" presId="urn:microsoft.com/office/officeart/2005/8/layout/cycle5"/>
    <dgm:cxn modelId="{63DF97BD-91C3-40F9-92CA-9CDBA661E5EA}" type="presParOf" srcId="{D9A20047-E833-4522-A268-AF1B4857C9E7}" destId="{976A2CDE-2482-471B-80FE-1229962401A7}" srcOrd="2" destOrd="0" presId="urn:microsoft.com/office/officeart/2005/8/layout/cycle5"/>
    <dgm:cxn modelId="{710D589B-BFAE-4C37-9A37-B518D941AE1F}" type="presParOf" srcId="{D9A20047-E833-4522-A268-AF1B4857C9E7}" destId="{BCB1E6C8-A143-4725-94F5-7F045A437F03}" srcOrd="3" destOrd="0" presId="urn:microsoft.com/office/officeart/2005/8/layout/cycle5"/>
    <dgm:cxn modelId="{DB3F2323-18F6-4BFC-B830-4D5B93E766C5}" type="presParOf" srcId="{D9A20047-E833-4522-A268-AF1B4857C9E7}" destId="{A0AC02C2-DA4F-41D7-ABA4-40EF6F240A41}" srcOrd="4" destOrd="0" presId="urn:microsoft.com/office/officeart/2005/8/layout/cycle5"/>
    <dgm:cxn modelId="{9158E7B2-821B-4E69-91D7-4E0869F392FB}" type="presParOf" srcId="{D9A20047-E833-4522-A268-AF1B4857C9E7}" destId="{EA4D527E-C696-48B7-B4E1-4D5785BB34BE}" srcOrd="5" destOrd="0" presId="urn:microsoft.com/office/officeart/2005/8/layout/cycle5"/>
    <dgm:cxn modelId="{5759E6C8-D277-44C3-81F7-56E83A922487}" type="presParOf" srcId="{D9A20047-E833-4522-A268-AF1B4857C9E7}" destId="{34F1912E-D744-4010-81DC-938DA3127057}" srcOrd="6" destOrd="0" presId="urn:microsoft.com/office/officeart/2005/8/layout/cycle5"/>
    <dgm:cxn modelId="{F00EBBA6-807D-4E60-AC74-12FC85011520}" type="presParOf" srcId="{D9A20047-E833-4522-A268-AF1B4857C9E7}" destId="{7AB230AF-7ECB-4061-92F8-9FA84E2FD981}" srcOrd="7" destOrd="0" presId="urn:microsoft.com/office/officeart/2005/8/layout/cycle5"/>
    <dgm:cxn modelId="{5C2E3E9F-530A-4672-8E89-69B6FD726CAB}" type="presParOf" srcId="{D9A20047-E833-4522-A268-AF1B4857C9E7}" destId="{31D41A31-1DFE-4ABD-80E3-FD5AC0A4D46D}" srcOrd="8" destOrd="0" presId="urn:microsoft.com/office/officeart/2005/8/layout/cycle5"/>
    <dgm:cxn modelId="{C2260F1C-9C0F-4C8E-BD91-1DC0464E7CFD}" type="presParOf" srcId="{D9A20047-E833-4522-A268-AF1B4857C9E7}" destId="{A2B2A740-3974-410F-9979-6FED56DBD010}" srcOrd="9" destOrd="0" presId="urn:microsoft.com/office/officeart/2005/8/layout/cycle5"/>
    <dgm:cxn modelId="{C829E3CB-90F7-49DA-8E3C-7E92FF9DCD3D}" type="presParOf" srcId="{D9A20047-E833-4522-A268-AF1B4857C9E7}" destId="{4997DC7A-3C44-4B23-84D3-F546E8B6CB75}" srcOrd="10" destOrd="0" presId="urn:microsoft.com/office/officeart/2005/8/layout/cycle5"/>
    <dgm:cxn modelId="{166A4203-CE82-4CC2-918D-C086A94F351F}" type="presParOf" srcId="{D9A20047-E833-4522-A268-AF1B4857C9E7}" destId="{79521C22-BA1B-42AD-89F4-B9640EA3BD74}" srcOrd="11" destOrd="0" presId="urn:microsoft.com/office/officeart/2005/8/layout/cycle5"/>
    <dgm:cxn modelId="{AE0DDF3A-DEA6-475D-847D-DD090764A025}" type="presParOf" srcId="{D9A20047-E833-4522-A268-AF1B4857C9E7}" destId="{4E1C0BDD-9404-40E6-9AC2-EBC8508AE94C}" srcOrd="12" destOrd="0" presId="urn:microsoft.com/office/officeart/2005/8/layout/cycle5"/>
    <dgm:cxn modelId="{68D77B27-DCF5-4DCF-A7F4-092675B24599}" type="presParOf" srcId="{D9A20047-E833-4522-A268-AF1B4857C9E7}" destId="{74BE5E71-D41A-4DEF-B287-C5783340E0B3}" srcOrd="13" destOrd="0" presId="urn:microsoft.com/office/officeart/2005/8/layout/cycle5"/>
    <dgm:cxn modelId="{3D19CEC2-F9F1-4D59-AE9A-D87A65A77F17}" type="presParOf" srcId="{D9A20047-E833-4522-A268-AF1B4857C9E7}" destId="{F4A4D64B-C463-4038-B0E9-3FEAAD5EB836}" srcOrd="14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C73E8-AF9C-4DE0-B09D-643D0D8418BF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5AEF01D-1789-42AA-BD51-329139A82259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กำหนดหลักเกณฑ์ของระบบงาน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36CD166-2217-47D1-A533-911FC78A0CB2}" type="parTrans" cxnId="{01260D1E-9303-49AB-AC50-D6C3CA676AF0}">
      <dgm:prSet/>
      <dgm:spPr/>
      <dgm:t>
        <a:bodyPr/>
        <a:lstStyle/>
        <a:p>
          <a:endParaRPr lang="th-TH" sz="240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67CC9F01-426B-48DA-9D75-77E45B5BF407}" type="sibTrans" cxnId="{01260D1E-9303-49AB-AC50-D6C3CA676AF0}">
      <dgm:prSet/>
      <dgm:spPr/>
      <dgm:t>
        <a:bodyPr/>
        <a:lstStyle/>
        <a:p>
          <a:endParaRPr lang="th-TH" sz="2400" dirty="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8372B821-2660-4A1C-8EC1-E1FEDF2DDAE2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+mj-cs"/>
            </a:rPr>
            <a:t>ประเมินผลงานระบบงานเดิม</a:t>
          </a:r>
        </a:p>
      </dgm:t>
    </dgm:pt>
    <dgm:pt modelId="{80866979-6060-480D-A2FD-8963AA83D6FD}" type="parTrans" cxnId="{08A52619-FF1F-4D83-A4A0-8CFCB59DD001}">
      <dgm:prSet/>
      <dgm:spPr/>
      <dgm:t>
        <a:bodyPr/>
        <a:lstStyle/>
        <a:p>
          <a:endParaRPr lang="th-TH" sz="240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54B3A8AE-993A-46C9-AF6E-FA0D0A04D7F3}" type="sibTrans" cxnId="{08A52619-FF1F-4D83-A4A0-8CFCB59DD001}">
      <dgm:prSet/>
      <dgm:spPr/>
      <dgm:t>
        <a:bodyPr/>
        <a:lstStyle/>
        <a:p>
          <a:endParaRPr lang="th-TH" sz="2400" dirty="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39159CB5-BA02-4560-89EB-171BCD96BC9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ตัดสินใจว่าจะทำเอง หรือใช้ทรัพยากรภายนอก โดยคำนึงถึงความสามารถพิเศษร่วมกัน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EBC37D01-5E03-4AD8-967E-C68D14E354B9}" type="parTrans" cxnId="{3722C177-2140-40E9-B2D8-9A7FE5EB455C}">
      <dgm:prSet/>
      <dgm:spPr/>
      <dgm:t>
        <a:bodyPr/>
        <a:lstStyle/>
        <a:p>
          <a:endParaRPr lang="th-TH" sz="240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8FDE5019-BF32-42E3-BD95-4A68E5A8544D}" type="sibTrans" cxnId="{3722C177-2140-40E9-B2D8-9A7FE5EB455C}">
      <dgm:prSet/>
      <dgm:spPr/>
      <dgm:t>
        <a:bodyPr/>
        <a:lstStyle/>
        <a:p>
          <a:endParaRPr lang="th-TH" sz="2400" dirty="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B88D9DAB-97E3-48E6-8810-403CB858479D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ปรับปรุงองค์กรและกระบวนการตามระบบงานใหม่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06F39DF7-9A70-4A2F-AFF7-E33138BBB7FE}" type="parTrans" cxnId="{6437AA70-322A-4DD2-BA5C-EC87FD68E957}">
      <dgm:prSet/>
      <dgm:spPr/>
      <dgm:t>
        <a:bodyPr/>
        <a:lstStyle/>
        <a:p>
          <a:endParaRPr lang="th-TH" sz="240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1A5A906C-12DD-4956-979A-0F8E91BBDDDF}" type="sibTrans" cxnId="{6437AA70-322A-4DD2-BA5C-EC87FD68E957}">
      <dgm:prSet/>
      <dgm:spPr/>
      <dgm:t>
        <a:bodyPr/>
        <a:lstStyle/>
        <a:p>
          <a:endParaRPr lang="th-TH" sz="2400" dirty="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48FCF2F2-FF11-4AE8-BE32-47DD288ECAE8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ติดตามผลการดำเนินการ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14393227-9E42-4C21-B519-89D4E8708EB2}" type="parTrans" cxnId="{F28B0F1E-402B-45FA-AEA9-8B9A09A11017}">
      <dgm:prSet/>
      <dgm:spPr/>
      <dgm:t>
        <a:bodyPr/>
        <a:lstStyle/>
        <a:p>
          <a:endParaRPr lang="th-TH" sz="240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0165DA38-3280-45F0-9A46-2A17FED14706}" type="sibTrans" cxnId="{F28B0F1E-402B-45FA-AEA9-8B9A09A11017}">
      <dgm:prSet/>
      <dgm:spPr/>
      <dgm:t>
        <a:bodyPr/>
        <a:lstStyle/>
        <a:p>
          <a:endParaRPr lang="th-TH" sz="2400" dirty="0">
            <a:solidFill>
              <a:schemeClr val="tx1"/>
            </a:solidFill>
            <a:latin typeface="Tahoma" pitchFamily="34" charset="0"/>
            <a:cs typeface="+mj-cs"/>
          </a:endParaRPr>
        </a:p>
      </dgm:t>
    </dgm:pt>
    <dgm:pt modelId="{D9A20047-E833-4522-A268-AF1B4857C9E7}" type="pres">
      <dgm:prSet presAssocID="{BF5C73E8-AF9C-4DE0-B09D-643D0D8418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119F51-D02A-4C36-9E8F-D0526454447E}" type="pres">
      <dgm:prSet presAssocID="{55AEF01D-1789-42AA-BD51-329139A82259}" presName="node" presStyleLbl="node1" presStyleIdx="0" presStyleCnt="5" custScaleX="130995" custRadScaleRad="98530" custRadScaleInc="20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7920B9-CA54-406E-9A6F-5D9FCB858AC8}" type="pres">
      <dgm:prSet presAssocID="{55AEF01D-1789-42AA-BD51-329139A82259}" presName="spNode" presStyleCnt="0"/>
      <dgm:spPr/>
      <dgm:t>
        <a:bodyPr/>
        <a:lstStyle/>
        <a:p>
          <a:endParaRPr lang="th-TH"/>
        </a:p>
      </dgm:t>
    </dgm:pt>
    <dgm:pt modelId="{976A2CDE-2482-471B-80FE-1229962401A7}" type="pres">
      <dgm:prSet presAssocID="{67CC9F01-426B-48DA-9D75-77E45B5BF407}" presName="sibTrans" presStyleLbl="sibTrans1D1" presStyleIdx="0" presStyleCnt="5"/>
      <dgm:spPr/>
      <dgm:t>
        <a:bodyPr/>
        <a:lstStyle/>
        <a:p>
          <a:endParaRPr lang="th-TH"/>
        </a:p>
      </dgm:t>
    </dgm:pt>
    <dgm:pt modelId="{BCB1E6C8-A143-4725-94F5-7F045A437F03}" type="pres">
      <dgm:prSet presAssocID="{8372B821-2660-4A1C-8EC1-E1FEDF2DDAE2}" presName="node" presStyleLbl="node1" presStyleIdx="1" presStyleCnt="5" custScaleX="137501" custRadScaleRad="105659" custRadScaleInc="520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AC02C2-DA4F-41D7-ABA4-40EF6F240A41}" type="pres">
      <dgm:prSet presAssocID="{8372B821-2660-4A1C-8EC1-E1FEDF2DDAE2}" presName="spNode" presStyleCnt="0"/>
      <dgm:spPr/>
      <dgm:t>
        <a:bodyPr/>
        <a:lstStyle/>
        <a:p>
          <a:endParaRPr lang="th-TH"/>
        </a:p>
      </dgm:t>
    </dgm:pt>
    <dgm:pt modelId="{EA4D527E-C696-48B7-B4E1-4D5785BB34BE}" type="pres">
      <dgm:prSet presAssocID="{54B3A8AE-993A-46C9-AF6E-FA0D0A04D7F3}" presName="sibTrans" presStyleLbl="sibTrans1D1" presStyleIdx="1" presStyleCnt="5"/>
      <dgm:spPr/>
      <dgm:t>
        <a:bodyPr/>
        <a:lstStyle/>
        <a:p>
          <a:endParaRPr lang="th-TH"/>
        </a:p>
      </dgm:t>
    </dgm:pt>
    <dgm:pt modelId="{34F1912E-D744-4010-81DC-938DA3127057}" type="pres">
      <dgm:prSet presAssocID="{39159CB5-BA02-4560-89EB-171BCD96BC94}" presName="node" presStyleLbl="node1" presStyleIdx="2" presStyleCnt="5" custScaleX="193154" custScaleY="124114" custRadScaleRad="103821" custRadScaleInc="-567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B230AF-7ECB-4061-92F8-9FA84E2FD981}" type="pres">
      <dgm:prSet presAssocID="{39159CB5-BA02-4560-89EB-171BCD96BC94}" presName="spNode" presStyleCnt="0"/>
      <dgm:spPr/>
      <dgm:t>
        <a:bodyPr/>
        <a:lstStyle/>
        <a:p>
          <a:endParaRPr lang="th-TH"/>
        </a:p>
      </dgm:t>
    </dgm:pt>
    <dgm:pt modelId="{31D41A31-1DFE-4ABD-80E3-FD5AC0A4D46D}" type="pres">
      <dgm:prSet presAssocID="{8FDE5019-BF32-42E3-BD95-4A68E5A8544D}" presName="sibTrans" presStyleLbl="sibTrans1D1" presStyleIdx="2" presStyleCnt="5"/>
      <dgm:spPr/>
      <dgm:t>
        <a:bodyPr/>
        <a:lstStyle/>
        <a:p>
          <a:endParaRPr lang="th-TH"/>
        </a:p>
      </dgm:t>
    </dgm:pt>
    <dgm:pt modelId="{A2B2A740-3974-410F-9979-6FED56DBD010}" type="pres">
      <dgm:prSet presAssocID="{B88D9DAB-97E3-48E6-8810-403CB858479D}" presName="node" presStyleLbl="node1" presStyleIdx="3" presStyleCnt="5" custScaleX="182429" custRadScaleRad="101973" custRadScaleInc="5068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97DC7A-3C44-4B23-84D3-F546E8B6CB75}" type="pres">
      <dgm:prSet presAssocID="{B88D9DAB-97E3-48E6-8810-403CB858479D}" presName="spNode" presStyleCnt="0"/>
      <dgm:spPr/>
      <dgm:t>
        <a:bodyPr/>
        <a:lstStyle/>
        <a:p>
          <a:endParaRPr lang="th-TH"/>
        </a:p>
      </dgm:t>
    </dgm:pt>
    <dgm:pt modelId="{79521C22-BA1B-42AD-89F4-B9640EA3BD74}" type="pres">
      <dgm:prSet presAssocID="{1A5A906C-12DD-4956-979A-0F8E91BBDDDF}" presName="sibTrans" presStyleLbl="sibTrans1D1" presStyleIdx="3" presStyleCnt="5"/>
      <dgm:spPr/>
      <dgm:t>
        <a:bodyPr/>
        <a:lstStyle/>
        <a:p>
          <a:endParaRPr lang="th-TH"/>
        </a:p>
      </dgm:t>
    </dgm:pt>
    <dgm:pt modelId="{4E1C0BDD-9404-40E6-9AC2-EBC8508AE94C}" type="pres">
      <dgm:prSet presAssocID="{48FCF2F2-FF11-4AE8-BE32-47DD288ECAE8}" presName="node" presStyleLbl="node1" presStyleIdx="4" presStyleCnt="5" custScaleX="135048" custRadScaleRad="100194" custRadScaleInc="23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E5E71-D41A-4DEF-B287-C5783340E0B3}" type="pres">
      <dgm:prSet presAssocID="{48FCF2F2-FF11-4AE8-BE32-47DD288ECAE8}" presName="spNode" presStyleCnt="0"/>
      <dgm:spPr/>
      <dgm:t>
        <a:bodyPr/>
        <a:lstStyle/>
        <a:p>
          <a:endParaRPr lang="th-TH"/>
        </a:p>
      </dgm:t>
    </dgm:pt>
    <dgm:pt modelId="{F4A4D64B-C463-4038-B0E9-3FEAAD5EB836}" type="pres">
      <dgm:prSet presAssocID="{0165DA38-3280-45F0-9A46-2A17FED14706}" presName="sibTrans" presStyleLbl="sibTrans1D1" presStyleIdx="4" presStyleCnt="5"/>
      <dgm:spPr/>
      <dgm:t>
        <a:bodyPr/>
        <a:lstStyle/>
        <a:p>
          <a:endParaRPr lang="th-TH"/>
        </a:p>
      </dgm:t>
    </dgm:pt>
  </dgm:ptLst>
  <dgm:cxnLst>
    <dgm:cxn modelId="{A29847D1-20B5-49F5-9E99-0B1343B2EDAF}" type="presOf" srcId="{0165DA38-3280-45F0-9A46-2A17FED14706}" destId="{F4A4D64B-C463-4038-B0E9-3FEAAD5EB836}" srcOrd="0" destOrd="0" presId="urn:microsoft.com/office/officeart/2005/8/layout/cycle5"/>
    <dgm:cxn modelId="{08A52619-FF1F-4D83-A4A0-8CFCB59DD001}" srcId="{BF5C73E8-AF9C-4DE0-B09D-643D0D8418BF}" destId="{8372B821-2660-4A1C-8EC1-E1FEDF2DDAE2}" srcOrd="1" destOrd="0" parTransId="{80866979-6060-480D-A2FD-8963AA83D6FD}" sibTransId="{54B3A8AE-993A-46C9-AF6E-FA0D0A04D7F3}"/>
    <dgm:cxn modelId="{01260D1E-9303-49AB-AC50-D6C3CA676AF0}" srcId="{BF5C73E8-AF9C-4DE0-B09D-643D0D8418BF}" destId="{55AEF01D-1789-42AA-BD51-329139A82259}" srcOrd="0" destOrd="0" parTransId="{D36CD166-2217-47D1-A533-911FC78A0CB2}" sibTransId="{67CC9F01-426B-48DA-9D75-77E45B5BF407}"/>
    <dgm:cxn modelId="{B0751B8E-738D-4A2D-A5A2-3D7BF186B971}" type="presOf" srcId="{39159CB5-BA02-4560-89EB-171BCD96BC94}" destId="{34F1912E-D744-4010-81DC-938DA3127057}" srcOrd="0" destOrd="0" presId="urn:microsoft.com/office/officeart/2005/8/layout/cycle5"/>
    <dgm:cxn modelId="{3722C177-2140-40E9-B2D8-9A7FE5EB455C}" srcId="{BF5C73E8-AF9C-4DE0-B09D-643D0D8418BF}" destId="{39159CB5-BA02-4560-89EB-171BCD96BC94}" srcOrd="2" destOrd="0" parTransId="{EBC37D01-5E03-4AD8-967E-C68D14E354B9}" sibTransId="{8FDE5019-BF32-42E3-BD95-4A68E5A8544D}"/>
    <dgm:cxn modelId="{F2F86A37-F3C4-4765-978C-159A848D50C6}" type="presOf" srcId="{8FDE5019-BF32-42E3-BD95-4A68E5A8544D}" destId="{31D41A31-1DFE-4ABD-80E3-FD5AC0A4D46D}" srcOrd="0" destOrd="0" presId="urn:microsoft.com/office/officeart/2005/8/layout/cycle5"/>
    <dgm:cxn modelId="{10035A11-171B-4DC0-92ED-47C417396443}" type="presOf" srcId="{8372B821-2660-4A1C-8EC1-E1FEDF2DDAE2}" destId="{BCB1E6C8-A143-4725-94F5-7F045A437F03}" srcOrd="0" destOrd="0" presId="urn:microsoft.com/office/officeart/2005/8/layout/cycle5"/>
    <dgm:cxn modelId="{A0D4C4BC-F0D7-46BF-9B61-A89CD462C7F3}" type="presOf" srcId="{54B3A8AE-993A-46C9-AF6E-FA0D0A04D7F3}" destId="{EA4D527E-C696-48B7-B4E1-4D5785BB34BE}" srcOrd="0" destOrd="0" presId="urn:microsoft.com/office/officeart/2005/8/layout/cycle5"/>
    <dgm:cxn modelId="{6A9A1F58-B717-45C0-9FB4-4A8027157375}" type="presOf" srcId="{B88D9DAB-97E3-48E6-8810-403CB858479D}" destId="{A2B2A740-3974-410F-9979-6FED56DBD010}" srcOrd="0" destOrd="0" presId="urn:microsoft.com/office/officeart/2005/8/layout/cycle5"/>
    <dgm:cxn modelId="{26D8578D-6F94-44BE-AF1B-33C9DDDD42E9}" type="presOf" srcId="{1A5A906C-12DD-4956-979A-0F8E91BBDDDF}" destId="{79521C22-BA1B-42AD-89F4-B9640EA3BD74}" srcOrd="0" destOrd="0" presId="urn:microsoft.com/office/officeart/2005/8/layout/cycle5"/>
    <dgm:cxn modelId="{0755B245-C7AB-4A55-9AF9-772CFB38EB30}" type="presOf" srcId="{55AEF01D-1789-42AA-BD51-329139A82259}" destId="{38119F51-D02A-4C36-9E8F-D0526454447E}" srcOrd="0" destOrd="0" presId="urn:microsoft.com/office/officeart/2005/8/layout/cycle5"/>
    <dgm:cxn modelId="{F28B0F1E-402B-45FA-AEA9-8B9A09A11017}" srcId="{BF5C73E8-AF9C-4DE0-B09D-643D0D8418BF}" destId="{48FCF2F2-FF11-4AE8-BE32-47DD288ECAE8}" srcOrd="4" destOrd="0" parTransId="{14393227-9E42-4C21-B519-89D4E8708EB2}" sibTransId="{0165DA38-3280-45F0-9A46-2A17FED14706}"/>
    <dgm:cxn modelId="{668B1C17-1BC2-4BA9-A7FC-DACB116D93A9}" type="presOf" srcId="{67CC9F01-426B-48DA-9D75-77E45B5BF407}" destId="{976A2CDE-2482-471B-80FE-1229962401A7}" srcOrd="0" destOrd="0" presId="urn:microsoft.com/office/officeart/2005/8/layout/cycle5"/>
    <dgm:cxn modelId="{D0205C1B-9034-4C08-B44F-2012D7007AD9}" type="presOf" srcId="{BF5C73E8-AF9C-4DE0-B09D-643D0D8418BF}" destId="{D9A20047-E833-4522-A268-AF1B4857C9E7}" srcOrd="0" destOrd="0" presId="urn:microsoft.com/office/officeart/2005/8/layout/cycle5"/>
    <dgm:cxn modelId="{F201EC6B-5D06-415D-A053-6EF43081815A}" type="presOf" srcId="{48FCF2F2-FF11-4AE8-BE32-47DD288ECAE8}" destId="{4E1C0BDD-9404-40E6-9AC2-EBC8508AE94C}" srcOrd="0" destOrd="0" presId="urn:microsoft.com/office/officeart/2005/8/layout/cycle5"/>
    <dgm:cxn modelId="{6437AA70-322A-4DD2-BA5C-EC87FD68E957}" srcId="{BF5C73E8-AF9C-4DE0-B09D-643D0D8418BF}" destId="{B88D9DAB-97E3-48E6-8810-403CB858479D}" srcOrd="3" destOrd="0" parTransId="{06F39DF7-9A70-4A2F-AFF7-E33138BBB7FE}" sibTransId="{1A5A906C-12DD-4956-979A-0F8E91BBDDDF}"/>
    <dgm:cxn modelId="{C5A95F16-8D8E-420E-BB55-36225AC8FEF7}" type="presParOf" srcId="{D9A20047-E833-4522-A268-AF1B4857C9E7}" destId="{38119F51-D02A-4C36-9E8F-D0526454447E}" srcOrd="0" destOrd="0" presId="urn:microsoft.com/office/officeart/2005/8/layout/cycle5"/>
    <dgm:cxn modelId="{588728AB-A146-4BCE-BAF7-D6F2FB16E49A}" type="presParOf" srcId="{D9A20047-E833-4522-A268-AF1B4857C9E7}" destId="{747920B9-CA54-406E-9A6F-5D9FCB858AC8}" srcOrd="1" destOrd="0" presId="urn:microsoft.com/office/officeart/2005/8/layout/cycle5"/>
    <dgm:cxn modelId="{76BD1D24-5B8B-4435-80C2-A64E7F341556}" type="presParOf" srcId="{D9A20047-E833-4522-A268-AF1B4857C9E7}" destId="{976A2CDE-2482-471B-80FE-1229962401A7}" srcOrd="2" destOrd="0" presId="urn:microsoft.com/office/officeart/2005/8/layout/cycle5"/>
    <dgm:cxn modelId="{5B5B3C78-6A45-454A-8E66-4317C927B1A3}" type="presParOf" srcId="{D9A20047-E833-4522-A268-AF1B4857C9E7}" destId="{BCB1E6C8-A143-4725-94F5-7F045A437F03}" srcOrd="3" destOrd="0" presId="urn:microsoft.com/office/officeart/2005/8/layout/cycle5"/>
    <dgm:cxn modelId="{B2FF10F3-893D-4788-8412-3647B6941A37}" type="presParOf" srcId="{D9A20047-E833-4522-A268-AF1B4857C9E7}" destId="{A0AC02C2-DA4F-41D7-ABA4-40EF6F240A41}" srcOrd="4" destOrd="0" presId="urn:microsoft.com/office/officeart/2005/8/layout/cycle5"/>
    <dgm:cxn modelId="{349D969A-7198-42D9-BD01-FAA39A4E550E}" type="presParOf" srcId="{D9A20047-E833-4522-A268-AF1B4857C9E7}" destId="{EA4D527E-C696-48B7-B4E1-4D5785BB34BE}" srcOrd="5" destOrd="0" presId="urn:microsoft.com/office/officeart/2005/8/layout/cycle5"/>
    <dgm:cxn modelId="{94A61570-6B92-4D22-AAE3-02D1CF0FFC2F}" type="presParOf" srcId="{D9A20047-E833-4522-A268-AF1B4857C9E7}" destId="{34F1912E-D744-4010-81DC-938DA3127057}" srcOrd="6" destOrd="0" presId="urn:microsoft.com/office/officeart/2005/8/layout/cycle5"/>
    <dgm:cxn modelId="{9F216806-0150-4BFD-BEFD-201F3A8A3BE4}" type="presParOf" srcId="{D9A20047-E833-4522-A268-AF1B4857C9E7}" destId="{7AB230AF-7ECB-4061-92F8-9FA84E2FD981}" srcOrd="7" destOrd="0" presId="urn:microsoft.com/office/officeart/2005/8/layout/cycle5"/>
    <dgm:cxn modelId="{6E850DFF-EEA1-4193-A652-D642DBDAAC51}" type="presParOf" srcId="{D9A20047-E833-4522-A268-AF1B4857C9E7}" destId="{31D41A31-1DFE-4ABD-80E3-FD5AC0A4D46D}" srcOrd="8" destOrd="0" presId="urn:microsoft.com/office/officeart/2005/8/layout/cycle5"/>
    <dgm:cxn modelId="{F2C24534-65A6-4FCF-AECC-6F31AD5DD3B5}" type="presParOf" srcId="{D9A20047-E833-4522-A268-AF1B4857C9E7}" destId="{A2B2A740-3974-410F-9979-6FED56DBD010}" srcOrd="9" destOrd="0" presId="urn:microsoft.com/office/officeart/2005/8/layout/cycle5"/>
    <dgm:cxn modelId="{3DB0B31A-8ADB-467D-8BB5-5A99FBFEF1E0}" type="presParOf" srcId="{D9A20047-E833-4522-A268-AF1B4857C9E7}" destId="{4997DC7A-3C44-4B23-84D3-F546E8B6CB75}" srcOrd="10" destOrd="0" presId="urn:microsoft.com/office/officeart/2005/8/layout/cycle5"/>
    <dgm:cxn modelId="{A064DE05-DFA5-4A4B-866C-AE3CAD843E62}" type="presParOf" srcId="{D9A20047-E833-4522-A268-AF1B4857C9E7}" destId="{79521C22-BA1B-42AD-89F4-B9640EA3BD74}" srcOrd="11" destOrd="0" presId="urn:microsoft.com/office/officeart/2005/8/layout/cycle5"/>
    <dgm:cxn modelId="{CA2BADA8-B431-4FDA-835B-0FF88F1B5BD7}" type="presParOf" srcId="{D9A20047-E833-4522-A268-AF1B4857C9E7}" destId="{4E1C0BDD-9404-40E6-9AC2-EBC8508AE94C}" srcOrd="12" destOrd="0" presId="urn:microsoft.com/office/officeart/2005/8/layout/cycle5"/>
    <dgm:cxn modelId="{D671324C-5C8F-40A9-A12D-47313D7A1739}" type="presParOf" srcId="{D9A20047-E833-4522-A268-AF1B4857C9E7}" destId="{74BE5E71-D41A-4DEF-B287-C5783340E0B3}" srcOrd="13" destOrd="0" presId="urn:microsoft.com/office/officeart/2005/8/layout/cycle5"/>
    <dgm:cxn modelId="{E31949CA-E870-4E5E-9C37-DA52F35F2AE8}" type="presParOf" srcId="{D9A20047-E833-4522-A268-AF1B4857C9E7}" destId="{F4A4D64B-C463-4038-B0E9-3FEAAD5EB836}" srcOrd="14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5C73E8-AF9C-4DE0-B09D-643D0D8418BF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5AEF01D-1789-42AA-BD51-329139A82259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ค้นหาความจำเป็นในการออกแบบและสร้างนวัตกรรมของกระบวนการ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36CD166-2217-47D1-A533-911FC78A0CB2}" type="par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67CC9F01-426B-48DA-9D75-77E45B5BF407}" type="sib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372B821-2660-4A1C-8EC1-E1FEDF2DDAE2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กำหนดผู้รับผิดชอบและทรัพยากร</a:t>
          </a:r>
        </a:p>
      </dgm:t>
    </dgm:pt>
    <dgm:pt modelId="{80866979-6060-480D-A2FD-8963AA83D6FD}" type="par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54B3A8AE-993A-46C9-AF6E-FA0D0A04D7F3}" type="sib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39159CB5-BA02-4560-89EB-171BCD96BC9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กำหนดข้อกำหนดของการออกแบบและแผนการออกแบบ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EBC37D01-5E03-4AD8-967E-C68D14E354B9}" type="par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FDE5019-BF32-42E3-BD95-4A68E5A8544D}" type="sib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B88D9DAB-97E3-48E6-8810-403CB858479D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ทำการออกแบบ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06F39DF7-9A70-4A2F-AFF7-E33138BBB7FE}" type="par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1A5A906C-12DD-4956-979A-0F8E91BBDDDF}" type="sib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48FCF2F2-FF11-4AE8-BE32-47DD288ECAE8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ตรวจสอบและทดลองปฏิบัติ</a:t>
          </a:r>
        </a:p>
      </dgm:t>
    </dgm:pt>
    <dgm:pt modelId="{14393227-9E42-4C21-B519-89D4E8708EB2}" type="par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0165DA38-3280-45F0-9A46-2A17FED14706}" type="sib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36B87CE6-8481-4740-8FF3-3F8527A440C6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นำสู่การปฏิบัติจริง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B6245F6-E039-407A-8696-89F44D50A128}" type="parTrans" cxnId="{8739F454-017F-4A8A-A074-79C0982154B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94035730-2560-468E-8AD2-D240FBDFCAAD}" type="sibTrans" cxnId="{8739F454-017F-4A8A-A074-79C0982154B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D9A20047-E833-4522-A268-AF1B4857C9E7}" type="pres">
      <dgm:prSet presAssocID="{BF5C73E8-AF9C-4DE0-B09D-643D0D8418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119F51-D02A-4C36-9E8F-D0526454447E}" type="pres">
      <dgm:prSet presAssocID="{55AEF01D-1789-42AA-BD51-329139A82259}" presName="node" presStyleLbl="node1" presStyleIdx="0" presStyleCnt="6" custScaleX="223752" custRadScaleRad="102113" custRadScaleInc="199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7920B9-CA54-406E-9A6F-5D9FCB858AC8}" type="pres">
      <dgm:prSet presAssocID="{55AEF01D-1789-42AA-BD51-329139A82259}" presName="spNode" presStyleCnt="0"/>
      <dgm:spPr/>
      <dgm:t>
        <a:bodyPr/>
        <a:lstStyle/>
        <a:p>
          <a:endParaRPr lang="th-TH"/>
        </a:p>
      </dgm:t>
    </dgm:pt>
    <dgm:pt modelId="{976A2CDE-2482-471B-80FE-1229962401A7}" type="pres">
      <dgm:prSet presAssocID="{67CC9F01-426B-48DA-9D75-77E45B5BF407}" presName="sibTrans" presStyleLbl="sibTrans1D1" presStyleIdx="0" presStyleCnt="6"/>
      <dgm:spPr/>
      <dgm:t>
        <a:bodyPr/>
        <a:lstStyle/>
        <a:p>
          <a:endParaRPr lang="th-TH"/>
        </a:p>
      </dgm:t>
    </dgm:pt>
    <dgm:pt modelId="{BCB1E6C8-A143-4725-94F5-7F045A437F03}" type="pres">
      <dgm:prSet presAssocID="{8372B821-2660-4A1C-8EC1-E1FEDF2DDAE2}" presName="node" presStyleLbl="node1" presStyleIdx="1" presStyleCnt="6" custScaleX="152872" custRadScaleRad="98633" custRadScaleInc="4222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AC02C2-DA4F-41D7-ABA4-40EF6F240A41}" type="pres">
      <dgm:prSet presAssocID="{8372B821-2660-4A1C-8EC1-E1FEDF2DDAE2}" presName="spNode" presStyleCnt="0"/>
      <dgm:spPr/>
      <dgm:t>
        <a:bodyPr/>
        <a:lstStyle/>
        <a:p>
          <a:endParaRPr lang="th-TH"/>
        </a:p>
      </dgm:t>
    </dgm:pt>
    <dgm:pt modelId="{EA4D527E-C696-48B7-B4E1-4D5785BB34BE}" type="pres">
      <dgm:prSet presAssocID="{54B3A8AE-993A-46C9-AF6E-FA0D0A04D7F3}" presName="sibTrans" presStyleLbl="sibTrans1D1" presStyleIdx="1" presStyleCnt="6"/>
      <dgm:spPr/>
      <dgm:t>
        <a:bodyPr/>
        <a:lstStyle/>
        <a:p>
          <a:endParaRPr lang="th-TH"/>
        </a:p>
      </dgm:t>
    </dgm:pt>
    <dgm:pt modelId="{34F1912E-D744-4010-81DC-938DA3127057}" type="pres">
      <dgm:prSet presAssocID="{39159CB5-BA02-4560-89EB-171BCD96BC94}" presName="node" presStyleLbl="node1" presStyleIdx="2" presStyleCnt="6" custScaleX="25412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B230AF-7ECB-4061-92F8-9FA84E2FD981}" type="pres">
      <dgm:prSet presAssocID="{39159CB5-BA02-4560-89EB-171BCD96BC94}" presName="spNode" presStyleCnt="0"/>
      <dgm:spPr/>
      <dgm:t>
        <a:bodyPr/>
        <a:lstStyle/>
        <a:p>
          <a:endParaRPr lang="th-TH"/>
        </a:p>
      </dgm:t>
    </dgm:pt>
    <dgm:pt modelId="{31D41A31-1DFE-4ABD-80E3-FD5AC0A4D46D}" type="pres">
      <dgm:prSet presAssocID="{8FDE5019-BF32-42E3-BD95-4A68E5A8544D}" presName="sibTrans" presStyleLbl="sibTrans1D1" presStyleIdx="2" presStyleCnt="6"/>
      <dgm:spPr/>
      <dgm:t>
        <a:bodyPr/>
        <a:lstStyle/>
        <a:p>
          <a:endParaRPr lang="th-TH"/>
        </a:p>
      </dgm:t>
    </dgm:pt>
    <dgm:pt modelId="{A2B2A740-3974-410F-9979-6FED56DBD010}" type="pres">
      <dgm:prSet presAssocID="{B88D9DAB-97E3-48E6-8810-403CB858479D}" presName="node" presStyleLbl="node1" presStyleIdx="3" presStyleCnt="6" custScaleX="11225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97DC7A-3C44-4B23-84D3-F546E8B6CB75}" type="pres">
      <dgm:prSet presAssocID="{B88D9DAB-97E3-48E6-8810-403CB858479D}" presName="spNode" presStyleCnt="0"/>
      <dgm:spPr/>
      <dgm:t>
        <a:bodyPr/>
        <a:lstStyle/>
        <a:p>
          <a:endParaRPr lang="th-TH"/>
        </a:p>
      </dgm:t>
    </dgm:pt>
    <dgm:pt modelId="{79521C22-BA1B-42AD-89F4-B9640EA3BD74}" type="pres">
      <dgm:prSet presAssocID="{1A5A906C-12DD-4956-979A-0F8E91BBDDDF}" presName="sibTrans" presStyleLbl="sibTrans1D1" presStyleIdx="3" presStyleCnt="6"/>
      <dgm:spPr/>
      <dgm:t>
        <a:bodyPr/>
        <a:lstStyle/>
        <a:p>
          <a:endParaRPr lang="th-TH"/>
        </a:p>
      </dgm:t>
    </dgm:pt>
    <dgm:pt modelId="{4E1C0BDD-9404-40E6-9AC2-EBC8508AE94C}" type="pres">
      <dgm:prSet presAssocID="{48FCF2F2-FF11-4AE8-BE32-47DD288ECAE8}" presName="node" presStyleLbl="node1" presStyleIdx="4" presStyleCnt="6" custScaleX="17008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E5E71-D41A-4DEF-B287-C5783340E0B3}" type="pres">
      <dgm:prSet presAssocID="{48FCF2F2-FF11-4AE8-BE32-47DD288ECAE8}" presName="spNode" presStyleCnt="0"/>
      <dgm:spPr/>
      <dgm:t>
        <a:bodyPr/>
        <a:lstStyle/>
        <a:p>
          <a:endParaRPr lang="th-TH"/>
        </a:p>
      </dgm:t>
    </dgm:pt>
    <dgm:pt modelId="{F4A4D64B-C463-4038-B0E9-3FEAAD5EB836}" type="pres">
      <dgm:prSet presAssocID="{0165DA38-3280-45F0-9A46-2A17FED14706}" presName="sibTrans" presStyleLbl="sibTrans1D1" presStyleIdx="4" presStyleCnt="6"/>
      <dgm:spPr/>
      <dgm:t>
        <a:bodyPr/>
        <a:lstStyle/>
        <a:p>
          <a:endParaRPr lang="th-TH"/>
        </a:p>
      </dgm:t>
    </dgm:pt>
    <dgm:pt modelId="{131F5CF7-448A-4011-8F39-34F0126DFB22}" type="pres">
      <dgm:prSet presAssocID="{36B87CE6-8481-4740-8FF3-3F8527A440C6}" presName="node" presStyleLbl="node1" presStyleIdx="5" presStyleCnt="6" custScaleX="159652" custRadScaleRad="96379" custRadScaleInc="-2926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3AAD911-18D2-4DA4-BB3B-B9EF68F62091}" type="pres">
      <dgm:prSet presAssocID="{36B87CE6-8481-4740-8FF3-3F8527A440C6}" presName="spNode" presStyleCnt="0"/>
      <dgm:spPr/>
      <dgm:t>
        <a:bodyPr/>
        <a:lstStyle/>
        <a:p>
          <a:endParaRPr lang="th-TH"/>
        </a:p>
      </dgm:t>
    </dgm:pt>
    <dgm:pt modelId="{AFD4C9DC-FB81-4203-9582-45F295C2E24E}" type="pres">
      <dgm:prSet presAssocID="{94035730-2560-468E-8AD2-D240FBDFCAAD}" presName="sibTrans" presStyleLbl="sibTrans1D1" presStyleIdx="5" presStyleCnt="6"/>
      <dgm:spPr/>
      <dgm:t>
        <a:bodyPr/>
        <a:lstStyle/>
        <a:p>
          <a:endParaRPr lang="th-TH"/>
        </a:p>
      </dgm:t>
    </dgm:pt>
  </dgm:ptLst>
  <dgm:cxnLst>
    <dgm:cxn modelId="{1C48EE11-F218-4430-A5C8-0A73DB9901D2}" type="presOf" srcId="{54B3A8AE-993A-46C9-AF6E-FA0D0A04D7F3}" destId="{EA4D527E-C696-48B7-B4E1-4D5785BB34BE}" srcOrd="0" destOrd="0" presId="urn:microsoft.com/office/officeart/2005/8/layout/cycle5"/>
    <dgm:cxn modelId="{182F94A1-9BFE-426B-B2EF-13C3686A47D3}" type="presOf" srcId="{55AEF01D-1789-42AA-BD51-329139A82259}" destId="{38119F51-D02A-4C36-9E8F-D0526454447E}" srcOrd="0" destOrd="0" presId="urn:microsoft.com/office/officeart/2005/8/layout/cycle5"/>
    <dgm:cxn modelId="{D423EAA1-953D-4A5E-A1B0-84EB7E21BDCD}" type="presOf" srcId="{1A5A906C-12DD-4956-979A-0F8E91BBDDDF}" destId="{79521C22-BA1B-42AD-89F4-B9640EA3BD74}" srcOrd="0" destOrd="0" presId="urn:microsoft.com/office/officeart/2005/8/layout/cycle5"/>
    <dgm:cxn modelId="{57E0837C-6FBC-4D74-89E6-F5131CCCA352}" type="presOf" srcId="{8FDE5019-BF32-42E3-BD95-4A68E5A8544D}" destId="{31D41A31-1DFE-4ABD-80E3-FD5AC0A4D46D}" srcOrd="0" destOrd="0" presId="urn:microsoft.com/office/officeart/2005/8/layout/cycle5"/>
    <dgm:cxn modelId="{8739F454-017F-4A8A-A074-79C0982154B7}" srcId="{BF5C73E8-AF9C-4DE0-B09D-643D0D8418BF}" destId="{36B87CE6-8481-4740-8FF3-3F8527A440C6}" srcOrd="5" destOrd="0" parTransId="{DB6245F6-E039-407A-8696-89F44D50A128}" sibTransId="{94035730-2560-468E-8AD2-D240FBDFCAAD}"/>
    <dgm:cxn modelId="{4AB91E9F-49F3-4888-8768-499A98A6149D}" type="presOf" srcId="{39159CB5-BA02-4560-89EB-171BCD96BC94}" destId="{34F1912E-D744-4010-81DC-938DA3127057}" srcOrd="0" destOrd="0" presId="urn:microsoft.com/office/officeart/2005/8/layout/cycle5"/>
    <dgm:cxn modelId="{FCAFE3EC-B45B-469B-B673-08A19BD57326}" type="presOf" srcId="{67CC9F01-426B-48DA-9D75-77E45B5BF407}" destId="{976A2CDE-2482-471B-80FE-1229962401A7}" srcOrd="0" destOrd="0" presId="urn:microsoft.com/office/officeart/2005/8/layout/cycle5"/>
    <dgm:cxn modelId="{3722C177-2140-40E9-B2D8-9A7FE5EB455C}" srcId="{BF5C73E8-AF9C-4DE0-B09D-643D0D8418BF}" destId="{39159CB5-BA02-4560-89EB-171BCD96BC94}" srcOrd="2" destOrd="0" parTransId="{EBC37D01-5E03-4AD8-967E-C68D14E354B9}" sibTransId="{8FDE5019-BF32-42E3-BD95-4A68E5A8544D}"/>
    <dgm:cxn modelId="{6437AA70-322A-4DD2-BA5C-EC87FD68E957}" srcId="{BF5C73E8-AF9C-4DE0-B09D-643D0D8418BF}" destId="{B88D9DAB-97E3-48E6-8810-403CB858479D}" srcOrd="3" destOrd="0" parTransId="{06F39DF7-9A70-4A2F-AFF7-E33138BBB7FE}" sibTransId="{1A5A906C-12DD-4956-979A-0F8E91BBDDDF}"/>
    <dgm:cxn modelId="{F3841634-5BD3-4A11-A296-21E03525C878}" type="presOf" srcId="{48FCF2F2-FF11-4AE8-BE32-47DD288ECAE8}" destId="{4E1C0BDD-9404-40E6-9AC2-EBC8508AE94C}" srcOrd="0" destOrd="0" presId="urn:microsoft.com/office/officeart/2005/8/layout/cycle5"/>
    <dgm:cxn modelId="{08A52619-FF1F-4D83-A4A0-8CFCB59DD001}" srcId="{BF5C73E8-AF9C-4DE0-B09D-643D0D8418BF}" destId="{8372B821-2660-4A1C-8EC1-E1FEDF2DDAE2}" srcOrd="1" destOrd="0" parTransId="{80866979-6060-480D-A2FD-8963AA83D6FD}" sibTransId="{54B3A8AE-993A-46C9-AF6E-FA0D0A04D7F3}"/>
    <dgm:cxn modelId="{2552B94F-902D-45EA-A7EE-E0D611DD8FB1}" type="presOf" srcId="{94035730-2560-468E-8AD2-D240FBDFCAAD}" destId="{AFD4C9DC-FB81-4203-9582-45F295C2E24E}" srcOrd="0" destOrd="0" presId="urn:microsoft.com/office/officeart/2005/8/layout/cycle5"/>
    <dgm:cxn modelId="{B150D2FA-6510-4C20-A874-5AE1FF434C10}" type="presOf" srcId="{B88D9DAB-97E3-48E6-8810-403CB858479D}" destId="{A2B2A740-3974-410F-9979-6FED56DBD010}" srcOrd="0" destOrd="0" presId="urn:microsoft.com/office/officeart/2005/8/layout/cycle5"/>
    <dgm:cxn modelId="{4CD14DB1-9B0A-4D9A-9157-38D271EEC76E}" type="presOf" srcId="{8372B821-2660-4A1C-8EC1-E1FEDF2DDAE2}" destId="{BCB1E6C8-A143-4725-94F5-7F045A437F03}" srcOrd="0" destOrd="0" presId="urn:microsoft.com/office/officeart/2005/8/layout/cycle5"/>
    <dgm:cxn modelId="{B3855F08-B1B3-4781-BA9F-160BFCA412E7}" type="presOf" srcId="{36B87CE6-8481-4740-8FF3-3F8527A440C6}" destId="{131F5CF7-448A-4011-8F39-34F0126DFB22}" srcOrd="0" destOrd="0" presId="urn:microsoft.com/office/officeart/2005/8/layout/cycle5"/>
    <dgm:cxn modelId="{3064D034-12ED-4562-BFC7-E7C41692A180}" type="presOf" srcId="{0165DA38-3280-45F0-9A46-2A17FED14706}" destId="{F4A4D64B-C463-4038-B0E9-3FEAAD5EB836}" srcOrd="0" destOrd="0" presId="urn:microsoft.com/office/officeart/2005/8/layout/cycle5"/>
    <dgm:cxn modelId="{DBA45FF9-3498-4615-9825-BFC4B2D060D9}" type="presOf" srcId="{BF5C73E8-AF9C-4DE0-B09D-643D0D8418BF}" destId="{D9A20047-E833-4522-A268-AF1B4857C9E7}" srcOrd="0" destOrd="0" presId="urn:microsoft.com/office/officeart/2005/8/layout/cycle5"/>
    <dgm:cxn modelId="{F28B0F1E-402B-45FA-AEA9-8B9A09A11017}" srcId="{BF5C73E8-AF9C-4DE0-B09D-643D0D8418BF}" destId="{48FCF2F2-FF11-4AE8-BE32-47DD288ECAE8}" srcOrd="4" destOrd="0" parTransId="{14393227-9E42-4C21-B519-89D4E8708EB2}" sibTransId="{0165DA38-3280-45F0-9A46-2A17FED14706}"/>
    <dgm:cxn modelId="{01260D1E-9303-49AB-AC50-D6C3CA676AF0}" srcId="{BF5C73E8-AF9C-4DE0-B09D-643D0D8418BF}" destId="{55AEF01D-1789-42AA-BD51-329139A82259}" srcOrd="0" destOrd="0" parTransId="{D36CD166-2217-47D1-A533-911FC78A0CB2}" sibTransId="{67CC9F01-426B-48DA-9D75-77E45B5BF407}"/>
    <dgm:cxn modelId="{9721340B-7FF9-46D8-A98A-8CB53376F072}" type="presParOf" srcId="{D9A20047-E833-4522-A268-AF1B4857C9E7}" destId="{38119F51-D02A-4C36-9E8F-D0526454447E}" srcOrd="0" destOrd="0" presId="urn:microsoft.com/office/officeart/2005/8/layout/cycle5"/>
    <dgm:cxn modelId="{78D9D112-02C6-478D-A0CF-34C2DB3CC608}" type="presParOf" srcId="{D9A20047-E833-4522-A268-AF1B4857C9E7}" destId="{747920B9-CA54-406E-9A6F-5D9FCB858AC8}" srcOrd="1" destOrd="0" presId="urn:microsoft.com/office/officeart/2005/8/layout/cycle5"/>
    <dgm:cxn modelId="{B20FEDCE-858B-4E77-B57F-0F5A846929D9}" type="presParOf" srcId="{D9A20047-E833-4522-A268-AF1B4857C9E7}" destId="{976A2CDE-2482-471B-80FE-1229962401A7}" srcOrd="2" destOrd="0" presId="urn:microsoft.com/office/officeart/2005/8/layout/cycle5"/>
    <dgm:cxn modelId="{4FA1FB1B-1A02-4658-AC06-11575B02C67D}" type="presParOf" srcId="{D9A20047-E833-4522-A268-AF1B4857C9E7}" destId="{BCB1E6C8-A143-4725-94F5-7F045A437F03}" srcOrd="3" destOrd="0" presId="urn:microsoft.com/office/officeart/2005/8/layout/cycle5"/>
    <dgm:cxn modelId="{80B553F4-88A3-4A98-9269-D08844138AB0}" type="presParOf" srcId="{D9A20047-E833-4522-A268-AF1B4857C9E7}" destId="{A0AC02C2-DA4F-41D7-ABA4-40EF6F240A41}" srcOrd="4" destOrd="0" presId="urn:microsoft.com/office/officeart/2005/8/layout/cycle5"/>
    <dgm:cxn modelId="{493800E1-807C-4859-83BE-89818782634A}" type="presParOf" srcId="{D9A20047-E833-4522-A268-AF1B4857C9E7}" destId="{EA4D527E-C696-48B7-B4E1-4D5785BB34BE}" srcOrd="5" destOrd="0" presId="urn:microsoft.com/office/officeart/2005/8/layout/cycle5"/>
    <dgm:cxn modelId="{F99EF31A-1C7B-40E0-89E7-4467F05BB4C9}" type="presParOf" srcId="{D9A20047-E833-4522-A268-AF1B4857C9E7}" destId="{34F1912E-D744-4010-81DC-938DA3127057}" srcOrd="6" destOrd="0" presId="urn:microsoft.com/office/officeart/2005/8/layout/cycle5"/>
    <dgm:cxn modelId="{9582F69E-2F6D-4F68-99FE-486B06858FE5}" type="presParOf" srcId="{D9A20047-E833-4522-A268-AF1B4857C9E7}" destId="{7AB230AF-7ECB-4061-92F8-9FA84E2FD981}" srcOrd="7" destOrd="0" presId="urn:microsoft.com/office/officeart/2005/8/layout/cycle5"/>
    <dgm:cxn modelId="{436B8A2C-B7B9-4832-9483-811A42D4ED29}" type="presParOf" srcId="{D9A20047-E833-4522-A268-AF1B4857C9E7}" destId="{31D41A31-1DFE-4ABD-80E3-FD5AC0A4D46D}" srcOrd="8" destOrd="0" presId="urn:microsoft.com/office/officeart/2005/8/layout/cycle5"/>
    <dgm:cxn modelId="{86479DFC-D12E-4904-93BD-6FF62CE5A453}" type="presParOf" srcId="{D9A20047-E833-4522-A268-AF1B4857C9E7}" destId="{A2B2A740-3974-410F-9979-6FED56DBD010}" srcOrd="9" destOrd="0" presId="urn:microsoft.com/office/officeart/2005/8/layout/cycle5"/>
    <dgm:cxn modelId="{AD4B4E9A-5CF9-4A40-A3FD-A4C841AE77BA}" type="presParOf" srcId="{D9A20047-E833-4522-A268-AF1B4857C9E7}" destId="{4997DC7A-3C44-4B23-84D3-F546E8B6CB75}" srcOrd="10" destOrd="0" presId="urn:microsoft.com/office/officeart/2005/8/layout/cycle5"/>
    <dgm:cxn modelId="{827C2D38-7EA7-4FAC-9D72-ABE593984987}" type="presParOf" srcId="{D9A20047-E833-4522-A268-AF1B4857C9E7}" destId="{79521C22-BA1B-42AD-89F4-B9640EA3BD74}" srcOrd="11" destOrd="0" presId="urn:microsoft.com/office/officeart/2005/8/layout/cycle5"/>
    <dgm:cxn modelId="{AD658C62-A899-41C0-B3A1-28F49D95B7D7}" type="presParOf" srcId="{D9A20047-E833-4522-A268-AF1B4857C9E7}" destId="{4E1C0BDD-9404-40E6-9AC2-EBC8508AE94C}" srcOrd="12" destOrd="0" presId="urn:microsoft.com/office/officeart/2005/8/layout/cycle5"/>
    <dgm:cxn modelId="{63CD0B8A-B50D-430D-91D8-C9A2F7470EF6}" type="presParOf" srcId="{D9A20047-E833-4522-A268-AF1B4857C9E7}" destId="{74BE5E71-D41A-4DEF-B287-C5783340E0B3}" srcOrd="13" destOrd="0" presId="urn:microsoft.com/office/officeart/2005/8/layout/cycle5"/>
    <dgm:cxn modelId="{A4CA19CC-E7EA-4FF7-8F3D-F8ADF4BC0065}" type="presParOf" srcId="{D9A20047-E833-4522-A268-AF1B4857C9E7}" destId="{F4A4D64B-C463-4038-B0E9-3FEAAD5EB836}" srcOrd="14" destOrd="0" presId="urn:microsoft.com/office/officeart/2005/8/layout/cycle5"/>
    <dgm:cxn modelId="{3BAEE094-CA30-4723-BBC4-D8C347160D3B}" type="presParOf" srcId="{D9A20047-E833-4522-A268-AF1B4857C9E7}" destId="{131F5CF7-448A-4011-8F39-34F0126DFB22}" srcOrd="15" destOrd="0" presId="urn:microsoft.com/office/officeart/2005/8/layout/cycle5"/>
    <dgm:cxn modelId="{F25C75FA-28CA-404C-A6E1-6CFCB8360ED1}" type="presParOf" srcId="{D9A20047-E833-4522-A268-AF1B4857C9E7}" destId="{43AAD911-18D2-4DA4-BB3B-B9EF68F62091}" srcOrd="16" destOrd="0" presId="urn:microsoft.com/office/officeart/2005/8/layout/cycle5"/>
    <dgm:cxn modelId="{8FF8CC5C-FE46-417C-A147-638FFA9EBDC8}" type="presParOf" srcId="{D9A20047-E833-4522-A268-AF1B4857C9E7}" destId="{AFD4C9DC-FB81-4203-9582-45F295C2E24E}" srcOrd="17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5C73E8-AF9C-4DE0-B09D-643D0D8418BF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5AEF01D-1789-42AA-BD51-329139A82259}">
      <dgm:prSet phldrT="[Text]" custT="1"/>
      <dgm:spPr>
        <a:solidFill>
          <a:srgbClr val="92D050"/>
        </a:solidFill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จัดทำมาตรฐาน</a:t>
          </a:r>
        </a:p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การปฏิบัติงาน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36CD166-2217-47D1-A533-911FC78A0CB2}" type="par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67CC9F01-426B-48DA-9D75-77E45B5BF407}" type="sib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372B821-2660-4A1C-8EC1-E1FEDF2DDAE2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กำหนดตัววัดผลงานของกระบวนการและตัววัดในกระบวนการ</a:t>
          </a:r>
        </a:p>
      </dgm:t>
    </dgm:pt>
    <dgm:pt modelId="{80866979-6060-480D-A2FD-8963AA83D6FD}" type="par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54B3A8AE-993A-46C9-AF6E-FA0D0A04D7F3}" type="sib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39159CB5-BA02-4560-89EB-171BCD96BC9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กำหนดวิธีการและเทคโนโลยีที่ใช้ในการควบคุมกระบวนการ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EBC37D01-5E03-4AD8-967E-C68D14E354B9}" type="par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FDE5019-BF32-42E3-BD95-4A68E5A8544D}" type="sib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B88D9DAB-97E3-48E6-8810-403CB858479D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ฝึกอบรม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06F39DF7-9A70-4A2F-AFF7-E33138BBB7FE}" type="par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1A5A906C-12DD-4956-979A-0F8E91BBDDDF}" type="sib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48FCF2F2-FF11-4AE8-BE32-47DD288ECAE8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ตรวจสอบและติดตามผลงานของกระบวนการ</a:t>
          </a:r>
        </a:p>
      </dgm:t>
    </dgm:pt>
    <dgm:pt modelId="{14393227-9E42-4C21-B519-89D4E8708EB2}" type="par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0165DA38-3280-45F0-9A46-2A17FED14706}" type="sib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36B87CE6-8481-4740-8FF3-3F8527A440C6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แก้ไขและป้องกันปัญหาที่อาจเกิดขึ้น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B6245F6-E039-407A-8696-89F44D50A128}" type="parTrans" cxnId="{8739F454-017F-4A8A-A074-79C0982154B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94035730-2560-468E-8AD2-D240FBDFCAAD}" type="sibTrans" cxnId="{8739F454-017F-4A8A-A074-79C0982154B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D9A20047-E833-4522-A268-AF1B4857C9E7}" type="pres">
      <dgm:prSet presAssocID="{BF5C73E8-AF9C-4DE0-B09D-643D0D8418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119F51-D02A-4C36-9E8F-D0526454447E}" type="pres">
      <dgm:prSet presAssocID="{55AEF01D-1789-42AA-BD51-329139A82259}" presName="node" presStyleLbl="node1" presStyleIdx="0" presStyleCnt="6" custScaleX="223840" custRadScaleRad="102113" custRadScaleInc="199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7920B9-CA54-406E-9A6F-5D9FCB858AC8}" type="pres">
      <dgm:prSet presAssocID="{55AEF01D-1789-42AA-BD51-329139A82259}" presName="spNode" presStyleCnt="0"/>
      <dgm:spPr/>
      <dgm:t>
        <a:bodyPr/>
        <a:lstStyle/>
        <a:p>
          <a:endParaRPr lang="th-TH"/>
        </a:p>
      </dgm:t>
    </dgm:pt>
    <dgm:pt modelId="{976A2CDE-2482-471B-80FE-1229962401A7}" type="pres">
      <dgm:prSet presAssocID="{67CC9F01-426B-48DA-9D75-77E45B5BF407}" presName="sibTrans" presStyleLbl="sibTrans1D1" presStyleIdx="0" presStyleCnt="6"/>
      <dgm:spPr/>
      <dgm:t>
        <a:bodyPr/>
        <a:lstStyle/>
        <a:p>
          <a:endParaRPr lang="th-TH"/>
        </a:p>
      </dgm:t>
    </dgm:pt>
    <dgm:pt modelId="{BCB1E6C8-A143-4725-94F5-7F045A437F03}" type="pres">
      <dgm:prSet presAssocID="{8372B821-2660-4A1C-8EC1-E1FEDF2DDAE2}" presName="node" presStyleLbl="node1" presStyleIdx="1" presStyleCnt="6" custScaleX="226692" custScaleY="130138" custRadScaleRad="97149" custRadScaleInc="3777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AC02C2-DA4F-41D7-ABA4-40EF6F240A41}" type="pres">
      <dgm:prSet presAssocID="{8372B821-2660-4A1C-8EC1-E1FEDF2DDAE2}" presName="spNode" presStyleCnt="0"/>
      <dgm:spPr/>
      <dgm:t>
        <a:bodyPr/>
        <a:lstStyle/>
        <a:p>
          <a:endParaRPr lang="th-TH"/>
        </a:p>
      </dgm:t>
    </dgm:pt>
    <dgm:pt modelId="{EA4D527E-C696-48B7-B4E1-4D5785BB34BE}" type="pres">
      <dgm:prSet presAssocID="{54B3A8AE-993A-46C9-AF6E-FA0D0A04D7F3}" presName="sibTrans" presStyleLbl="sibTrans1D1" presStyleIdx="1" presStyleCnt="6"/>
      <dgm:spPr/>
      <dgm:t>
        <a:bodyPr/>
        <a:lstStyle/>
        <a:p>
          <a:endParaRPr lang="th-TH"/>
        </a:p>
      </dgm:t>
    </dgm:pt>
    <dgm:pt modelId="{34F1912E-D744-4010-81DC-938DA3127057}" type="pres">
      <dgm:prSet presAssocID="{39159CB5-BA02-4560-89EB-171BCD96BC94}" presName="node" presStyleLbl="node1" presStyleIdx="2" presStyleCnt="6" custScaleX="199294" custRadScaleRad="94348" custRadScaleInc="-3310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B230AF-7ECB-4061-92F8-9FA84E2FD981}" type="pres">
      <dgm:prSet presAssocID="{39159CB5-BA02-4560-89EB-171BCD96BC94}" presName="spNode" presStyleCnt="0"/>
      <dgm:spPr/>
      <dgm:t>
        <a:bodyPr/>
        <a:lstStyle/>
        <a:p>
          <a:endParaRPr lang="th-TH"/>
        </a:p>
      </dgm:t>
    </dgm:pt>
    <dgm:pt modelId="{31D41A31-1DFE-4ABD-80E3-FD5AC0A4D46D}" type="pres">
      <dgm:prSet presAssocID="{8FDE5019-BF32-42E3-BD95-4A68E5A8544D}" presName="sibTrans" presStyleLbl="sibTrans1D1" presStyleIdx="2" presStyleCnt="6"/>
      <dgm:spPr/>
      <dgm:t>
        <a:bodyPr/>
        <a:lstStyle/>
        <a:p>
          <a:endParaRPr lang="th-TH"/>
        </a:p>
      </dgm:t>
    </dgm:pt>
    <dgm:pt modelId="{A2B2A740-3974-410F-9979-6FED56DBD010}" type="pres">
      <dgm:prSet presAssocID="{B88D9DAB-97E3-48E6-8810-403CB858479D}" presName="node" presStyleLbl="node1" presStyleIdx="3" presStyleCnt="6" custScaleX="153331" custRadScaleRad="9152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97DC7A-3C44-4B23-84D3-F546E8B6CB75}" type="pres">
      <dgm:prSet presAssocID="{B88D9DAB-97E3-48E6-8810-403CB858479D}" presName="spNode" presStyleCnt="0"/>
      <dgm:spPr/>
      <dgm:t>
        <a:bodyPr/>
        <a:lstStyle/>
        <a:p>
          <a:endParaRPr lang="th-TH"/>
        </a:p>
      </dgm:t>
    </dgm:pt>
    <dgm:pt modelId="{79521C22-BA1B-42AD-89F4-B9640EA3BD74}" type="pres">
      <dgm:prSet presAssocID="{1A5A906C-12DD-4956-979A-0F8E91BBDDDF}" presName="sibTrans" presStyleLbl="sibTrans1D1" presStyleIdx="3" presStyleCnt="6"/>
      <dgm:spPr/>
      <dgm:t>
        <a:bodyPr/>
        <a:lstStyle/>
        <a:p>
          <a:endParaRPr lang="th-TH"/>
        </a:p>
      </dgm:t>
    </dgm:pt>
    <dgm:pt modelId="{4E1C0BDD-9404-40E6-9AC2-EBC8508AE94C}" type="pres">
      <dgm:prSet presAssocID="{48FCF2F2-FF11-4AE8-BE32-47DD288ECAE8}" presName="node" presStyleLbl="node1" presStyleIdx="4" presStyleCnt="6" custScaleX="232313" custRadScaleRad="94348" custRadScaleInc="3310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E5E71-D41A-4DEF-B287-C5783340E0B3}" type="pres">
      <dgm:prSet presAssocID="{48FCF2F2-FF11-4AE8-BE32-47DD288ECAE8}" presName="spNode" presStyleCnt="0"/>
      <dgm:spPr/>
      <dgm:t>
        <a:bodyPr/>
        <a:lstStyle/>
        <a:p>
          <a:endParaRPr lang="th-TH"/>
        </a:p>
      </dgm:t>
    </dgm:pt>
    <dgm:pt modelId="{F4A4D64B-C463-4038-B0E9-3FEAAD5EB836}" type="pres">
      <dgm:prSet presAssocID="{0165DA38-3280-45F0-9A46-2A17FED14706}" presName="sibTrans" presStyleLbl="sibTrans1D1" presStyleIdx="4" presStyleCnt="6"/>
      <dgm:spPr/>
      <dgm:t>
        <a:bodyPr/>
        <a:lstStyle/>
        <a:p>
          <a:endParaRPr lang="th-TH"/>
        </a:p>
      </dgm:t>
    </dgm:pt>
    <dgm:pt modelId="{131F5CF7-448A-4011-8F39-34F0126DFB22}" type="pres">
      <dgm:prSet presAssocID="{36B87CE6-8481-4740-8FF3-3F8527A440C6}" presName="node" presStyleLbl="node1" presStyleIdx="5" presStyleCnt="6" custScaleX="182794" custRadScaleRad="93573" custRadScaleInc="-3309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3AAD911-18D2-4DA4-BB3B-B9EF68F62091}" type="pres">
      <dgm:prSet presAssocID="{36B87CE6-8481-4740-8FF3-3F8527A440C6}" presName="spNode" presStyleCnt="0"/>
      <dgm:spPr/>
      <dgm:t>
        <a:bodyPr/>
        <a:lstStyle/>
        <a:p>
          <a:endParaRPr lang="th-TH"/>
        </a:p>
      </dgm:t>
    </dgm:pt>
    <dgm:pt modelId="{AFD4C9DC-FB81-4203-9582-45F295C2E24E}" type="pres">
      <dgm:prSet presAssocID="{94035730-2560-468E-8AD2-D240FBDFCAAD}" presName="sibTrans" presStyleLbl="sibTrans1D1" presStyleIdx="5" presStyleCnt="6"/>
      <dgm:spPr/>
      <dgm:t>
        <a:bodyPr/>
        <a:lstStyle/>
        <a:p>
          <a:endParaRPr lang="th-TH"/>
        </a:p>
      </dgm:t>
    </dgm:pt>
  </dgm:ptLst>
  <dgm:cxnLst>
    <dgm:cxn modelId="{2D9DA8BD-213D-4C57-B430-06186F9209EA}" type="presOf" srcId="{36B87CE6-8481-4740-8FF3-3F8527A440C6}" destId="{131F5CF7-448A-4011-8F39-34F0126DFB22}" srcOrd="0" destOrd="0" presId="urn:microsoft.com/office/officeart/2005/8/layout/cycle5"/>
    <dgm:cxn modelId="{5744EA85-CCE5-485B-8F01-D94178AD69CB}" type="presOf" srcId="{8FDE5019-BF32-42E3-BD95-4A68E5A8544D}" destId="{31D41A31-1DFE-4ABD-80E3-FD5AC0A4D46D}" srcOrd="0" destOrd="0" presId="urn:microsoft.com/office/officeart/2005/8/layout/cycle5"/>
    <dgm:cxn modelId="{8739F454-017F-4A8A-A074-79C0982154B7}" srcId="{BF5C73E8-AF9C-4DE0-B09D-643D0D8418BF}" destId="{36B87CE6-8481-4740-8FF3-3F8527A440C6}" srcOrd="5" destOrd="0" parTransId="{DB6245F6-E039-407A-8696-89F44D50A128}" sibTransId="{94035730-2560-468E-8AD2-D240FBDFCAAD}"/>
    <dgm:cxn modelId="{057CA56C-5F34-40A0-AF42-5E7C69C86A2B}" type="presOf" srcId="{94035730-2560-468E-8AD2-D240FBDFCAAD}" destId="{AFD4C9DC-FB81-4203-9582-45F295C2E24E}" srcOrd="0" destOrd="0" presId="urn:microsoft.com/office/officeart/2005/8/layout/cycle5"/>
    <dgm:cxn modelId="{BCD0BC48-054A-43B6-8955-3408F2BB5A68}" type="presOf" srcId="{1A5A906C-12DD-4956-979A-0F8E91BBDDDF}" destId="{79521C22-BA1B-42AD-89F4-B9640EA3BD74}" srcOrd="0" destOrd="0" presId="urn:microsoft.com/office/officeart/2005/8/layout/cycle5"/>
    <dgm:cxn modelId="{3722C177-2140-40E9-B2D8-9A7FE5EB455C}" srcId="{BF5C73E8-AF9C-4DE0-B09D-643D0D8418BF}" destId="{39159CB5-BA02-4560-89EB-171BCD96BC94}" srcOrd="2" destOrd="0" parTransId="{EBC37D01-5E03-4AD8-967E-C68D14E354B9}" sibTransId="{8FDE5019-BF32-42E3-BD95-4A68E5A8544D}"/>
    <dgm:cxn modelId="{6437AA70-322A-4DD2-BA5C-EC87FD68E957}" srcId="{BF5C73E8-AF9C-4DE0-B09D-643D0D8418BF}" destId="{B88D9DAB-97E3-48E6-8810-403CB858479D}" srcOrd="3" destOrd="0" parTransId="{06F39DF7-9A70-4A2F-AFF7-E33138BBB7FE}" sibTransId="{1A5A906C-12DD-4956-979A-0F8E91BBDDDF}"/>
    <dgm:cxn modelId="{011653A9-FD8F-4285-BB16-EFE490128E42}" type="presOf" srcId="{48FCF2F2-FF11-4AE8-BE32-47DD288ECAE8}" destId="{4E1C0BDD-9404-40E6-9AC2-EBC8508AE94C}" srcOrd="0" destOrd="0" presId="urn:microsoft.com/office/officeart/2005/8/layout/cycle5"/>
    <dgm:cxn modelId="{08A52619-FF1F-4D83-A4A0-8CFCB59DD001}" srcId="{BF5C73E8-AF9C-4DE0-B09D-643D0D8418BF}" destId="{8372B821-2660-4A1C-8EC1-E1FEDF2DDAE2}" srcOrd="1" destOrd="0" parTransId="{80866979-6060-480D-A2FD-8963AA83D6FD}" sibTransId="{54B3A8AE-993A-46C9-AF6E-FA0D0A04D7F3}"/>
    <dgm:cxn modelId="{4A21F8C3-2695-4066-9937-262E97D4316E}" type="presOf" srcId="{8372B821-2660-4A1C-8EC1-E1FEDF2DDAE2}" destId="{BCB1E6C8-A143-4725-94F5-7F045A437F03}" srcOrd="0" destOrd="0" presId="urn:microsoft.com/office/officeart/2005/8/layout/cycle5"/>
    <dgm:cxn modelId="{8FE10762-B120-4836-8D49-0E5173632B53}" type="presOf" srcId="{B88D9DAB-97E3-48E6-8810-403CB858479D}" destId="{A2B2A740-3974-410F-9979-6FED56DBD010}" srcOrd="0" destOrd="0" presId="urn:microsoft.com/office/officeart/2005/8/layout/cycle5"/>
    <dgm:cxn modelId="{18E7175E-86C2-4AC6-B08B-A8DEE818CDF8}" type="presOf" srcId="{67CC9F01-426B-48DA-9D75-77E45B5BF407}" destId="{976A2CDE-2482-471B-80FE-1229962401A7}" srcOrd="0" destOrd="0" presId="urn:microsoft.com/office/officeart/2005/8/layout/cycle5"/>
    <dgm:cxn modelId="{F28B0F1E-402B-45FA-AEA9-8B9A09A11017}" srcId="{BF5C73E8-AF9C-4DE0-B09D-643D0D8418BF}" destId="{48FCF2F2-FF11-4AE8-BE32-47DD288ECAE8}" srcOrd="4" destOrd="0" parTransId="{14393227-9E42-4C21-B519-89D4E8708EB2}" sibTransId="{0165DA38-3280-45F0-9A46-2A17FED14706}"/>
    <dgm:cxn modelId="{0E517655-CD69-444C-9FDD-0886460503FC}" type="presOf" srcId="{39159CB5-BA02-4560-89EB-171BCD96BC94}" destId="{34F1912E-D744-4010-81DC-938DA3127057}" srcOrd="0" destOrd="0" presId="urn:microsoft.com/office/officeart/2005/8/layout/cycle5"/>
    <dgm:cxn modelId="{C4E5C454-28C7-416A-AA30-34EC3A17A2B9}" type="presOf" srcId="{0165DA38-3280-45F0-9A46-2A17FED14706}" destId="{F4A4D64B-C463-4038-B0E9-3FEAAD5EB836}" srcOrd="0" destOrd="0" presId="urn:microsoft.com/office/officeart/2005/8/layout/cycle5"/>
    <dgm:cxn modelId="{F40E3875-0AEC-4749-8A78-7D50A4DC5F6D}" type="presOf" srcId="{54B3A8AE-993A-46C9-AF6E-FA0D0A04D7F3}" destId="{EA4D527E-C696-48B7-B4E1-4D5785BB34BE}" srcOrd="0" destOrd="0" presId="urn:microsoft.com/office/officeart/2005/8/layout/cycle5"/>
    <dgm:cxn modelId="{06E8DA69-979C-4106-AEEE-84D210109002}" type="presOf" srcId="{55AEF01D-1789-42AA-BD51-329139A82259}" destId="{38119F51-D02A-4C36-9E8F-D0526454447E}" srcOrd="0" destOrd="0" presId="urn:microsoft.com/office/officeart/2005/8/layout/cycle5"/>
    <dgm:cxn modelId="{1DD4391A-E572-4994-AE0B-764612FA3C58}" type="presOf" srcId="{BF5C73E8-AF9C-4DE0-B09D-643D0D8418BF}" destId="{D9A20047-E833-4522-A268-AF1B4857C9E7}" srcOrd="0" destOrd="0" presId="urn:microsoft.com/office/officeart/2005/8/layout/cycle5"/>
    <dgm:cxn modelId="{01260D1E-9303-49AB-AC50-D6C3CA676AF0}" srcId="{BF5C73E8-AF9C-4DE0-B09D-643D0D8418BF}" destId="{55AEF01D-1789-42AA-BD51-329139A82259}" srcOrd="0" destOrd="0" parTransId="{D36CD166-2217-47D1-A533-911FC78A0CB2}" sibTransId="{67CC9F01-426B-48DA-9D75-77E45B5BF407}"/>
    <dgm:cxn modelId="{35B30684-1D79-4F78-99F9-D454CC17BE02}" type="presParOf" srcId="{D9A20047-E833-4522-A268-AF1B4857C9E7}" destId="{38119F51-D02A-4C36-9E8F-D0526454447E}" srcOrd="0" destOrd="0" presId="urn:microsoft.com/office/officeart/2005/8/layout/cycle5"/>
    <dgm:cxn modelId="{A212B757-6463-4879-A7E4-32BC0E60FC9B}" type="presParOf" srcId="{D9A20047-E833-4522-A268-AF1B4857C9E7}" destId="{747920B9-CA54-406E-9A6F-5D9FCB858AC8}" srcOrd="1" destOrd="0" presId="urn:microsoft.com/office/officeart/2005/8/layout/cycle5"/>
    <dgm:cxn modelId="{9FD4F836-E6B5-4D4B-8906-1139D369BA79}" type="presParOf" srcId="{D9A20047-E833-4522-A268-AF1B4857C9E7}" destId="{976A2CDE-2482-471B-80FE-1229962401A7}" srcOrd="2" destOrd="0" presId="urn:microsoft.com/office/officeart/2005/8/layout/cycle5"/>
    <dgm:cxn modelId="{FCA0A1FA-1244-4BAE-8FA0-7C2CA389E579}" type="presParOf" srcId="{D9A20047-E833-4522-A268-AF1B4857C9E7}" destId="{BCB1E6C8-A143-4725-94F5-7F045A437F03}" srcOrd="3" destOrd="0" presId="urn:microsoft.com/office/officeart/2005/8/layout/cycle5"/>
    <dgm:cxn modelId="{B79E4259-648C-4AF6-92DC-9667F53584F6}" type="presParOf" srcId="{D9A20047-E833-4522-A268-AF1B4857C9E7}" destId="{A0AC02C2-DA4F-41D7-ABA4-40EF6F240A41}" srcOrd="4" destOrd="0" presId="urn:microsoft.com/office/officeart/2005/8/layout/cycle5"/>
    <dgm:cxn modelId="{3C3A77C0-88D3-4CF6-BC7F-17EA84664D5C}" type="presParOf" srcId="{D9A20047-E833-4522-A268-AF1B4857C9E7}" destId="{EA4D527E-C696-48B7-B4E1-4D5785BB34BE}" srcOrd="5" destOrd="0" presId="urn:microsoft.com/office/officeart/2005/8/layout/cycle5"/>
    <dgm:cxn modelId="{4B008D2D-6C0F-4861-A2F7-1F21948B99A5}" type="presParOf" srcId="{D9A20047-E833-4522-A268-AF1B4857C9E7}" destId="{34F1912E-D744-4010-81DC-938DA3127057}" srcOrd="6" destOrd="0" presId="urn:microsoft.com/office/officeart/2005/8/layout/cycle5"/>
    <dgm:cxn modelId="{5DE0EF94-F3CD-46F5-9E1D-BA0D8C4494B3}" type="presParOf" srcId="{D9A20047-E833-4522-A268-AF1B4857C9E7}" destId="{7AB230AF-7ECB-4061-92F8-9FA84E2FD981}" srcOrd="7" destOrd="0" presId="urn:microsoft.com/office/officeart/2005/8/layout/cycle5"/>
    <dgm:cxn modelId="{4ECC3292-7E48-4D57-906D-5C59413A70A0}" type="presParOf" srcId="{D9A20047-E833-4522-A268-AF1B4857C9E7}" destId="{31D41A31-1DFE-4ABD-80E3-FD5AC0A4D46D}" srcOrd="8" destOrd="0" presId="urn:microsoft.com/office/officeart/2005/8/layout/cycle5"/>
    <dgm:cxn modelId="{61D7BB04-682B-425C-B828-D5AA81160E34}" type="presParOf" srcId="{D9A20047-E833-4522-A268-AF1B4857C9E7}" destId="{A2B2A740-3974-410F-9979-6FED56DBD010}" srcOrd="9" destOrd="0" presId="urn:microsoft.com/office/officeart/2005/8/layout/cycle5"/>
    <dgm:cxn modelId="{DB214431-DD2C-4FA4-A2EC-DBB379EEAB0E}" type="presParOf" srcId="{D9A20047-E833-4522-A268-AF1B4857C9E7}" destId="{4997DC7A-3C44-4B23-84D3-F546E8B6CB75}" srcOrd="10" destOrd="0" presId="urn:microsoft.com/office/officeart/2005/8/layout/cycle5"/>
    <dgm:cxn modelId="{6FA6B57B-966F-4000-9E2C-E5A774B8AFCF}" type="presParOf" srcId="{D9A20047-E833-4522-A268-AF1B4857C9E7}" destId="{79521C22-BA1B-42AD-89F4-B9640EA3BD74}" srcOrd="11" destOrd="0" presId="urn:microsoft.com/office/officeart/2005/8/layout/cycle5"/>
    <dgm:cxn modelId="{FB587D82-B498-4451-99B7-298C101C6FC0}" type="presParOf" srcId="{D9A20047-E833-4522-A268-AF1B4857C9E7}" destId="{4E1C0BDD-9404-40E6-9AC2-EBC8508AE94C}" srcOrd="12" destOrd="0" presId="urn:microsoft.com/office/officeart/2005/8/layout/cycle5"/>
    <dgm:cxn modelId="{AF61772D-8C71-4006-B9AE-2363DB56BB0D}" type="presParOf" srcId="{D9A20047-E833-4522-A268-AF1B4857C9E7}" destId="{74BE5E71-D41A-4DEF-B287-C5783340E0B3}" srcOrd="13" destOrd="0" presId="urn:microsoft.com/office/officeart/2005/8/layout/cycle5"/>
    <dgm:cxn modelId="{953E9F0E-8642-4558-8C86-5ACE05770CC9}" type="presParOf" srcId="{D9A20047-E833-4522-A268-AF1B4857C9E7}" destId="{F4A4D64B-C463-4038-B0E9-3FEAAD5EB836}" srcOrd="14" destOrd="0" presId="urn:microsoft.com/office/officeart/2005/8/layout/cycle5"/>
    <dgm:cxn modelId="{3A3C26EB-B608-4D9B-9714-0BA4F3E7D1B5}" type="presParOf" srcId="{D9A20047-E833-4522-A268-AF1B4857C9E7}" destId="{131F5CF7-448A-4011-8F39-34F0126DFB22}" srcOrd="15" destOrd="0" presId="urn:microsoft.com/office/officeart/2005/8/layout/cycle5"/>
    <dgm:cxn modelId="{ADDCE96B-EAAE-4F51-B808-4F2E91CD8E01}" type="presParOf" srcId="{D9A20047-E833-4522-A268-AF1B4857C9E7}" destId="{43AAD911-18D2-4DA4-BB3B-B9EF68F62091}" srcOrd="16" destOrd="0" presId="urn:microsoft.com/office/officeart/2005/8/layout/cycle5"/>
    <dgm:cxn modelId="{5E158F0B-F0D9-48CE-B004-DC271F092341}" type="presParOf" srcId="{D9A20047-E833-4522-A268-AF1B4857C9E7}" destId="{AFD4C9DC-FB81-4203-9582-45F295C2E24E}" srcOrd="17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5C73E8-AF9C-4DE0-B09D-643D0D8418BF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55AEF01D-1789-42AA-BD51-329139A82259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ค้นหาโอกาสในการปรับปรุงกระบวนการ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36CD166-2217-47D1-A533-911FC78A0CB2}" type="par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67CC9F01-426B-48DA-9D75-77E45B5BF407}" type="sibTrans" cxnId="{01260D1E-9303-49AB-AC50-D6C3CA676AF0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372B821-2660-4A1C-8EC1-E1FEDF2DDAE2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กำหนดผู้รับผิดชอบในการปรับปรุง</a:t>
          </a:r>
        </a:p>
      </dgm:t>
    </dgm:pt>
    <dgm:pt modelId="{80866979-6060-480D-A2FD-8963AA83D6FD}" type="par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54B3A8AE-993A-46C9-AF6E-FA0D0A04D7F3}" type="sibTrans" cxnId="{08A52619-FF1F-4D83-A4A0-8CFCB59DD001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39159CB5-BA02-4560-89EB-171BCD96BC9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กำหนดเป้าหมายการปรับปรุงกระบวนการ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EBC37D01-5E03-4AD8-967E-C68D14E354B9}" type="par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8FDE5019-BF32-42E3-BD95-4A68E5A8544D}" type="sibTrans" cxnId="{3722C177-2140-40E9-B2D8-9A7FE5EB455C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B88D9DAB-97E3-48E6-8810-403CB858479D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ทำการปรับปรุงกระบวนการด้วยวิธีการที่เหมาะสม</a:t>
          </a:r>
          <a:endParaRPr lang="th-TH" sz="2400" b="1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06F39DF7-9A70-4A2F-AFF7-E33138BBB7FE}" type="par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1A5A906C-12DD-4956-979A-0F8E91BBDDDF}" type="sibTrans" cxnId="{6437AA70-322A-4DD2-BA5C-EC87FD68E95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48FCF2F2-FF11-4AE8-BE32-47DD288ECAE8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ทดสอบผลการปรับปรุง</a:t>
          </a:r>
        </a:p>
      </dgm:t>
    </dgm:pt>
    <dgm:pt modelId="{14393227-9E42-4C21-B519-89D4E8708EB2}" type="par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0165DA38-3280-45F0-9A46-2A17FED14706}" type="sibTrans" cxnId="{F28B0F1E-402B-45FA-AEA9-8B9A09A1101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36B87CE6-8481-4740-8FF3-3F8527A440C6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จัดทำเป็นมาตรฐานกระบวนการใหม่</a:t>
          </a:r>
          <a:endParaRPr lang="th-TH" sz="2400" b="1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gm:t>
    </dgm:pt>
    <dgm:pt modelId="{DB6245F6-E039-407A-8696-89F44D50A128}" type="parTrans" cxnId="{8739F454-017F-4A8A-A074-79C0982154B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94035730-2560-468E-8AD2-D240FBDFCAAD}" type="sibTrans" cxnId="{8739F454-017F-4A8A-A074-79C0982154B7}">
      <dgm:prSet/>
      <dgm:spPr/>
      <dgm:t>
        <a:bodyPr/>
        <a:lstStyle/>
        <a:p>
          <a:endParaRPr lang="th-TH" sz="2400" b="1">
            <a:solidFill>
              <a:schemeClr val="tx1"/>
            </a:solidFill>
            <a:cs typeface="+mj-cs"/>
          </a:endParaRPr>
        </a:p>
      </dgm:t>
    </dgm:pt>
    <dgm:pt modelId="{D9A20047-E833-4522-A268-AF1B4857C9E7}" type="pres">
      <dgm:prSet presAssocID="{BF5C73E8-AF9C-4DE0-B09D-643D0D8418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119F51-D02A-4C36-9E8F-D0526454447E}" type="pres">
      <dgm:prSet presAssocID="{55AEF01D-1789-42AA-BD51-329139A82259}" presName="node" presStyleLbl="node1" presStyleIdx="0" presStyleCnt="6" custScaleX="163878" custRadScaleRad="102113" custRadScaleInc="199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7920B9-CA54-406E-9A6F-5D9FCB858AC8}" type="pres">
      <dgm:prSet presAssocID="{55AEF01D-1789-42AA-BD51-329139A82259}" presName="spNode" presStyleCnt="0"/>
      <dgm:spPr/>
      <dgm:t>
        <a:bodyPr/>
        <a:lstStyle/>
        <a:p>
          <a:endParaRPr lang="th-TH"/>
        </a:p>
      </dgm:t>
    </dgm:pt>
    <dgm:pt modelId="{976A2CDE-2482-471B-80FE-1229962401A7}" type="pres">
      <dgm:prSet presAssocID="{67CC9F01-426B-48DA-9D75-77E45B5BF407}" presName="sibTrans" presStyleLbl="sibTrans1D1" presStyleIdx="0" presStyleCnt="6"/>
      <dgm:spPr/>
      <dgm:t>
        <a:bodyPr/>
        <a:lstStyle/>
        <a:p>
          <a:endParaRPr lang="th-TH"/>
        </a:p>
      </dgm:t>
    </dgm:pt>
    <dgm:pt modelId="{BCB1E6C8-A143-4725-94F5-7F045A437F03}" type="pres">
      <dgm:prSet presAssocID="{8372B821-2660-4A1C-8EC1-E1FEDF2DDAE2}" presName="node" presStyleLbl="node1" presStyleIdx="1" presStyleCnt="6" custScaleX="143089" custScaleY="100000" custRadScaleRad="99391" custRadScaleInc="2304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AC02C2-DA4F-41D7-ABA4-40EF6F240A41}" type="pres">
      <dgm:prSet presAssocID="{8372B821-2660-4A1C-8EC1-E1FEDF2DDAE2}" presName="spNode" presStyleCnt="0"/>
      <dgm:spPr/>
      <dgm:t>
        <a:bodyPr/>
        <a:lstStyle/>
        <a:p>
          <a:endParaRPr lang="th-TH"/>
        </a:p>
      </dgm:t>
    </dgm:pt>
    <dgm:pt modelId="{EA4D527E-C696-48B7-B4E1-4D5785BB34BE}" type="pres">
      <dgm:prSet presAssocID="{54B3A8AE-993A-46C9-AF6E-FA0D0A04D7F3}" presName="sibTrans" presStyleLbl="sibTrans1D1" presStyleIdx="1" presStyleCnt="6"/>
      <dgm:spPr/>
      <dgm:t>
        <a:bodyPr/>
        <a:lstStyle/>
        <a:p>
          <a:endParaRPr lang="th-TH"/>
        </a:p>
      </dgm:t>
    </dgm:pt>
    <dgm:pt modelId="{34F1912E-D744-4010-81DC-938DA3127057}" type="pres">
      <dgm:prSet presAssocID="{39159CB5-BA02-4560-89EB-171BCD96BC94}" presName="node" presStyleLbl="node1" presStyleIdx="2" presStyleCnt="6" custScaleX="145908" custRadScaleRad="96619" custRadScaleInc="-4390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AB230AF-7ECB-4061-92F8-9FA84E2FD981}" type="pres">
      <dgm:prSet presAssocID="{39159CB5-BA02-4560-89EB-171BCD96BC94}" presName="spNode" presStyleCnt="0"/>
      <dgm:spPr/>
      <dgm:t>
        <a:bodyPr/>
        <a:lstStyle/>
        <a:p>
          <a:endParaRPr lang="th-TH"/>
        </a:p>
      </dgm:t>
    </dgm:pt>
    <dgm:pt modelId="{31D41A31-1DFE-4ABD-80E3-FD5AC0A4D46D}" type="pres">
      <dgm:prSet presAssocID="{8FDE5019-BF32-42E3-BD95-4A68E5A8544D}" presName="sibTrans" presStyleLbl="sibTrans1D1" presStyleIdx="2" presStyleCnt="6"/>
      <dgm:spPr/>
      <dgm:t>
        <a:bodyPr/>
        <a:lstStyle/>
        <a:p>
          <a:endParaRPr lang="th-TH"/>
        </a:p>
      </dgm:t>
    </dgm:pt>
    <dgm:pt modelId="{A2B2A740-3974-410F-9979-6FED56DBD010}" type="pres">
      <dgm:prSet presAssocID="{B88D9DAB-97E3-48E6-8810-403CB858479D}" presName="node" presStyleLbl="node1" presStyleIdx="3" presStyleCnt="6" custScaleX="19802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997DC7A-3C44-4B23-84D3-F546E8B6CB75}" type="pres">
      <dgm:prSet presAssocID="{B88D9DAB-97E3-48E6-8810-403CB858479D}" presName="spNode" presStyleCnt="0"/>
      <dgm:spPr/>
      <dgm:t>
        <a:bodyPr/>
        <a:lstStyle/>
        <a:p>
          <a:endParaRPr lang="th-TH"/>
        </a:p>
      </dgm:t>
    </dgm:pt>
    <dgm:pt modelId="{79521C22-BA1B-42AD-89F4-B9640EA3BD74}" type="pres">
      <dgm:prSet presAssocID="{1A5A906C-12DD-4956-979A-0F8E91BBDDDF}" presName="sibTrans" presStyleLbl="sibTrans1D1" presStyleIdx="3" presStyleCnt="6"/>
      <dgm:spPr/>
      <dgm:t>
        <a:bodyPr/>
        <a:lstStyle/>
        <a:p>
          <a:endParaRPr lang="th-TH"/>
        </a:p>
      </dgm:t>
    </dgm:pt>
    <dgm:pt modelId="{4E1C0BDD-9404-40E6-9AC2-EBC8508AE94C}" type="pres">
      <dgm:prSet presAssocID="{48FCF2F2-FF11-4AE8-BE32-47DD288ECAE8}" presName="node" presStyleLbl="node1" presStyleIdx="4" presStyleCnt="6" custScaleX="170082" custRadScaleRad="93396" custRadScaleInc="4005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4BE5E71-D41A-4DEF-B287-C5783340E0B3}" type="pres">
      <dgm:prSet presAssocID="{48FCF2F2-FF11-4AE8-BE32-47DD288ECAE8}" presName="spNode" presStyleCnt="0"/>
      <dgm:spPr/>
      <dgm:t>
        <a:bodyPr/>
        <a:lstStyle/>
        <a:p>
          <a:endParaRPr lang="th-TH"/>
        </a:p>
      </dgm:t>
    </dgm:pt>
    <dgm:pt modelId="{F4A4D64B-C463-4038-B0E9-3FEAAD5EB836}" type="pres">
      <dgm:prSet presAssocID="{0165DA38-3280-45F0-9A46-2A17FED14706}" presName="sibTrans" presStyleLbl="sibTrans1D1" presStyleIdx="4" presStyleCnt="6"/>
      <dgm:spPr/>
      <dgm:t>
        <a:bodyPr/>
        <a:lstStyle/>
        <a:p>
          <a:endParaRPr lang="th-TH"/>
        </a:p>
      </dgm:t>
    </dgm:pt>
    <dgm:pt modelId="{131F5CF7-448A-4011-8F39-34F0126DFB22}" type="pres">
      <dgm:prSet presAssocID="{36B87CE6-8481-4740-8FF3-3F8527A440C6}" presName="node" presStyleLbl="node1" presStyleIdx="5" presStyleCnt="6" custScaleX="133828" custRadScaleRad="97343" custRadScaleInc="-96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3AAD911-18D2-4DA4-BB3B-B9EF68F62091}" type="pres">
      <dgm:prSet presAssocID="{36B87CE6-8481-4740-8FF3-3F8527A440C6}" presName="spNode" presStyleCnt="0"/>
      <dgm:spPr/>
      <dgm:t>
        <a:bodyPr/>
        <a:lstStyle/>
        <a:p>
          <a:endParaRPr lang="th-TH"/>
        </a:p>
      </dgm:t>
    </dgm:pt>
    <dgm:pt modelId="{AFD4C9DC-FB81-4203-9582-45F295C2E24E}" type="pres">
      <dgm:prSet presAssocID="{94035730-2560-468E-8AD2-D240FBDFCAAD}" presName="sibTrans" presStyleLbl="sibTrans1D1" presStyleIdx="5" presStyleCnt="6"/>
      <dgm:spPr/>
      <dgm:t>
        <a:bodyPr/>
        <a:lstStyle/>
        <a:p>
          <a:endParaRPr lang="th-TH"/>
        </a:p>
      </dgm:t>
    </dgm:pt>
  </dgm:ptLst>
  <dgm:cxnLst>
    <dgm:cxn modelId="{11F18B47-BF5B-44CA-8238-D840AC1CFDE9}" type="presOf" srcId="{48FCF2F2-FF11-4AE8-BE32-47DD288ECAE8}" destId="{4E1C0BDD-9404-40E6-9AC2-EBC8508AE94C}" srcOrd="0" destOrd="0" presId="urn:microsoft.com/office/officeart/2005/8/layout/cycle5"/>
    <dgm:cxn modelId="{90134BD8-83FC-49FB-A03B-2494650176D1}" type="presOf" srcId="{8FDE5019-BF32-42E3-BD95-4A68E5A8544D}" destId="{31D41A31-1DFE-4ABD-80E3-FD5AC0A4D46D}" srcOrd="0" destOrd="0" presId="urn:microsoft.com/office/officeart/2005/8/layout/cycle5"/>
    <dgm:cxn modelId="{93FA5601-34A7-41F0-949B-91406BC369A1}" type="presOf" srcId="{54B3A8AE-993A-46C9-AF6E-FA0D0A04D7F3}" destId="{EA4D527E-C696-48B7-B4E1-4D5785BB34BE}" srcOrd="0" destOrd="0" presId="urn:microsoft.com/office/officeart/2005/8/layout/cycle5"/>
    <dgm:cxn modelId="{62878226-9036-4BB8-94E7-1760F9C3015F}" type="presOf" srcId="{94035730-2560-468E-8AD2-D240FBDFCAAD}" destId="{AFD4C9DC-FB81-4203-9582-45F295C2E24E}" srcOrd="0" destOrd="0" presId="urn:microsoft.com/office/officeart/2005/8/layout/cycle5"/>
    <dgm:cxn modelId="{3011A265-5DE4-444D-8D17-D52CB9703D44}" type="presOf" srcId="{39159CB5-BA02-4560-89EB-171BCD96BC94}" destId="{34F1912E-D744-4010-81DC-938DA3127057}" srcOrd="0" destOrd="0" presId="urn:microsoft.com/office/officeart/2005/8/layout/cycle5"/>
    <dgm:cxn modelId="{8739F454-017F-4A8A-A074-79C0982154B7}" srcId="{BF5C73E8-AF9C-4DE0-B09D-643D0D8418BF}" destId="{36B87CE6-8481-4740-8FF3-3F8527A440C6}" srcOrd="5" destOrd="0" parTransId="{DB6245F6-E039-407A-8696-89F44D50A128}" sibTransId="{94035730-2560-468E-8AD2-D240FBDFCAAD}"/>
    <dgm:cxn modelId="{6437AA70-322A-4DD2-BA5C-EC87FD68E957}" srcId="{BF5C73E8-AF9C-4DE0-B09D-643D0D8418BF}" destId="{B88D9DAB-97E3-48E6-8810-403CB858479D}" srcOrd="3" destOrd="0" parTransId="{06F39DF7-9A70-4A2F-AFF7-E33138BBB7FE}" sibTransId="{1A5A906C-12DD-4956-979A-0F8E91BBDDDF}"/>
    <dgm:cxn modelId="{0F2B50FB-B44D-44AD-A9D9-8B9519BFB172}" type="presOf" srcId="{8372B821-2660-4A1C-8EC1-E1FEDF2DDAE2}" destId="{BCB1E6C8-A143-4725-94F5-7F045A437F03}" srcOrd="0" destOrd="0" presId="urn:microsoft.com/office/officeart/2005/8/layout/cycle5"/>
    <dgm:cxn modelId="{3722C177-2140-40E9-B2D8-9A7FE5EB455C}" srcId="{BF5C73E8-AF9C-4DE0-B09D-643D0D8418BF}" destId="{39159CB5-BA02-4560-89EB-171BCD96BC94}" srcOrd="2" destOrd="0" parTransId="{EBC37D01-5E03-4AD8-967E-C68D14E354B9}" sibTransId="{8FDE5019-BF32-42E3-BD95-4A68E5A8544D}"/>
    <dgm:cxn modelId="{CED893B2-58A0-417E-9E7A-279843C5C374}" type="presOf" srcId="{36B87CE6-8481-4740-8FF3-3F8527A440C6}" destId="{131F5CF7-448A-4011-8F39-34F0126DFB22}" srcOrd="0" destOrd="0" presId="urn:microsoft.com/office/officeart/2005/8/layout/cycle5"/>
    <dgm:cxn modelId="{08A52619-FF1F-4D83-A4A0-8CFCB59DD001}" srcId="{BF5C73E8-AF9C-4DE0-B09D-643D0D8418BF}" destId="{8372B821-2660-4A1C-8EC1-E1FEDF2DDAE2}" srcOrd="1" destOrd="0" parTransId="{80866979-6060-480D-A2FD-8963AA83D6FD}" sibTransId="{54B3A8AE-993A-46C9-AF6E-FA0D0A04D7F3}"/>
    <dgm:cxn modelId="{10D55551-4573-4D11-B7CB-108ADF56AD3D}" type="presOf" srcId="{0165DA38-3280-45F0-9A46-2A17FED14706}" destId="{F4A4D64B-C463-4038-B0E9-3FEAAD5EB836}" srcOrd="0" destOrd="0" presId="urn:microsoft.com/office/officeart/2005/8/layout/cycle5"/>
    <dgm:cxn modelId="{7F394C3F-D592-4768-93E9-2F42A39A9E77}" type="presOf" srcId="{55AEF01D-1789-42AA-BD51-329139A82259}" destId="{38119F51-D02A-4C36-9E8F-D0526454447E}" srcOrd="0" destOrd="0" presId="urn:microsoft.com/office/officeart/2005/8/layout/cycle5"/>
    <dgm:cxn modelId="{2614B928-84DE-47C1-90C7-9B32A2CBAFE8}" type="presOf" srcId="{BF5C73E8-AF9C-4DE0-B09D-643D0D8418BF}" destId="{D9A20047-E833-4522-A268-AF1B4857C9E7}" srcOrd="0" destOrd="0" presId="urn:microsoft.com/office/officeart/2005/8/layout/cycle5"/>
    <dgm:cxn modelId="{A6F9165D-9126-48C1-B983-1E5FDCBFE86A}" type="presOf" srcId="{1A5A906C-12DD-4956-979A-0F8E91BBDDDF}" destId="{79521C22-BA1B-42AD-89F4-B9640EA3BD74}" srcOrd="0" destOrd="0" presId="urn:microsoft.com/office/officeart/2005/8/layout/cycle5"/>
    <dgm:cxn modelId="{51115EC3-638E-4FB9-AAC9-B389A60F2E2E}" type="presOf" srcId="{67CC9F01-426B-48DA-9D75-77E45B5BF407}" destId="{976A2CDE-2482-471B-80FE-1229962401A7}" srcOrd="0" destOrd="0" presId="urn:microsoft.com/office/officeart/2005/8/layout/cycle5"/>
    <dgm:cxn modelId="{F28B0F1E-402B-45FA-AEA9-8B9A09A11017}" srcId="{BF5C73E8-AF9C-4DE0-B09D-643D0D8418BF}" destId="{48FCF2F2-FF11-4AE8-BE32-47DD288ECAE8}" srcOrd="4" destOrd="0" parTransId="{14393227-9E42-4C21-B519-89D4E8708EB2}" sibTransId="{0165DA38-3280-45F0-9A46-2A17FED14706}"/>
    <dgm:cxn modelId="{01260D1E-9303-49AB-AC50-D6C3CA676AF0}" srcId="{BF5C73E8-AF9C-4DE0-B09D-643D0D8418BF}" destId="{55AEF01D-1789-42AA-BD51-329139A82259}" srcOrd="0" destOrd="0" parTransId="{D36CD166-2217-47D1-A533-911FC78A0CB2}" sibTransId="{67CC9F01-426B-48DA-9D75-77E45B5BF407}"/>
    <dgm:cxn modelId="{974D1B44-2D36-44F2-9BC7-B216E5C637F8}" type="presOf" srcId="{B88D9DAB-97E3-48E6-8810-403CB858479D}" destId="{A2B2A740-3974-410F-9979-6FED56DBD010}" srcOrd="0" destOrd="0" presId="urn:microsoft.com/office/officeart/2005/8/layout/cycle5"/>
    <dgm:cxn modelId="{FFA0E017-8BAE-4C43-9CC0-864801A6A4E6}" type="presParOf" srcId="{D9A20047-E833-4522-A268-AF1B4857C9E7}" destId="{38119F51-D02A-4C36-9E8F-D0526454447E}" srcOrd="0" destOrd="0" presId="urn:microsoft.com/office/officeart/2005/8/layout/cycle5"/>
    <dgm:cxn modelId="{4DC91A4C-2122-42C2-A94F-6D74132704AF}" type="presParOf" srcId="{D9A20047-E833-4522-A268-AF1B4857C9E7}" destId="{747920B9-CA54-406E-9A6F-5D9FCB858AC8}" srcOrd="1" destOrd="0" presId="urn:microsoft.com/office/officeart/2005/8/layout/cycle5"/>
    <dgm:cxn modelId="{7EC51C90-603E-43F9-9658-F02CC4FCE1AE}" type="presParOf" srcId="{D9A20047-E833-4522-A268-AF1B4857C9E7}" destId="{976A2CDE-2482-471B-80FE-1229962401A7}" srcOrd="2" destOrd="0" presId="urn:microsoft.com/office/officeart/2005/8/layout/cycle5"/>
    <dgm:cxn modelId="{56A181D9-3BDF-4F7F-B173-8A3C4CC97E9F}" type="presParOf" srcId="{D9A20047-E833-4522-A268-AF1B4857C9E7}" destId="{BCB1E6C8-A143-4725-94F5-7F045A437F03}" srcOrd="3" destOrd="0" presId="urn:microsoft.com/office/officeart/2005/8/layout/cycle5"/>
    <dgm:cxn modelId="{A9F3B072-0604-412D-81B7-E94F47ACC22A}" type="presParOf" srcId="{D9A20047-E833-4522-A268-AF1B4857C9E7}" destId="{A0AC02C2-DA4F-41D7-ABA4-40EF6F240A41}" srcOrd="4" destOrd="0" presId="urn:microsoft.com/office/officeart/2005/8/layout/cycle5"/>
    <dgm:cxn modelId="{A35A2CE2-D8FA-4E9A-9E46-9D0B64796C80}" type="presParOf" srcId="{D9A20047-E833-4522-A268-AF1B4857C9E7}" destId="{EA4D527E-C696-48B7-B4E1-4D5785BB34BE}" srcOrd="5" destOrd="0" presId="urn:microsoft.com/office/officeart/2005/8/layout/cycle5"/>
    <dgm:cxn modelId="{2C00EEA2-BF0E-4D46-B9D7-1B91E6D1D637}" type="presParOf" srcId="{D9A20047-E833-4522-A268-AF1B4857C9E7}" destId="{34F1912E-D744-4010-81DC-938DA3127057}" srcOrd="6" destOrd="0" presId="urn:microsoft.com/office/officeart/2005/8/layout/cycle5"/>
    <dgm:cxn modelId="{7CA61934-2537-4A62-B280-DADE2BF05E51}" type="presParOf" srcId="{D9A20047-E833-4522-A268-AF1B4857C9E7}" destId="{7AB230AF-7ECB-4061-92F8-9FA84E2FD981}" srcOrd="7" destOrd="0" presId="urn:microsoft.com/office/officeart/2005/8/layout/cycle5"/>
    <dgm:cxn modelId="{7D9B21F4-75CB-4A74-A589-DC34F4933343}" type="presParOf" srcId="{D9A20047-E833-4522-A268-AF1B4857C9E7}" destId="{31D41A31-1DFE-4ABD-80E3-FD5AC0A4D46D}" srcOrd="8" destOrd="0" presId="urn:microsoft.com/office/officeart/2005/8/layout/cycle5"/>
    <dgm:cxn modelId="{BD2CAB2F-BF80-43F2-8371-F172B22881AA}" type="presParOf" srcId="{D9A20047-E833-4522-A268-AF1B4857C9E7}" destId="{A2B2A740-3974-410F-9979-6FED56DBD010}" srcOrd="9" destOrd="0" presId="urn:microsoft.com/office/officeart/2005/8/layout/cycle5"/>
    <dgm:cxn modelId="{3791D914-64A6-4234-A921-23E4D9787C74}" type="presParOf" srcId="{D9A20047-E833-4522-A268-AF1B4857C9E7}" destId="{4997DC7A-3C44-4B23-84D3-F546E8B6CB75}" srcOrd="10" destOrd="0" presId="urn:microsoft.com/office/officeart/2005/8/layout/cycle5"/>
    <dgm:cxn modelId="{12822571-5DAC-413C-8DF8-F449C02822D5}" type="presParOf" srcId="{D9A20047-E833-4522-A268-AF1B4857C9E7}" destId="{79521C22-BA1B-42AD-89F4-B9640EA3BD74}" srcOrd="11" destOrd="0" presId="urn:microsoft.com/office/officeart/2005/8/layout/cycle5"/>
    <dgm:cxn modelId="{8BFE55DA-D104-4A66-A2A4-4A43AEB440D8}" type="presParOf" srcId="{D9A20047-E833-4522-A268-AF1B4857C9E7}" destId="{4E1C0BDD-9404-40E6-9AC2-EBC8508AE94C}" srcOrd="12" destOrd="0" presId="urn:microsoft.com/office/officeart/2005/8/layout/cycle5"/>
    <dgm:cxn modelId="{B92D28E2-E8C6-4A9B-8559-0223D6D4B19C}" type="presParOf" srcId="{D9A20047-E833-4522-A268-AF1B4857C9E7}" destId="{74BE5E71-D41A-4DEF-B287-C5783340E0B3}" srcOrd="13" destOrd="0" presId="urn:microsoft.com/office/officeart/2005/8/layout/cycle5"/>
    <dgm:cxn modelId="{5A59F83C-B72A-4E02-B34B-BE62D3DD0BAF}" type="presParOf" srcId="{D9A20047-E833-4522-A268-AF1B4857C9E7}" destId="{F4A4D64B-C463-4038-B0E9-3FEAAD5EB836}" srcOrd="14" destOrd="0" presId="urn:microsoft.com/office/officeart/2005/8/layout/cycle5"/>
    <dgm:cxn modelId="{6E0EF521-701B-43F1-B22A-2661982320D5}" type="presParOf" srcId="{D9A20047-E833-4522-A268-AF1B4857C9E7}" destId="{131F5CF7-448A-4011-8F39-34F0126DFB22}" srcOrd="15" destOrd="0" presId="urn:microsoft.com/office/officeart/2005/8/layout/cycle5"/>
    <dgm:cxn modelId="{B0960A9E-705E-4819-8425-FF4E9FD958E9}" type="presParOf" srcId="{D9A20047-E833-4522-A268-AF1B4857C9E7}" destId="{43AAD911-18D2-4DA4-BB3B-B9EF68F62091}" srcOrd="16" destOrd="0" presId="urn:microsoft.com/office/officeart/2005/8/layout/cycle5"/>
    <dgm:cxn modelId="{2225B5E2-7D3B-4A04-8829-0ADA856694D7}" type="presParOf" srcId="{D9A20047-E833-4522-A268-AF1B4857C9E7}" destId="{AFD4C9DC-FB81-4203-9582-45F295C2E24E}" srcOrd="17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AE0C08-A782-42B1-9919-DB5F3BAF69D3}" type="doc">
      <dgm:prSet loTypeId="urn:microsoft.com/office/officeart/2005/8/layout/pyramid2" loCatId="pyramid" qsTypeId="urn:microsoft.com/office/officeart/2005/8/quickstyle/simple1#5" qsCatId="simple" csTypeId="urn:microsoft.com/office/officeart/2005/8/colors/accent1_2#4" csCatId="accent1" phldr="1"/>
      <dgm:spPr/>
      <dgm:t>
        <a:bodyPr/>
        <a:lstStyle/>
        <a:p>
          <a:endParaRPr lang="th-TH"/>
        </a:p>
      </dgm:t>
    </dgm:pt>
    <dgm:pt modelId="{053FD564-F350-4DC9-8406-5CD81A52D224}">
      <dgm:prSet phldrT="[Text]"/>
      <dgm:spPr/>
      <dgm:t>
        <a:bodyPr/>
        <a:lstStyle/>
        <a:p>
          <a:r>
            <a:rPr lang="th-TH" b="1" dirty="0" smtClean="0">
              <a:latin typeface="TH SarabunPSK" pitchFamily="34" charset="-34"/>
              <a:cs typeface="TH SarabunPSK" pitchFamily="34" charset="-34"/>
            </a:rPr>
            <a:t>เป็นผู้นำในอุตสาหกรรมหรือระดับโลก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FD4B736E-9137-4A35-81FE-FA4D5081B4BF}" type="parTrans" cxnId="{198744E2-72B3-4442-A112-37393199F2F4}">
      <dgm:prSet/>
      <dgm:spPr/>
      <dgm:t>
        <a:bodyPr/>
        <a:lstStyle/>
        <a:p>
          <a:endParaRPr lang="th-TH" b="1"/>
        </a:p>
      </dgm:t>
    </dgm:pt>
    <dgm:pt modelId="{51E57A02-D2EE-4733-BFAB-457947FD33F3}" type="sibTrans" cxnId="{198744E2-72B3-4442-A112-37393199F2F4}">
      <dgm:prSet/>
      <dgm:spPr/>
      <dgm:t>
        <a:bodyPr/>
        <a:lstStyle/>
        <a:p>
          <a:endParaRPr lang="th-TH" b="1"/>
        </a:p>
      </dgm:t>
    </dgm:pt>
    <dgm:pt modelId="{42371112-F1DF-4493-A33F-1CE38671E4E1}">
      <dgm:prSet phldrT="[Text]"/>
      <dgm:spPr/>
      <dgm:t>
        <a:bodyPr/>
        <a:lstStyle/>
        <a:p>
          <a:r>
            <a:rPr lang="th-TH" b="1" dirty="0" smtClean="0">
              <a:latin typeface="TH SarabunPSK" pitchFamily="34" charset="-34"/>
              <a:cs typeface="TH SarabunPSK" pitchFamily="34" charset="-34"/>
            </a:rPr>
            <a:t>เริ่มเป็นผู้นำ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ED80F067-155B-4AD9-9209-359086147BA3}" type="parTrans" cxnId="{EB1E26B1-EAE8-44B5-88B6-BFDE763B018F}">
      <dgm:prSet/>
      <dgm:spPr/>
      <dgm:t>
        <a:bodyPr/>
        <a:lstStyle/>
        <a:p>
          <a:endParaRPr lang="th-TH" b="1"/>
        </a:p>
      </dgm:t>
    </dgm:pt>
    <dgm:pt modelId="{EF98C120-4A95-4192-BBF4-590A621AD424}" type="sibTrans" cxnId="{EB1E26B1-EAE8-44B5-88B6-BFDE763B018F}">
      <dgm:prSet/>
      <dgm:spPr/>
      <dgm:t>
        <a:bodyPr/>
        <a:lstStyle/>
        <a:p>
          <a:endParaRPr lang="th-TH" b="1"/>
        </a:p>
      </dgm:t>
    </dgm:pt>
    <dgm:pt modelId="{2045C6BC-EF1F-4A03-9351-41EF0766919C}">
      <dgm:prSet phldrT="[Text]"/>
      <dgm:spPr/>
      <dgm:t>
        <a:bodyPr/>
        <a:lstStyle/>
        <a:p>
          <a:r>
            <a:rPr lang="th-TH" b="1" dirty="0" smtClean="0">
              <a:latin typeface="TH SarabunPSK" pitchFamily="34" charset="-34"/>
              <a:cs typeface="TH SarabunPSK" pitchFamily="34" charset="-34"/>
            </a:rPr>
            <a:t>ผลลัพธ์เริ่มดีขึ้น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CBA483E7-7BE1-4163-9904-4CD07F3C9D5B}" type="parTrans" cxnId="{16AC1957-3AEF-42FC-9D6C-C65E7D4CA584}">
      <dgm:prSet/>
      <dgm:spPr/>
      <dgm:t>
        <a:bodyPr/>
        <a:lstStyle/>
        <a:p>
          <a:endParaRPr lang="th-TH" b="1"/>
        </a:p>
      </dgm:t>
    </dgm:pt>
    <dgm:pt modelId="{3664E848-F2A1-4A17-B75A-BA13D1C545EA}" type="sibTrans" cxnId="{16AC1957-3AEF-42FC-9D6C-C65E7D4CA584}">
      <dgm:prSet/>
      <dgm:spPr/>
      <dgm:t>
        <a:bodyPr/>
        <a:lstStyle/>
        <a:p>
          <a:endParaRPr lang="th-TH" b="1"/>
        </a:p>
      </dgm:t>
    </dgm:pt>
    <dgm:pt modelId="{681E1DEB-F053-4478-8264-F773B8239A13}">
      <dgm:prSet phldrT="[Text]"/>
      <dgm:spPr/>
      <dgm:t>
        <a:bodyPr/>
        <a:lstStyle/>
        <a:p>
          <a:r>
            <a:rPr lang="th-TH" b="1" dirty="0" smtClean="0">
              <a:latin typeface="TH SarabunPSK" pitchFamily="34" charset="-34"/>
              <a:cs typeface="TH SarabunPSK" pitchFamily="34" charset="-34"/>
            </a:rPr>
            <a:t>เพิ่งเริ่มมีผลลัพธ์ให้เห็น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5D37A77F-8E9A-48F2-B2B7-063BE8C6AF78}" type="parTrans" cxnId="{B54B2A79-D44F-423D-B382-32F89684FC96}">
      <dgm:prSet/>
      <dgm:spPr/>
      <dgm:t>
        <a:bodyPr/>
        <a:lstStyle/>
        <a:p>
          <a:endParaRPr lang="th-TH" b="1"/>
        </a:p>
      </dgm:t>
    </dgm:pt>
    <dgm:pt modelId="{3A692F43-1432-4752-8FF0-64E3E94D5260}" type="sibTrans" cxnId="{B54B2A79-D44F-423D-B382-32F89684FC96}">
      <dgm:prSet/>
      <dgm:spPr/>
      <dgm:t>
        <a:bodyPr/>
        <a:lstStyle/>
        <a:p>
          <a:endParaRPr lang="th-TH" b="1"/>
        </a:p>
      </dgm:t>
    </dgm:pt>
    <dgm:pt modelId="{672E0749-C86D-4A24-8291-509EB46FA2A5}" type="pres">
      <dgm:prSet presAssocID="{1EAE0C08-A782-42B1-9919-DB5F3BAF69D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h-TH"/>
        </a:p>
      </dgm:t>
    </dgm:pt>
    <dgm:pt modelId="{4352F417-B624-47EF-AA09-286E591F880E}" type="pres">
      <dgm:prSet presAssocID="{1EAE0C08-A782-42B1-9919-DB5F3BAF69D3}" presName="pyramid" presStyleLbl="node1" presStyleIdx="0" presStyleCnt="1"/>
      <dgm:spPr/>
    </dgm:pt>
    <dgm:pt modelId="{7CDEAC4D-47BD-438F-AF6B-51553AE4C855}" type="pres">
      <dgm:prSet presAssocID="{1EAE0C08-A782-42B1-9919-DB5F3BAF69D3}" presName="theList" presStyleCnt="0"/>
      <dgm:spPr/>
    </dgm:pt>
    <dgm:pt modelId="{990D0A71-C5B1-461B-801B-546F6EF088B0}" type="pres">
      <dgm:prSet presAssocID="{053FD564-F350-4DC9-8406-5CD81A52D224}" presName="aNode" presStyleLbl="fgAcc1" presStyleIdx="0" presStyleCnt="4" custScaleX="173461" custLinFactNeighborX="358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CE5A4F9-3768-4944-8361-BDF21535160C}" type="pres">
      <dgm:prSet presAssocID="{053FD564-F350-4DC9-8406-5CD81A52D224}" presName="aSpace" presStyleCnt="0"/>
      <dgm:spPr/>
    </dgm:pt>
    <dgm:pt modelId="{D2CB192E-409F-4C02-A6B0-1F67D79F0FD3}" type="pres">
      <dgm:prSet presAssocID="{42371112-F1DF-4493-A33F-1CE38671E4E1}" presName="aNode" presStyleLbl="fgAcc1" presStyleIdx="1" presStyleCnt="4" custScaleX="173461" custLinFactNeighborX="358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F57D40-E800-4039-B87B-497C3D471857}" type="pres">
      <dgm:prSet presAssocID="{42371112-F1DF-4493-A33F-1CE38671E4E1}" presName="aSpace" presStyleCnt="0"/>
      <dgm:spPr/>
    </dgm:pt>
    <dgm:pt modelId="{2FCFF81F-6F7F-41E8-BA68-C9C3144DDD47}" type="pres">
      <dgm:prSet presAssocID="{2045C6BC-EF1F-4A03-9351-41EF0766919C}" presName="aNode" presStyleLbl="fgAcc1" presStyleIdx="2" presStyleCnt="4" custScaleX="173461" custLinFactNeighborX="358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0087CCB-0E97-4FB3-8936-8FE28CEEA6A4}" type="pres">
      <dgm:prSet presAssocID="{2045C6BC-EF1F-4A03-9351-41EF0766919C}" presName="aSpace" presStyleCnt="0"/>
      <dgm:spPr/>
    </dgm:pt>
    <dgm:pt modelId="{A018CF59-65FB-40B0-8B56-85728E5C5D1E}" type="pres">
      <dgm:prSet presAssocID="{681E1DEB-F053-4478-8264-F773B8239A13}" presName="aNode" presStyleLbl="fgAcc1" presStyleIdx="3" presStyleCnt="4" custScaleX="173461" custScaleY="117993" custLinFactNeighborX="3589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A1EF238-2EC3-42C8-B5F7-E9668D5741A5}" type="pres">
      <dgm:prSet presAssocID="{681E1DEB-F053-4478-8264-F773B8239A13}" presName="aSpace" presStyleCnt="0"/>
      <dgm:spPr/>
    </dgm:pt>
  </dgm:ptLst>
  <dgm:cxnLst>
    <dgm:cxn modelId="{16AC1957-3AEF-42FC-9D6C-C65E7D4CA584}" srcId="{1EAE0C08-A782-42B1-9919-DB5F3BAF69D3}" destId="{2045C6BC-EF1F-4A03-9351-41EF0766919C}" srcOrd="2" destOrd="0" parTransId="{CBA483E7-7BE1-4163-9904-4CD07F3C9D5B}" sibTransId="{3664E848-F2A1-4A17-B75A-BA13D1C545EA}"/>
    <dgm:cxn modelId="{EB1E26B1-EAE8-44B5-88B6-BFDE763B018F}" srcId="{1EAE0C08-A782-42B1-9919-DB5F3BAF69D3}" destId="{42371112-F1DF-4493-A33F-1CE38671E4E1}" srcOrd="1" destOrd="0" parTransId="{ED80F067-155B-4AD9-9209-359086147BA3}" sibTransId="{EF98C120-4A95-4192-BBF4-590A621AD424}"/>
    <dgm:cxn modelId="{EDE15DA1-1DDB-40CC-AA96-5300673F10BA}" type="presOf" srcId="{053FD564-F350-4DC9-8406-5CD81A52D224}" destId="{990D0A71-C5B1-461B-801B-546F6EF088B0}" srcOrd="0" destOrd="0" presId="urn:microsoft.com/office/officeart/2005/8/layout/pyramid2"/>
    <dgm:cxn modelId="{B54B2A79-D44F-423D-B382-32F89684FC96}" srcId="{1EAE0C08-A782-42B1-9919-DB5F3BAF69D3}" destId="{681E1DEB-F053-4478-8264-F773B8239A13}" srcOrd="3" destOrd="0" parTransId="{5D37A77F-8E9A-48F2-B2B7-063BE8C6AF78}" sibTransId="{3A692F43-1432-4752-8FF0-64E3E94D5260}"/>
    <dgm:cxn modelId="{FE1FCC6F-53EE-4150-8792-2C7FF7B7D33C}" type="presOf" srcId="{42371112-F1DF-4493-A33F-1CE38671E4E1}" destId="{D2CB192E-409F-4C02-A6B0-1F67D79F0FD3}" srcOrd="0" destOrd="0" presId="urn:microsoft.com/office/officeart/2005/8/layout/pyramid2"/>
    <dgm:cxn modelId="{565FF4F9-0F05-4851-9143-ADE92A9EF514}" type="presOf" srcId="{1EAE0C08-A782-42B1-9919-DB5F3BAF69D3}" destId="{672E0749-C86D-4A24-8291-509EB46FA2A5}" srcOrd="0" destOrd="0" presId="urn:microsoft.com/office/officeart/2005/8/layout/pyramid2"/>
    <dgm:cxn modelId="{198744E2-72B3-4442-A112-37393199F2F4}" srcId="{1EAE0C08-A782-42B1-9919-DB5F3BAF69D3}" destId="{053FD564-F350-4DC9-8406-5CD81A52D224}" srcOrd="0" destOrd="0" parTransId="{FD4B736E-9137-4A35-81FE-FA4D5081B4BF}" sibTransId="{51E57A02-D2EE-4733-BFAB-457947FD33F3}"/>
    <dgm:cxn modelId="{13132FE6-9825-49FD-BB3C-2A04B4A1A0F8}" type="presOf" srcId="{2045C6BC-EF1F-4A03-9351-41EF0766919C}" destId="{2FCFF81F-6F7F-41E8-BA68-C9C3144DDD47}" srcOrd="0" destOrd="0" presId="urn:microsoft.com/office/officeart/2005/8/layout/pyramid2"/>
    <dgm:cxn modelId="{408A8BB1-45E2-4792-8483-25C96363DF5D}" type="presOf" srcId="{681E1DEB-F053-4478-8264-F773B8239A13}" destId="{A018CF59-65FB-40B0-8B56-85728E5C5D1E}" srcOrd="0" destOrd="0" presId="urn:microsoft.com/office/officeart/2005/8/layout/pyramid2"/>
    <dgm:cxn modelId="{5BC7FFC4-8C01-4503-BC12-AB845A1C2ECA}" type="presParOf" srcId="{672E0749-C86D-4A24-8291-509EB46FA2A5}" destId="{4352F417-B624-47EF-AA09-286E591F880E}" srcOrd="0" destOrd="0" presId="urn:microsoft.com/office/officeart/2005/8/layout/pyramid2"/>
    <dgm:cxn modelId="{95894408-7240-4454-A012-3B1B46DBBEFC}" type="presParOf" srcId="{672E0749-C86D-4A24-8291-509EB46FA2A5}" destId="{7CDEAC4D-47BD-438F-AF6B-51553AE4C855}" srcOrd="1" destOrd="0" presId="urn:microsoft.com/office/officeart/2005/8/layout/pyramid2"/>
    <dgm:cxn modelId="{9770A108-0EE7-44A7-836C-8D150E98723C}" type="presParOf" srcId="{7CDEAC4D-47BD-438F-AF6B-51553AE4C855}" destId="{990D0A71-C5B1-461B-801B-546F6EF088B0}" srcOrd="0" destOrd="0" presId="urn:microsoft.com/office/officeart/2005/8/layout/pyramid2"/>
    <dgm:cxn modelId="{2A435C36-3560-402D-8611-C619D0A1D608}" type="presParOf" srcId="{7CDEAC4D-47BD-438F-AF6B-51553AE4C855}" destId="{0CE5A4F9-3768-4944-8361-BDF21535160C}" srcOrd="1" destOrd="0" presId="urn:microsoft.com/office/officeart/2005/8/layout/pyramid2"/>
    <dgm:cxn modelId="{B053E7A4-0B5D-4A7D-B35C-CD7C5D98BF51}" type="presParOf" srcId="{7CDEAC4D-47BD-438F-AF6B-51553AE4C855}" destId="{D2CB192E-409F-4C02-A6B0-1F67D79F0FD3}" srcOrd="2" destOrd="0" presId="urn:microsoft.com/office/officeart/2005/8/layout/pyramid2"/>
    <dgm:cxn modelId="{7CD9CBF3-084D-4288-9629-E07C3AAA99E0}" type="presParOf" srcId="{7CDEAC4D-47BD-438F-AF6B-51553AE4C855}" destId="{27F57D40-E800-4039-B87B-497C3D471857}" srcOrd="3" destOrd="0" presId="urn:microsoft.com/office/officeart/2005/8/layout/pyramid2"/>
    <dgm:cxn modelId="{AE1E6D9C-1FEA-443D-BB46-BCAAFFE7A715}" type="presParOf" srcId="{7CDEAC4D-47BD-438F-AF6B-51553AE4C855}" destId="{2FCFF81F-6F7F-41E8-BA68-C9C3144DDD47}" srcOrd="4" destOrd="0" presId="urn:microsoft.com/office/officeart/2005/8/layout/pyramid2"/>
    <dgm:cxn modelId="{4F74ED53-7C26-48B0-AD7B-2629C1A3BB7C}" type="presParOf" srcId="{7CDEAC4D-47BD-438F-AF6B-51553AE4C855}" destId="{90087CCB-0E97-4FB3-8936-8FE28CEEA6A4}" srcOrd="5" destOrd="0" presId="urn:microsoft.com/office/officeart/2005/8/layout/pyramid2"/>
    <dgm:cxn modelId="{35BD50A6-C8CD-4938-905B-ECC7A390BDEE}" type="presParOf" srcId="{7CDEAC4D-47BD-438F-AF6B-51553AE4C855}" destId="{A018CF59-65FB-40B0-8B56-85728E5C5D1E}" srcOrd="6" destOrd="0" presId="urn:microsoft.com/office/officeart/2005/8/layout/pyramid2"/>
    <dgm:cxn modelId="{EF572F39-AE07-4E75-93DD-588D502B5683}" type="presParOf" srcId="{7CDEAC4D-47BD-438F-AF6B-51553AE4C855}" destId="{3A1EF238-2EC3-42C8-B5F7-E9668D5741A5}" srcOrd="7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19F51-D02A-4C36-9E8F-D0526454447E}">
      <dsp:nvSpPr>
        <dsp:cNvPr id="0" name=""/>
        <dsp:cNvSpPr/>
      </dsp:nvSpPr>
      <dsp:spPr>
        <a:xfrm>
          <a:off x="2231398" y="32570"/>
          <a:ext cx="2660301" cy="10598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กำหนดวัตถุประสงค์และเป้าหมายของการออกแบบระบบงาน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231398" y="32570"/>
        <a:ext cx="2660301" cy="1059881"/>
      </dsp:txXfrm>
    </dsp:sp>
    <dsp:sp modelId="{976A2CDE-2482-471B-80FE-1229962401A7}">
      <dsp:nvSpPr>
        <dsp:cNvPr id="0" name=""/>
        <dsp:cNvSpPr/>
      </dsp:nvSpPr>
      <dsp:spPr>
        <a:xfrm>
          <a:off x="1799424" y="818455"/>
          <a:ext cx="4232582" cy="4232582"/>
        </a:xfrm>
        <a:custGeom>
          <a:avLst/>
          <a:gdLst/>
          <a:ahLst/>
          <a:cxnLst/>
          <a:rect l="0" t="0" r="0" b="0"/>
          <a:pathLst>
            <a:path>
              <a:moveTo>
                <a:pt x="3213150" y="306432"/>
              </a:moveTo>
              <a:arcTo wR="2116291" hR="2116291" stAng="18073069" swAng="68095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6C8-A143-4725-94F5-7F045A437F03}">
      <dsp:nvSpPr>
        <dsp:cNvPr id="0" name=""/>
        <dsp:cNvSpPr/>
      </dsp:nvSpPr>
      <dsp:spPr>
        <a:xfrm>
          <a:off x="4488375" y="1473221"/>
          <a:ext cx="2392510" cy="10598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ศึกษารูปแบบระบบงานที่เป็นไปได้</a:t>
          </a:r>
        </a:p>
      </dsp:txBody>
      <dsp:txXfrm>
        <a:off x="4488375" y="1473221"/>
        <a:ext cx="2392510" cy="1059881"/>
      </dsp:txXfrm>
    </dsp:sp>
    <dsp:sp modelId="{EA4D527E-C696-48B7-B4E1-4D5785BB34BE}">
      <dsp:nvSpPr>
        <dsp:cNvPr id="0" name=""/>
        <dsp:cNvSpPr/>
      </dsp:nvSpPr>
      <dsp:spPr>
        <a:xfrm>
          <a:off x="1555592" y="195570"/>
          <a:ext cx="4232582" cy="4232582"/>
        </a:xfrm>
        <a:custGeom>
          <a:avLst/>
          <a:gdLst/>
          <a:ahLst/>
          <a:cxnLst/>
          <a:rect l="0" t="0" r="0" b="0"/>
          <a:pathLst>
            <a:path>
              <a:moveTo>
                <a:pt x="4195449" y="2510990"/>
              </a:moveTo>
              <a:arcTo wR="2116291" hR="2116291" stAng="644933" swAng="86505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912E-D744-4010-81DC-938DA3127057}">
      <dsp:nvSpPr>
        <dsp:cNvPr id="0" name=""/>
        <dsp:cNvSpPr/>
      </dsp:nvSpPr>
      <dsp:spPr>
        <a:xfrm>
          <a:off x="3902739" y="3367271"/>
          <a:ext cx="2633364" cy="105988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ออกแบบระบบงานตามวัตถุประสงค์ที่กำหนด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3902739" y="3367271"/>
        <a:ext cx="2633364" cy="1059881"/>
      </dsp:txXfrm>
    </dsp:sp>
    <dsp:sp modelId="{31D41A31-1DFE-4ABD-80E3-FD5AC0A4D46D}">
      <dsp:nvSpPr>
        <dsp:cNvPr id="0" name=""/>
        <dsp:cNvSpPr/>
      </dsp:nvSpPr>
      <dsp:spPr>
        <a:xfrm>
          <a:off x="1718032" y="354154"/>
          <a:ext cx="4232582" cy="4232582"/>
        </a:xfrm>
        <a:custGeom>
          <a:avLst/>
          <a:gdLst/>
          <a:ahLst/>
          <a:cxnLst/>
          <a:rect l="0" t="0" r="0" b="0"/>
          <a:pathLst>
            <a:path>
              <a:moveTo>
                <a:pt x="2585419" y="4179930"/>
              </a:moveTo>
              <a:arcTo wR="2116291" hR="2116291" stAng="4631555" swAng="181662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2A740-3974-410F-9979-6FED56DBD010}">
      <dsp:nvSpPr>
        <dsp:cNvPr id="0" name=""/>
        <dsp:cNvSpPr/>
      </dsp:nvSpPr>
      <dsp:spPr>
        <a:xfrm>
          <a:off x="760769" y="3295264"/>
          <a:ext cx="2751011" cy="10598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ปรับปรุงองค์กรและกระบวนการตามระบบงานใหม่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760769" y="3295264"/>
        <a:ext cx="2751011" cy="1059881"/>
      </dsp:txXfrm>
    </dsp:sp>
    <dsp:sp modelId="{79521C22-BA1B-42AD-89F4-B9640EA3BD74}">
      <dsp:nvSpPr>
        <dsp:cNvPr id="0" name=""/>
        <dsp:cNvSpPr/>
      </dsp:nvSpPr>
      <dsp:spPr>
        <a:xfrm>
          <a:off x="1341875" y="-168929"/>
          <a:ext cx="4232582" cy="4232582"/>
        </a:xfrm>
        <a:custGeom>
          <a:avLst/>
          <a:gdLst/>
          <a:ahLst/>
          <a:cxnLst/>
          <a:rect l="0" t="0" r="0" b="0"/>
          <a:pathLst>
            <a:path>
              <a:moveTo>
                <a:pt x="379052" y="3324881"/>
              </a:moveTo>
              <a:arcTo wR="2116291" hR="2116291" stAng="8710429" swAng="86282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C0BDD-9404-40E6-9AC2-EBC8508AE94C}">
      <dsp:nvSpPr>
        <dsp:cNvPr id="0" name=""/>
        <dsp:cNvSpPr/>
      </dsp:nvSpPr>
      <dsp:spPr>
        <a:xfrm>
          <a:off x="238968" y="1460495"/>
          <a:ext cx="2564504" cy="105988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ประเมินผลงานของระบบงาน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38968" y="1460495"/>
        <a:ext cx="2564504" cy="1059881"/>
      </dsp:txXfrm>
    </dsp:sp>
    <dsp:sp modelId="{F4A4D64B-C463-4038-B0E9-3FEAAD5EB836}">
      <dsp:nvSpPr>
        <dsp:cNvPr id="0" name=""/>
        <dsp:cNvSpPr/>
      </dsp:nvSpPr>
      <dsp:spPr>
        <a:xfrm>
          <a:off x="1337773" y="638043"/>
          <a:ext cx="4232582" cy="4232582"/>
        </a:xfrm>
        <a:custGeom>
          <a:avLst/>
          <a:gdLst/>
          <a:ahLst/>
          <a:cxnLst/>
          <a:rect l="0" t="0" r="0" b="0"/>
          <a:pathLst>
            <a:path>
              <a:moveTo>
                <a:pt x="521048" y="725647"/>
              </a:moveTo>
              <a:arcTo wR="2116291" hR="2116291" stAng="13264807" swAng="61420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19F51-D02A-4C36-9E8F-D0526454447E}">
      <dsp:nvSpPr>
        <dsp:cNvPr id="0" name=""/>
        <dsp:cNvSpPr/>
      </dsp:nvSpPr>
      <dsp:spPr>
        <a:xfrm>
          <a:off x="2796795" y="5895"/>
          <a:ext cx="2132983" cy="10583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กำหนดหลักเกณฑ์ของระบบงาน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796795" y="5895"/>
        <a:ext cx="2132983" cy="1058391"/>
      </dsp:txXfrm>
    </dsp:sp>
    <dsp:sp modelId="{976A2CDE-2482-471B-80FE-1229962401A7}">
      <dsp:nvSpPr>
        <dsp:cNvPr id="0" name=""/>
        <dsp:cNvSpPr/>
      </dsp:nvSpPr>
      <dsp:spPr>
        <a:xfrm>
          <a:off x="2000907" y="676516"/>
          <a:ext cx="4229362" cy="4229362"/>
        </a:xfrm>
        <a:custGeom>
          <a:avLst/>
          <a:gdLst/>
          <a:ahLst/>
          <a:cxnLst/>
          <a:rect l="0" t="0" r="0" b="0"/>
          <a:pathLst>
            <a:path>
              <a:moveTo>
                <a:pt x="3112569" y="250252"/>
              </a:moveTo>
              <a:arcTo wR="2114681" hR="2114681" stAng="17889407" swAng="10085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6C8-A143-4725-94F5-7F045A437F03}">
      <dsp:nvSpPr>
        <dsp:cNvPr id="0" name=""/>
        <dsp:cNvSpPr/>
      </dsp:nvSpPr>
      <dsp:spPr>
        <a:xfrm>
          <a:off x="4865293" y="1445450"/>
          <a:ext cx="2238920" cy="10583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+mj-cs"/>
            </a:rPr>
            <a:t>ประเมินผลงานระบบงานเดิม</a:t>
          </a:r>
        </a:p>
      </dsp:txBody>
      <dsp:txXfrm>
        <a:off x="4865293" y="1445450"/>
        <a:ext cx="2238920" cy="1058391"/>
      </dsp:txXfrm>
    </dsp:sp>
    <dsp:sp modelId="{EA4D527E-C696-48B7-B4E1-4D5785BB34BE}">
      <dsp:nvSpPr>
        <dsp:cNvPr id="0" name=""/>
        <dsp:cNvSpPr/>
      </dsp:nvSpPr>
      <dsp:spPr>
        <a:xfrm>
          <a:off x="1847631" y="429270"/>
          <a:ext cx="4229362" cy="4229362"/>
        </a:xfrm>
        <a:custGeom>
          <a:avLst/>
          <a:gdLst/>
          <a:ahLst/>
          <a:cxnLst/>
          <a:rect l="0" t="0" r="0" b="0"/>
          <a:pathLst>
            <a:path>
              <a:moveTo>
                <a:pt x="4224770" y="2253972"/>
              </a:moveTo>
              <a:arcTo wR="2114681" hR="2114681" stAng="21826604" swAng="88662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912E-D744-4010-81DC-938DA3127057}">
      <dsp:nvSpPr>
        <dsp:cNvPr id="0" name=""/>
        <dsp:cNvSpPr/>
      </dsp:nvSpPr>
      <dsp:spPr>
        <a:xfrm>
          <a:off x="3944905" y="3384379"/>
          <a:ext cx="3145114" cy="13136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ตัดสินใจว่าจะทำเอง หรือใช้ทรัพยากรภายนอก โดยคำนึงถึงความสามารถพิเศษร่วมกัน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3944905" y="3384379"/>
        <a:ext cx="3145114" cy="1313611"/>
      </dsp:txXfrm>
    </dsp:sp>
    <dsp:sp modelId="{31D41A31-1DFE-4ABD-80E3-FD5AC0A4D46D}">
      <dsp:nvSpPr>
        <dsp:cNvPr id="0" name=""/>
        <dsp:cNvSpPr/>
      </dsp:nvSpPr>
      <dsp:spPr>
        <a:xfrm>
          <a:off x="1779248" y="572878"/>
          <a:ext cx="4229362" cy="4229362"/>
        </a:xfrm>
        <a:custGeom>
          <a:avLst/>
          <a:gdLst/>
          <a:ahLst/>
          <a:cxnLst/>
          <a:rect l="0" t="0" r="0" b="0"/>
          <a:pathLst>
            <a:path>
              <a:moveTo>
                <a:pt x="2461668" y="4200700"/>
              </a:moveTo>
              <a:arcTo wR="2114681" hR="2114681" stAng="4833355" swAng="1617145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2A740-3974-410F-9979-6FED56DBD010}">
      <dsp:nvSpPr>
        <dsp:cNvPr id="0" name=""/>
        <dsp:cNvSpPr/>
      </dsp:nvSpPr>
      <dsp:spPr>
        <a:xfrm>
          <a:off x="753317" y="3527724"/>
          <a:ext cx="2970480" cy="10583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ปรับปรุงองค์กรและกระบวนการตามระบบงานใหม่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753317" y="3527724"/>
        <a:ext cx="2970480" cy="1058391"/>
      </dsp:txXfrm>
    </dsp:sp>
    <dsp:sp modelId="{79521C22-BA1B-42AD-89F4-B9640EA3BD74}">
      <dsp:nvSpPr>
        <dsp:cNvPr id="0" name=""/>
        <dsp:cNvSpPr/>
      </dsp:nvSpPr>
      <dsp:spPr>
        <a:xfrm>
          <a:off x="1720144" y="583102"/>
          <a:ext cx="4229362" cy="4229362"/>
        </a:xfrm>
        <a:custGeom>
          <a:avLst/>
          <a:gdLst/>
          <a:ahLst/>
          <a:cxnLst/>
          <a:rect l="0" t="0" r="0" b="0"/>
          <a:pathLst>
            <a:path>
              <a:moveTo>
                <a:pt x="97039" y="2747926"/>
              </a:moveTo>
              <a:arcTo wR="2114681" hR="2114681" stAng="9754519" swAng="104097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C0BDD-9404-40E6-9AC2-EBC8508AE94C}">
      <dsp:nvSpPr>
        <dsp:cNvPr id="0" name=""/>
        <dsp:cNvSpPr/>
      </dsp:nvSpPr>
      <dsp:spPr>
        <a:xfrm>
          <a:off x="731271" y="1432731"/>
          <a:ext cx="2198978" cy="105839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ติดตามผลการดำเนินการ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731271" y="1432731"/>
        <a:ext cx="2198978" cy="1058391"/>
      </dsp:txXfrm>
    </dsp:sp>
    <dsp:sp modelId="{F4A4D64B-C463-4038-B0E9-3FEAAD5EB836}">
      <dsp:nvSpPr>
        <dsp:cNvPr id="0" name=""/>
        <dsp:cNvSpPr/>
      </dsp:nvSpPr>
      <dsp:spPr>
        <a:xfrm>
          <a:off x="1681004" y="567209"/>
          <a:ext cx="4229362" cy="4229362"/>
        </a:xfrm>
        <a:custGeom>
          <a:avLst/>
          <a:gdLst/>
          <a:ahLst/>
          <a:cxnLst/>
          <a:rect l="0" t="0" r="0" b="0"/>
          <a:pathLst>
            <a:path>
              <a:moveTo>
                <a:pt x="525651" y="719381"/>
              </a:moveTo>
              <a:arcTo wR="2114681" hR="2114681" stAng="13277148" swAng="92688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19F51-D02A-4C36-9E8F-D0526454447E}">
      <dsp:nvSpPr>
        <dsp:cNvPr id="0" name=""/>
        <dsp:cNvSpPr/>
      </dsp:nvSpPr>
      <dsp:spPr>
        <a:xfrm>
          <a:off x="1861357" y="0"/>
          <a:ext cx="3267903" cy="9493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ค้นหาความจำเป็นในการออกแบบและสร้างนวัตกรรมของกระบวนการ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1861357" y="0"/>
        <a:ext cx="3267903" cy="949326"/>
      </dsp:txXfrm>
    </dsp:sp>
    <dsp:sp modelId="{976A2CDE-2482-471B-80FE-1229962401A7}">
      <dsp:nvSpPr>
        <dsp:cNvPr id="0" name=""/>
        <dsp:cNvSpPr/>
      </dsp:nvSpPr>
      <dsp:spPr>
        <a:xfrm>
          <a:off x="1012826" y="751197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3308988" y="272438"/>
              </a:moveTo>
              <a:arcTo wR="2238671" hR="2238671" stAng="17913697" swAng="7769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6C8-A143-4725-94F5-7F045A437F03}">
      <dsp:nvSpPr>
        <dsp:cNvPr id="0" name=""/>
        <dsp:cNvSpPr/>
      </dsp:nvSpPr>
      <dsp:spPr>
        <a:xfrm>
          <a:off x="4416667" y="1428756"/>
          <a:ext cx="2232699" cy="9493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กำหนดผู้รับผิดชอบและทรัพยากร</a:t>
          </a:r>
        </a:p>
      </dsp:txBody>
      <dsp:txXfrm>
        <a:off x="4416667" y="1428756"/>
        <a:ext cx="2232699" cy="949326"/>
      </dsp:txXfrm>
    </dsp:sp>
    <dsp:sp modelId="{EA4D527E-C696-48B7-B4E1-4D5785BB34BE}">
      <dsp:nvSpPr>
        <dsp:cNvPr id="0" name=""/>
        <dsp:cNvSpPr/>
      </dsp:nvSpPr>
      <dsp:spPr>
        <a:xfrm>
          <a:off x="1221256" y="544553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4467408" y="2027994"/>
              </a:moveTo>
              <a:arcTo wR="2238671" hR="2238671" stAng="21276000" swAng="91713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912E-D744-4010-81DC-938DA3127057}">
      <dsp:nvSpPr>
        <dsp:cNvPr id="0" name=""/>
        <dsp:cNvSpPr/>
      </dsp:nvSpPr>
      <dsp:spPr>
        <a:xfrm>
          <a:off x="3562391" y="3359316"/>
          <a:ext cx="3711443" cy="9493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กำหนดข้อกำหนดของการออกแบบและแผนการออกแบบ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3562391" y="3359316"/>
        <a:ext cx="3711443" cy="949326"/>
      </dsp:txXfrm>
    </dsp:sp>
    <dsp:sp modelId="{31D41A31-1DFE-4ABD-80E3-FD5AC0A4D46D}">
      <dsp:nvSpPr>
        <dsp:cNvPr id="0" name=""/>
        <dsp:cNvSpPr/>
      </dsp:nvSpPr>
      <dsp:spPr>
        <a:xfrm>
          <a:off x="1240694" y="475972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3677876" y="3953413"/>
              </a:moveTo>
              <a:arcTo wR="2238671" hR="2238671" stAng="2999570" swAng="83605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2A740-3974-410F-9979-6FED56DBD010}">
      <dsp:nvSpPr>
        <dsp:cNvPr id="0" name=""/>
        <dsp:cNvSpPr/>
      </dsp:nvSpPr>
      <dsp:spPr>
        <a:xfrm>
          <a:off x="2659607" y="4478652"/>
          <a:ext cx="1639516" cy="9493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ทำการออกแบบ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659607" y="4478652"/>
        <a:ext cx="1639516" cy="949326"/>
      </dsp:txXfrm>
    </dsp:sp>
    <dsp:sp modelId="{79521C22-BA1B-42AD-89F4-B9640EA3BD74}">
      <dsp:nvSpPr>
        <dsp:cNvPr id="0" name=""/>
        <dsp:cNvSpPr/>
      </dsp:nvSpPr>
      <dsp:spPr>
        <a:xfrm>
          <a:off x="1240694" y="475972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1254745" y="4249527"/>
              </a:moveTo>
              <a:arcTo wR="2238671" hR="2238671" stAng="6964371" swAng="83605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C0BDD-9404-40E6-9AC2-EBC8508AE94C}">
      <dsp:nvSpPr>
        <dsp:cNvPr id="0" name=""/>
        <dsp:cNvSpPr/>
      </dsp:nvSpPr>
      <dsp:spPr>
        <a:xfrm>
          <a:off x="298593" y="3359316"/>
          <a:ext cx="2484051" cy="94932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ตรวจสอบและทดลองปฏิบัติ</a:t>
          </a:r>
        </a:p>
      </dsp:txBody>
      <dsp:txXfrm>
        <a:off x="298593" y="3359316"/>
        <a:ext cx="2484051" cy="949326"/>
      </dsp:txXfrm>
    </dsp:sp>
    <dsp:sp modelId="{F4A4D64B-C463-4038-B0E9-3FEAAD5EB836}">
      <dsp:nvSpPr>
        <dsp:cNvPr id="0" name=""/>
        <dsp:cNvSpPr/>
      </dsp:nvSpPr>
      <dsp:spPr>
        <a:xfrm>
          <a:off x="1284694" y="646295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15948" y="2505416"/>
              </a:moveTo>
              <a:arcTo wR="2238671" hR="2238671" stAng="10389407" swAng="98545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F5CF7-448A-4011-8F39-34F0126DFB22}">
      <dsp:nvSpPr>
        <dsp:cNvPr id="0" name=""/>
        <dsp:cNvSpPr/>
      </dsp:nvSpPr>
      <dsp:spPr>
        <a:xfrm>
          <a:off x="344698" y="1357327"/>
          <a:ext cx="2331721" cy="9493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นำสู่การปฏิบัติจริง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344698" y="1357327"/>
        <a:ext cx="2331721" cy="949326"/>
      </dsp:txXfrm>
    </dsp:sp>
    <dsp:sp modelId="{AFD4C9DC-FB81-4203-9582-45F295C2E24E}">
      <dsp:nvSpPr>
        <dsp:cNvPr id="0" name=""/>
        <dsp:cNvSpPr/>
      </dsp:nvSpPr>
      <dsp:spPr>
        <a:xfrm>
          <a:off x="1511411" y="738297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800953" y="522682"/>
              </a:moveTo>
              <a:arcTo wR="2238671" hR="2238671" stAng="13802550" swAng="6708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19F51-D02A-4C36-9E8F-D0526454447E}">
      <dsp:nvSpPr>
        <dsp:cNvPr id="0" name=""/>
        <dsp:cNvSpPr/>
      </dsp:nvSpPr>
      <dsp:spPr>
        <a:xfrm>
          <a:off x="2188086" y="0"/>
          <a:ext cx="3269188" cy="94932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จัดทำมาตรฐาน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การปฏิบัติงาน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188086" y="0"/>
        <a:ext cx="3269188" cy="949326"/>
      </dsp:txXfrm>
    </dsp:sp>
    <dsp:sp modelId="{976A2CDE-2482-471B-80FE-1229962401A7}">
      <dsp:nvSpPr>
        <dsp:cNvPr id="0" name=""/>
        <dsp:cNvSpPr/>
      </dsp:nvSpPr>
      <dsp:spPr>
        <a:xfrm>
          <a:off x="1197443" y="683519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3392280" y="320120"/>
              </a:moveTo>
              <a:arcTo wR="2238671" hR="2238671" stAng="18061088" swAng="50857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6C8-A143-4725-94F5-7F045A437F03}">
      <dsp:nvSpPr>
        <dsp:cNvPr id="0" name=""/>
        <dsp:cNvSpPr/>
      </dsp:nvSpPr>
      <dsp:spPr>
        <a:xfrm>
          <a:off x="4161423" y="1266605"/>
          <a:ext cx="3310842" cy="12354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กำหนดตัววัดผลงานของกระบวนการและตัววัดในกระบวนการ</a:t>
          </a:r>
        </a:p>
      </dsp:txBody>
      <dsp:txXfrm>
        <a:off x="4161423" y="1266605"/>
        <a:ext cx="3310842" cy="1235434"/>
      </dsp:txXfrm>
    </dsp:sp>
    <dsp:sp modelId="{EA4D527E-C696-48B7-B4E1-4D5785BB34BE}">
      <dsp:nvSpPr>
        <dsp:cNvPr id="0" name=""/>
        <dsp:cNvSpPr/>
      </dsp:nvSpPr>
      <dsp:spPr>
        <a:xfrm>
          <a:off x="1494046" y="231882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4472459" y="2386476"/>
              </a:moveTo>
              <a:arcTo wR="2238671" hR="2238671" stAng="227137" swAng="5388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912E-D744-4010-81DC-938DA3127057}">
      <dsp:nvSpPr>
        <dsp:cNvPr id="0" name=""/>
        <dsp:cNvSpPr/>
      </dsp:nvSpPr>
      <dsp:spPr>
        <a:xfrm>
          <a:off x="4290126" y="3078102"/>
          <a:ext cx="2910693" cy="94932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กำหนดวิธีการและเทคโนโลยีที่ใช้ในการควบคุมกระบวนการ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4290126" y="3078102"/>
        <a:ext cx="2910693" cy="949326"/>
      </dsp:txXfrm>
    </dsp:sp>
    <dsp:sp modelId="{31D41A31-1DFE-4ABD-80E3-FD5AC0A4D46D}">
      <dsp:nvSpPr>
        <dsp:cNvPr id="0" name=""/>
        <dsp:cNvSpPr/>
      </dsp:nvSpPr>
      <dsp:spPr>
        <a:xfrm>
          <a:off x="1622750" y="222907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3742078" y="3897411"/>
              </a:moveTo>
              <a:arcTo wR="2238671" hR="2238671" stAng="2868736" swAng="62109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2A740-3974-410F-9979-6FED56DBD010}">
      <dsp:nvSpPr>
        <dsp:cNvPr id="0" name=""/>
        <dsp:cNvSpPr/>
      </dsp:nvSpPr>
      <dsp:spPr>
        <a:xfrm>
          <a:off x="2687036" y="4289014"/>
          <a:ext cx="2239403" cy="94932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ฝึกอบรม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687036" y="4289014"/>
        <a:ext cx="2239403" cy="949326"/>
      </dsp:txXfrm>
    </dsp:sp>
    <dsp:sp modelId="{79521C22-BA1B-42AD-89F4-B9640EA3BD74}">
      <dsp:nvSpPr>
        <dsp:cNvPr id="0" name=""/>
        <dsp:cNvSpPr/>
      </dsp:nvSpPr>
      <dsp:spPr>
        <a:xfrm>
          <a:off x="1513381" y="222907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1057787" y="4140556"/>
              </a:moveTo>
              <a:arcTo wR="2238671" hR="2238671" stAng="7310174" swAng="62109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C0BDD-9404-40E6-9AC2-EBC8508AE94C}">
      <dsp:nvSpPr>
        <dsp:cNvPr id="0" name=""/>
        <dsp:cNvSpPr/>
      </dsp:nvSpPr>
      <dsp:spPr>
        <a:xfrm>
          <a:off x="171533" y="3078102"/>
          <a:ext cx="3392937" cy="94932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ตรวจสอบและติดตามผลงานของกระบวนการ</a:t>
          </a:r>
        </a:p>
      </dsp:txBody>
      <dsp:txXfrm>
        <a:off x="171533" y="3078102"/>
        <a:ext cx="3392937" cy="949326"/>
      </dsp:txXfrm>
    </dsp:sp>
    <dsp:sp modelId="{F4A4D64B-C463-4038-B0E9-3FEAAD5EB836}">
      <dsp:nvSpPr>
        <dsp:cNvPr id="0" name=""/>
        <dsp:cNvSpPr/>
      </dsp:nvSpPr>
      <dsp:spPr>
        <a:xfrm>
          <a:off x="1704582" y="529766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6196" y="2405125"/>
              </a:moveTo>
              <a:arcTo wR="2238671" hR="2238671" stAng="10544155" swAng="66846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F5CF7-448A-4011-8F39-34F0126DFB22}">
      <dsp:nvSpPr>
        <dsp:cNvPr id="0" name=""/>
        <dsp:cNvSpPr/>
      </dsp:nvSpPr>
      <dsp:spPr>
        <a:xfrm>
          <a:off x="549092" y="1408696"/>
          <a:ext cx="2669710" cy="9493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แก้ไขและป้องกันปัญหาที่อาจเกิดขึ้น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549092" y="1408696"/>
        <a:ext cx="2669710" cy="949326"/>
      </dsp:txXfrm>
    </dsp:sp>
    <dsp:sp modelId="{AFD4C9DC-FB81-4203-9582-45F295C2E24E}">
      <dsp:nvSpPr>
        <dsp:cNvPr id="0" name=""/>
        <dsp:cNvSpPr/>
      </dsp:nvSpPr>
      <dsp:spPr>
        <a:xfrm>
          <a:off x="1910376" y="723607"/>
          <a:ext cx="4477343" cy="4477343"/>
        </a:xfrm>
        <a:custGeom>
          <a:avLst/>
          <a:gdLst/>
          <a:ahLst/>
          <a:cxnLst/>
          <a:rect l="0" t="0" r="0" b="0"/>
          <a:pathLst>
            <a:path>
              <a:moveTo>
                <a:pt x="739135" y="576431"/>
              </a:moveTo>
              <a:arcTo wR="2238671" hR="2238671" stAng="13676750" swAng="7262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119F51-D02A-4C36-9E8F-D0526454447E}">
      <dsp:nvSpPr>
        <dsp:cNvPr id="0" name=""/>
        <dsp:cNvSpPr/>
      </dsp:nvSpPr>
      <dsp:spPr>
        <a:xfrm>
          <a:off x="2718582" y="0"/>
          <a:ext cx="2338908" cy="9276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ค้นหาโอกาสในการปรับปรุงกระบวนการ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718582" y="0"/>
        <a:ext cx="2338908" cy="927696"/>
      </dsp:txXfrm>
    </dsp:sp>
    <dsp:sp modelId="{976A2CDE-2482-471B-80FE-1229962401A7}">
      <dsp:nvSpPr>
        <dsp:cNvPr id="0" name=""/>
        <dsp:cNvSpPr/>
      </dsp:nvSpPr>
      <dsp:spPr>
        <a:xfrm>
          <a:off x="1644735" y="435794"/>
          <a:ext cx="4371949" cy="4371949"/>
        </a:xfrm>
        <a:custGeom>
          <a:avLst/>
          <a:gdLst/>
          <a:ahLst/>
          <a:cxnLst/>
          <a:rect l="0" t="0" r="0" b="0"/>
          <a:pathLst>
            <a:path>
              <a:moveTo>
                <a:pt x="3518736" y="453280"/>
              </a:moveTo>
              <a:arcTo wR="2185974" hR="2185974" stAng="18454016" swAng="62087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6C8-A143-4725-94F5-7F045A437F03}">
      <dsp:nvSpPr>
        <dsp:cNvPr id="0" name=""/>
        <dsp:cNvSpPr/>
      </dsp:nvSpPr>
      <dsp:spPr>
        <a:xfrm>
          <a:off x="4814149" y="1256271"/>
          <a:ext cx="2042202" cy="9276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กำหนดผู้รับผิดชอบในการปรับปรุง</a:t>
          </a:r>
        </a:p>
      </dsp:txBody>
      <dsp:txXfrm>
        <a:off x="4814149" y="1256271"/>
        <a:ext cx="2042202" cy="927696"/>
      </dsp:txXfrm>
    </dsp:sp>
    <dsp:sp modelId="{EA4D527E-C696-48B7-B4E1-4D5785BB34BE}">
      <dsp:nvSpPr>
        <dsp:cNvPr id="0" name=""/>
        <dsp:cNvSpPr/>
      </dsp:nvSpPr>
      <dsp:spPr>
        <a:xfrm>
          <a:off x="1642502" y="295045"/>
          <a:ext cx="4371949" cy="4371949"/>
        </a:xfrm>
        <a:custGeom>
          <a:avLst/>
          <a:gdLst/>
          <a:ahLst/>
          <a:cxnLst/>
          <a:rect l="0" t="0" r="0" b="0"/>
          <a:pathLst>
            <a:path>
              <a:moveTo>
                <a:pt x="4367196" y="2041903"/>
              </a:moveTo>
              <a:arcTo wR="2185974" hR="2185974" stAng="21373263" swAng="73193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1912E-D744-4010-81DC-938DA3127057}">
      <dsp:nvSpPr>
        <dsp:cNvPr id="0" name=""/>
        <dsp:cNvSpPr/>
      </dsp:nvSpPr>
      <dsp:spPr>
        <a:xfrm>
          <a:off x="4800129" y="2952329"/>
          <a:ext cx="2082435" cy="92769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กำหนดเป้าหมายการปรับปรุงกระบวนการ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4800129" y="2952329"/>
        <a:ext cx="2082435" cy="927696"/>
      </dsp:txXfrm>
    </dsp:sp>
    <dsp:sp modelId="{31D41A31-1DFE-4ABD-80E3-FD5AC0A4D46D}">
      <dsp:nvSpPr>
        <dsp:cNvPr id="0" name=""/>
        <dsp:cNvSpPr/>
      </dsp:nvSpPr>
      <dsp:spPr>
        <a:xfrm>
          <a:off x="1415362" y="201988"/>
          <a:ext cx="4371949" cy="4371949"/>
        </a:xfrm>
        <a:custGeom>
          <a:avLst/>
          <a:gdLst/>
          <a:ahLst/>
          <a:cxnLst/>
          <a:rect l="0" t="0" r="0" b="0"/>
          <a:pathLst>
            <a:path>
              <a:moveTo>
                <a:pt x="3663734" y="3796784"/>
              </a:moveTo>
              <a:arcTo wR="2185974" hR="2185974" stAng="2848001" swAng="80443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2A740-3974-410F-9979-6FED56DBD010}">
      <dsp:nvSpPr>
        <dsp:cNvPr id="0" name=""/>
        <dsp:cNvSpPr/>
      </dsp:nvSpPr>
      <dsp:spPr>
        <a:xfrm>
          <a:off x="2459329" y="4373882"/>
          <a:ext cx="2826276" cy="9276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ทำการปรับปรุงกระบวนการด้วยวิธีการที่เหมาะสม</a:t>
          </a:r>
          <a:endParaRPr lang="th-TH" sz="2400" b="1" kern="1200" dirty="0">
            <a:solidFill>
              <a:schemeClr val="tx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2459329" y="4373882"/>
        <a:ext cx="2826276" cy="927696"/>
      </dsp:txXfrm>
    </dsp:sp>
    <dsp:sp modelId="{79521C22-BA1B-42AD-89F4-B9640EA3BD74}">
      <dsp:nvSpPr>
        <dsp:cNvPr id="0" name=""/>
        <dsp:cNvSpPr/>
      </dsp:nvSpPr>
      <dsp:spPr>
        <a:xfrm>
          <a:off x="2029110" y="224173"/>
          <a:ext cx="4371949" cy="4371949"/>
        </a:xfrm>
        <a:custGeom>
          <a:avLst/>
          <a:gdLst/>
          <a:ahLst/>
          <a:cxnLst/>
          <a:rect l="0" t="0" r="0" b="0"/>
          <a:pathLst>
            <a:path>
              <a:moveTo>
                <a:pt x="1080733" y="4071956"/>
              </a:moveTo>
              <a:arcTo wR="2185974" hR="2185974" stAng="7222294" swAng="78381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C0BDD-9404-40E6-9AC2-EBC8508AE94C}">
      <dsp:nvSpPr>
        <dsp:cNvPr id="0" name=""/>
        <dsp:cNvSpPr/>
      </dsp:nvSpPr>
      <dsp:spPr>
        <a:xfrm>
          <a:off x="765636" y="2952326"/>
          <a:ext cx="2427453" cy="9276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ทดสอบผลการปรับปรุง</a:t>
          </a:r>
        </a:p>
      </dsp:txBody>
      <dsp:txXfrm>
        <a:off x="765636" y="2952326"/>
        <a:ext cx="2427453" cy="927696"/>
      </dsp:txXfrm>
    </dsp:sp>
    <dsp:sp modelId="{F4A4D64B-C463-4038-B0E9-3FEAAD5EB836}">
      <dsp:nvSpPr>
        <dsp:cNvPr id="0" name=""/>
        <dsp:cNvSpPr/>
      </dsp:nvSpPr>
      <dsp:spPr>
        <a:xfrm>
          <a:off x="1790332" y="246269"/>
          <a:ext cx="4371949" cy="4371949"/>
        </a:xfrm>
        <a:custGeom>
          <a:avLst/>
          <a:gdLst/>
          <a:ahLst/>
          <a:cxnLst/>
          <a:rect l="0" t="0" r="0" b="0"/>
          <a:pathLst>
            <a:path>
              <a:moveTo>
                <a:pt x="29137" y="2541695"/>
              </a:moveTo>
              <a:arcTo wR="2185974" hR="2185974" stAng="10238082" swAng="79994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F5CF7-448A-4011-8F39-34F0126DFB22}">
      <dsp:nvSpPr>
        <dsp:cNvPr id="0" name=""/>
        <dsp:cNvSpPr/>
      </dsp:nvSpPr>
      <dsp:spPr>
        <a:xfrm>
          <a:off x="1039918" y="1186516"/>
          <a:ext cx="1910026" cy="9276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itchFamily="34" charset="-34"/>
              <a:ea typeface="Tahoma" pitchFamily="34" charset="0"/>
              <a:cs typeface="TH SarabunPSK" pitchFamily="34" charset="-34"/>
            </a:rPr>
            <a:t>จัดทำเป็นมาตรฐานกระบวนการใหม่</a:t>
          </a:r>
          <a:endParaRPr lang="th-TH" sz="2400" b="1" kern="1200" dirty="0">
            <a:solidFill>
              <a:schemeClr val="bg1"/>
            </a:solidFill>
            <a:latin typeface="TH SarabunPSK" pitchFamily="34" charset="-34"/>
            <a:ea typeface="Tahoma" pitchFamily="34" charset="0"/>
            <a:cs typeface="TH SarabunPSK" pitchFamily="34" charset="-34"/>
          </a:endParaRPr>
        </a:p>
      </dsp:txBody>
      <dsp:txXfrm>
        <a:off x="1039918" y="1186516"/>
        <a:ext cx="1910026" cy="927696"/>
      </dsp:txXfrm>
    </dsp:sp>
    <dsp:sp modelId="{AFD4C9DC-FB81-4203-9582-45F295C2E24E}">
      <dsp:nvSpPr>
        <dsp:cNvPr id="0" name=""/>
        <dsp:cNvSpPr/>
      </dsp:nvSpPr>
      <dsp:spPr>
        <a:xfrm>
          <a:off x="1880198" y="328008"/>
          <a:ext cx="4371949" cy="4371949"/>
        </a:xfrm>
        <a:custGeom>
          <a:avLst/>
          <a:gdLst/>
          <a:ahLst/>
          <a:cxnLst/>
          <a:rect l="0" t="0" r="0" b="0"/>
          <a:pathLst>
            <a:path>
              <a:moveTo>
                <a:pt x="518653" y="772282"/>
              </a:moveTo>
              <a:arcTo wR="2185974" hR="2185974" stAng="13217642" swAng="52470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52F417-B624-47EF-AA09-286E591F880E}">
      <dsp:nvSpPr>
        <dsp:cNvPr id="0" name=""/>
        <dsp:cNvSpPr/>
      </dsp:nvSpPr>
      <dsp:spPr>
        <a:xfrm>
          <a:off x="1066888" y="0"/>
          <a:ext cx="4389437" cy="438943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D0A71-C5B1-461B-801B-546F6EF088B0}">
      <dsp:nvSpPr>
        <dsp:cNvPr id="0" name=""/>
        <dsp:cNvSpPr/>
      </dsp:nvSpPr>
      <dsp:spPr>
        <a:xfrm>
          <a:off x="3237683" y="439398"/>
          <a:ext cx="4949074" cy="750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PSK" pitchFamily="34" charset="-34"/>
              <a:cs typeface="TH SarabunPSK" pitchFamily="34" charset="-34"/>
            </a:rPr>
            <a:t>เป็นผู้นำในอุตสาหกรรมหรือระดับโลก</a:t>
          </a:r>
          <a:endParaRPr lang="th-TH" sz="29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237683" y="439398"/>
        <a:ext cx="4949074" cy="750147"/>
      </dsp:txXfrm>
    </dsp:sp>
    <dsp:sp modelId="{D2CB192E-409F-4C02-A6B0-1F67D79F0FD3}">
      <dsp:nvSpPr>
        <dsp:cNvPr id="0" name=""/>
        <dsp:cNvSpPr/>
      </dsp:nvSpPr>
      <dsp:spPr>
        <a:xfrm>
          <a:off x="3237683" y="1283315"/>
          <a:ext cx="4949074" cy="750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PSK" pitchFamily="34" charset="-34"/>
              <a:cs typeface="TH SarabunPSK" pitchFamily="34" charset="-34"/>
            </a:rPr>
            <a:t>เริ่มเป็นผู้นำ</a:t>
          </a:r>
          <a:endParaRPr lang="th-TH" sz="29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237683" y="1283315"/>
        <a:ext cx="4949074" cy="750147"/>
      </dsp:txXfrm>
    </dsp:sp>
    <dsp:sp modelId="{2FCFF81F-6F7F-41E8-BA68-C9C3144DDD47}">
      <dsp:nvSpPr>
        <dsp:cNvPr id="0" name=""/>
        <dsp:cNvSpPr/>
      </dsp:nvSpPr>
      <dsp:spPr>
        <a:xfrm>
          <a:off x="3237683" y="2127231"/>
          <a:ext cx="4949074" cy="750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PSK" pitchFamily="34" charset="-34"/>
              <a:cs typeface="TH SarabunPSK" pitchFamily="34" charset="-34"/>
            </a:rPr>
            <a:t>ผลลัพธ์เริ่มดีขึ้น</a:t>
          </a:r>
          <a:endParaRPr lang="th-TH" sz="29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237683" y="2127231"/>
        <a:ext cx="4949074" cy="750147"/>
      </dsp:txXfrm>
    </dsp:sp>
    <dsp:sp modelId="{A018CF59-65FB-40B0-8B56-85728E5C5D1E}">
      <dsp:nvSpPr>
        <dsp:cNvPr id="0" name=""/>
        <dsp:cNvSpPr/>
      </dsp:nvSpPr>
      <dsp:spPr>
        <a:xfrm>
          <a:off x="3237683" y="2971147"/>
          <a:ext cx="4949074" cy="8851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PSK" pitchFamily="34" charset="-34"/>
              <a:cs typeface="TH SarabunPSK" pitchFamily="34" charset="-34"/>
            </a:rPr>
            <a:t>เพิ่งเริ่มมีผลลัพธ์ให้เห็น</a:t>
          </a:r>
          <a:endParaRPr lang="th-TH" sz="29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3237683" y="2971147"/>
        <a:ext cx="4949074" cy="88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3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3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/>
            </a:lvl1pPr>
          </a:lstStyle>
          <a:p>
            <a:fld id="{52EF2665-5FCC-42C4-9B95-A1386F2351DA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8" tIns="45839" rIns="91678" bIns="45839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678" tIns="45839" rIns="91678" bIns="458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7363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r">
              <a:defRPr sz="1200"/>
            </a:lvl1pPr>
          </a:lstStyle>
          <a:p>
            <a:fld id="{A307E65C-93FF-46F0-9A13-D6111523FB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1786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8C54F-2B42-4115-839B-6B4C3C8336C8}" type="slidenum">
              <a:rPr lang="en-US"/>
              <a:pPr/>
              <a:t>1</a:t>
            </a:fld>
            <a:endParaRPr lang="th-TH"/>
          </a:p>
        </p:txBody>
      </p:sp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xfrm>
            <a:off x="684214" y="4723230"/>
            <a:ext cx="5489575" cy="4478000"/>
          </a:xfrm>
        </p:spPr>
        <p:txBody>
          <a:bodyPr lIns="90724" tIns="45363" rIns="90724" bIns="45363"/>
          <a:lstStyle/>
          <a:p>
            <a:endParaRPr lang="th-TH">
              <a:cs typeface="Cordia New" pitchFamily="34" charset="-34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9448186"/>
            <a:ext cx="2971800" cy="497363"/>
          </a:xfrm>
          <a:prstGeom prst="rect">
            <a:avLst/>
          </a:prstGeom>
          <a:noFill/>
        </p:spPr>
        <p:txBody>
          <a:bodyPr lIns="90724" tIns="45363" rIns="90724" bIns="45363" anchor="b"/>
          <a:lstStyle/>
          <a:p>
            <a:pPr algn="r">
              <a:defRPr/>
            </a:pPr>
            <a:fld id="{936B38AB-4070-49E5-B2AA-6463326A1C0F}" type="slidenum">
              <a:rPr lang="en-US" altLang="ja-JP" sz="1200"/>
              <a:pPr algn="r">
                <a:defRPr/>
              </a:pPr>
              <a:t>1</a:t>
            </a:fld>
            <a:endParaRPr lang="en-US" altLang="ja-JP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CBFE41-FAFA-482D-A814-93AEB4E33A7B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00D360-23C1-43F2-9056-7B33E105E17A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CB8D8C-CB32-4659-89D9-B28756C6DDC0}" type="slidenum">
              <a:rPr lang="th-TH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TOWS MATRIX</a:t>
            </a:r>
            <a:r>
              <a:rPr lang="th-TH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b="1" dirty="0" smtClean="0"/>
              <a:t>หลังจากที่มีการประเมินสภาพแวดล้อมโดยการวิเคราะห์ให้เห็นถึงจุดแข็ง จุดอ่อน โอกาส และข้อจำกัดแล้ว   ก็จะนำมาข้อมูลทั้งหมดมาวิเคราะห์ในรูปแบบความสัมพันธ์แบบแมตริกซ์โดยใช้ตารางที่เรียกว่า </a:t>
            </a:r>
            <a:r>
              <a:rPr lang="en-US" b="1" dirty="0" smtClean="0"/>
              <a:t>TOWS Matrix   </a:t>
            </a:r>
            <a:r>
              <a:rPr lang="th-TH" b="1" dirty="0" smtClean="0"/>
              <a:t>โดย </a:t>
            </a:r>
            <a:r>
              <a:rPr lang="en-US" b="1" dirty="0" smtClean="0"/>
              <a:t>TOWS Matrix </a:t>
            </a:r>
            <a:r>
              <a:rPr lang="th-TH" b="1" dirty="0" smtClean="0"/>
              <a:t>เป็นตารางการวิเคราะห์ที่นำข้อมูลที่ได้จากการวิเคราะห์จุดแข็ง จุดอ่อน โอกาส และข้อจำกัด มาวิเคราะห์เพื่อกำหนดออกมาเป็นยุทธศาสตร์หรือกลยุทธ์ประเภทต่าง ๆ </a:t>
            </a:r>
          </a:p>
          <a:p>
            <a:pPr>
              <a:defRPr/>
            </a:pPr>
            <a:r>
              <a:rPr lang="th-TH" b="1" i="1" dirty="0" smtClean="0"/>
              <a:t>1) กลยุทธ์เชิงรุก (</a:t>
            </a:r>
            <a:r>
              <a:rPr lang="en-US" b="1" i="1" dirty="0" smtClean="0"/>
              <a:t>SO Strategy)</a:t>
            </a:r>
            <a:r>
              <a:rPr lang="en-US" b="1" dirty="0" smtClean="0"/>
              <a:t> </a:t>
            </a:r>
            <a:r>
              <a:rPr lang="th-TH" b="1" dirty="0" smtClean="0"/>
              <a:t>ได้มาจากการนำข้อมูลการประเมินสภาพแวดล้อมที่เป็นจุดแข็งและโอกาสมาพิจารณาร่วมกัน เพื่อที่จะนำมากำหนดเป็นยุทธ์ศาสตร์หรือกลยุทธ์ในเชิงรุก ตัวอย่าง กรมธนารักษ์ มีจุดแข็ง คือ ความสามารถในการผลิตเหรียญ และมีโรงกษาปณ์ที่ทันสมัย มีโอกาส คือ สามารถหารายได้จากการผลิตเหรียญได้ ทั้งหมดสามารถนำมากำหนดยุทธศาสตร์ในเชิงรุก คือ ยุทธศาสตร์การรับจ้างผลิตเหรียญทุกประเภททั้งในและต่างประเทศ</a:t>
            </a:r>
            <a:endParaRPr lang="th-TH" dirty="0" smtClean="0"/>
          </a:p>
          <a:p>
            <a:pPr>
              <a:defRPr/>
            </a:pPr>
            <a:r>
              <a:rPr lang="th-TH" b="1" dirty="0" smtClean="0"/>
              <a:t>            </a:t>
            </a:r>
            <a:r>
              <a:rPr lang="th-TH" b="1" i="1" dirty="0" smtClean="0"/>
              <a:t>2) กลยุทธ์เชิงป้องกัน (</a:t>
            </a:r>
            <a:r>
              <a:rPr lang="en-US" b="1" i="1" dirty="0" smtClean="0"/>
              <a:t>ST Strategy)</a:t>
            </a:r>
            <a:r>
              <a:rPr lang="th-TH" b="1" dirty="0" smtClean="0"/>
              <a:t>ได้มาจากการนำข้อมูลการประเมินสภาพแวดล้อมที่เป็นจุดแข็งและข้อจำกัดมาพิจารณาร่วมกัน เพื่อที่จะนำมากำหนดเป็นยุทธ์ศาสตร์หรือกลยุทธ์ในเชิงป้องกัน ทั้งนี้เนื่องจากองค์การมีจุดแข็ง ขณะเดียวกันองค์การก็เจอกับสภาพแวดล้อมที่เป็นข้อจำกัดจากภายนอกที่องค์การควบคุมไม่ได้ แต่องค์การสามารถใช้จุดแข็งที่มีอยู่ในการป้องกันข้อจำกัดที่มาจากภายนอกได้ ตัวอย่าง มหาวิทยาลัยสุโขทัยธรรมาธิราช มีจุดแข็ง คือ เป็นมหาวิทยาลัยที่เปิดโอกาสการศึกษาให้แก่ประชาชนทั่วประเทศ ขณะเดียวกันมีข้อจำกัด คือ งบประมาณที่ได้รับการสนับสนุนจากภาครัฐมีไม่เพียงพอที่จะสามารถจัดตั้งหน่วยงานของตนเองอยู่ทุกจังหวัดทั่วประเทศได้     ทั้งหมดสามารถนำมากำหนดยุทธศาสตร์เชิงป้องกัน คือ ยุทธศาสตร์การสร้างความร่วมมือกับโรงเรียนในพื้นที่ทุกจังหวัดทั่วประเทศ</a:t>
            </a:r>
            <a:endParaRPr lang="th-TH" dirty="0" smtClean="0"/>
          </a:p>
          <a:p>
            <a:pPr>
              <a:defRPr/>
            </a:pPr>
            <a:r>
              <a:rPr lang="th-TH" b="1" dirty="0" smtClean="0"/>
              <a:t>            </a:t>
            </a:r>
            <a:r>
              <a:rPr lang="th-TH" b="1" i="1" dirty="0" smtClean="0"/>
              <a:t>3) กลยุทธ์เชิงแก้ไข (</a:t>
            </a:r>
            <a:r>
              <a:rPr lang="en-US" b="1" i="1" dirty="0" smtClean="0"/>
              <a:t>WO Strategy)</a:t>
            </a:r>
            <a:r>
              <a:rPr lang="en-US" b="1" dirty="0" smtClean="0"/>
              <a:t> </a:t>
            </a:r>
            <a:r>
              <a:rPr lang="th-TH" b="1" dirty="0" smtClean="0"/>
              <a:t>ได้มาจากการนำข้อมูลการประเมินสภาพแวดล้อมที่เป็นจุดอ่อนและโอกาสมาพิจารณาร่วมกัน เพื่อที่จะนำมากำหนดเป็นยุทธ์ศาสตร์หรือกลยุทธ์ในเชิงแก้ไข ทั้งนี้เนื่องจากองค์การมีโอกาสที่จะนำแนวคิดหรือวิธีใหม่ ๆ มาใช้ในการแก้ไขจุดอ่อนที่องค์การมีอยู่ได้ ตัวอย่าง ระบบราชการมักมีจุดอ่อน คือ มีขั้นตอนการทำงานที่ยาว ใช้เวลามาก ขณะเดียวกันก็มีโอกาส คือ โอกาสของการนำเทคโนโลยีสารสนเทศและการสื่อสารมาใช้ ทั้งหมดสามารถนำมากำหนดยุทธศาสตร์เชิงแก้ไข คือ ยุทธศาสตร์การส่งเสริมให้มีการนำเทคโนโลยีสารสนเทศและการสื่อสารมาใช้ในการบริหารจัดการและในกระบวนการทำงานของราชการให้มากขึ้น (</a:t>
            </a:r>
            <a:r>
              <a:rPr lang="en-US" b="1" dirty="0" smtClean="0"/>
              <a:t>e-Administration) </a:t>
            </a:r>
            <a:endParaRPr lang="en-US" dirty="0" smtClean="0"/>
          </a:p>
          <a:p>
            <a:pPr>
              <a:defRPr/>
            </a:pPr>
            <a:r>
              <a:rPr lang="en-US" b="1" dirty="0" smtClean="0"/>
              <a:t>            </a:t>
            </a:r>
            <a:r>
              <a:rPr lang="en-US" b="1" i="1" dirty="0" smtClean="0"/>
              <a:t>4) </a:t>
            </a:r>
            <a:r>
              <a:rPr lang="th-TH" b="1" i="1" dirty="0" smtClean="0"/>
              <a:t>กลยุทธ์เชิงรับ (</a:t>
            </a:r>
            <a:r>
              <a:rPr lang="en-US" b="1" i="1" dirty="0" smtClean="0"/>
              <a:t>WT Strategy)</a:t>
            </a:r>
            <a:r>
              <a:rPr lang="en-US" b="1" dirty="0" smtClean="0"/>
              <a:t> </a:t>
            </a:r>
            <a:r>
              <a:rPr lang="th-TH" b="1" dirty="0" smtClean="0"/>
              <a:t>ได้มาจากการนำข้อมูลการประเมินสภาพแวดล้อมที่เป็นจุดอ่อนและข้อจำกัดมาพิจารณาร่วมกัน เพื่อที่จะนำมากำหนดเป็นยุทธ์ศาสตร์หรือกลยุทธ์ในเชิงรับ ทั้งนี้เนื่องจากองค์การเผชิญกับทั้งจุดอ่อนและข้อจำกัดภายนอกที่องค์การไม่สามารถควบคุมได้ ตัวอย่าง ประเทศไทย จุดอ่อน คือ ต้องนำเข้าน้ำมันดิบจากต่างประเทศ ประกอบกับพบข้อจำกัด คือ ราคาน้ำมันในตลาดโลกเพิ่มขึ้นอย่างมาก ทั้งหมดนำมากำหนดยุทธศาสตร์ในเชิงรับ คือ ยุทธศาสตร์การรณรงค์ประหยัดพลังงานทั่วประเทศอย่างจริงจัง และยุทธศาสตร์การหาพลังงานทดแทนที่นำทรัพยากรธรรมชาติในประเทศที่มีอยู่มาใช้มากขึ้น</a:t>
            </a:r>
            <a:endParaRPr lang="th-TH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86F95D-F338-49FF-AA38-F153EEAFE5D0}" type="slidenum">
              <a:rPr lang="th-TH" smtClean="0"/>
              <a:pPr/>
              <a:t>17</a:t>
            </a:fld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6BC159-2EBB-4AF5-94D8-661384D88A6C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B98A9-6523-4A52-92B2-C50D962ED55C}" type="slidenum">
              <a:rPr lang="th-TH" smtClean="0"/>
              <a:pPr>
                <a:defRPr/>
              </a:pPr>
              <a:t>22</a:t>
            </a:fld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7DE239-4867-45FC-9CE5-F2167A2C8BB2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8D42D-2EC5-4221-B77A-CCB7B1FC5139}" type="slidenum">
              <a:rPr lang="en-US"/>
              <a:pPr/>
              <a:t>2</a:t>
            </a:fld>
            <a:endParaRPr lang="th-TH"/>
          </a:p>
        </p:txBody>
      </p:sp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xfrm>
            <a:off x="684214" y="4723230"/>
            <a:ext cx="5489575" cy="4478000"/>
          </a:xfrm>
        </p:spPr>
        <p:txBody>
          <a:bodyPr lIns="90724" tIns="45363" rIns="90724" bIns="45363"/>
          <a:lstStyle/>
          <a:p>
            <a:endParaRPr lang="th-TH">
              <a:cs typeface="Cordia New" pitchFamily="34" charset="-34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9448186"/>
            <a:ext cx="2971800" cy="497363"/>
          </a:xfrm>
          <a:prstGeom prst="rect">
            <a:avLst/>
          </a:prstGeom>
          <a:noFill/>
        </p:spPr>
        <p:txBody>
          <a:bodyPr lIns="90724" tIns="45363" rIns="90724" bIns="45363" anchor="b"/>
          <a:lstStyle/>
          <a:p>
            <a:pPr algn="r">
              <a:defRPr/>
            </a:pPr>
            <a:fld id="{9FC9A3D8-5806-4BBA-A8EB-1C5C2D839EE9}" type="slidenum">
              <a:rPr lang="en-US" altLang="ja-JP" sz="1200"/>
              <a:pPr algn="r">
                <a:defRPr/>
              </a:pPr>
              <a:t>2</a:t>
            </a:fld>
            <a:endParaRPr lang="en-US" altLang="ja-JP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891F2F-26DE-4C81-A481-C2CBD9C0D022}" type="slidenum">
              <a:rPr lang="th-TH" smtClean="0"/>
              <a:pPr>
                <a:defRPr/>
              </a:pPr>
              <a:t>26</a:t>
            </a:fld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22C80-2EC8-4BD1-B7AA-09EDD42C4BDF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th-TH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856B78-4A4E-40C4-9C52-5B0FDABF59BB}" type="slidenum">
              <a:rPr lang="th-TH" smtClean="0"/>
              <a:pPr>
                <a:defRPr/>
              </a:pPr>
              <a:t>29</a:t>
            </a:fld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C1FE01-22A3-4F9F-A408-A294DB981F7A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th-TH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04B4C6-BB8F-4466-955F-9D5D278B5E12}" type="slidenum">
              <a:rPr lang="th-TH" smtClean="0"/>
              <a:pPr>
                <a:defRPr/>
              </a:pPr>
              <a:t>32</a:t>
            </a:fld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04B4C6-BB8F-4466-955F-9D5D278B5E12}" type="slidenum">
              <a:rPr lang="th-TH" smtClean="0"/>
              <a:pPr>
                <a:defRPr/>
              </a:pPr>
              <a:t>33</a:t>
            </a:fld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EF7A311B-5DFB-4900-B7FE-45F2B718AD8F}" type="slidenum">
              <a:rPr lang="en-US" sz="1200">
                <a:cs typeface="Cordia New" pitchFamily="34" charset="-34"/>
              </a:rPr>
              <a:pPr algn="r">
                <a:defRPr/>
              </a:pPr>
              <a:t>42</a:t>
            </a:fld>
            <a:endParaRPr lang="th-TH" sz="1200" dirty="0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แสดงข้อกำหนดในภาพรวมของหมวด </a:t>
            </a:r>
            <a:r>
              <a:rPr lang="en-US" smtClean="0">
                <a:cs typeface="Cordia New" pitchFamily="34" charset="-34"/>
              </a:rPr>
              <a:t>7 </a:t>
            </a:r>
            <a:r>
              <a:rPr lang="th-TH" smtClean="0"/>
              <a:t>ทั้งหมด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5E080613-7B48-44D1-BDC6-B694EDA41B31}" type="slidenum">
              <a:rPr lang="en-US" sz="1200">
                <a:cs typeface="Cordia New" pitchFamily="34" charset="-34"/>
              </a:rPr>
              <a:pPr algn="r">
                <a:defRPr/>
              </a:pPr>
              <a:t>43</a:t>
            </a:fld>
            <a:endParaRPr lang="th-TH" sz="1200" dirty="0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แสดงข้อกำหนดของ </a:t>
            </a:r>
            <a:r>
              <a:rPr lang="en-US" smtClean="0">
                <a:cs typeface="Cordia New" pitchFamily="34" charset="-34"/>
              </a:rPr>
              <a:t>7.1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5E080613-7B48-44D1-BDC6-B694EDA41B31}" type="slidenum">
              <a:rPr lang="en-US" sz="1200">
                <a:cs typeface="Cordia New" pitchFamily="34" charset="-34"/>
              </a:rPr>
              <a:pPr algn="r">
                <a:defRPr/>
              </a:pPr>
              <a:t>44</a:t>
            </a:fld>
            <a:endParaRPr lang="th-TH" sz="1200" dirty="0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แสดงข้อกำหนดของ </a:t>
            </a:r>
            <a:r>
              <a:rPr lang="en-US" smtClean="0">
                <a:cs typeface="Cordia New" pitchFamily="34" charset="-34"/>
              </a:rPr>
              <a:t>7.1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EA38BCA5-EE4B-4493-BCB9-0BBC2BEC5140}" type="slidenum">
              <a:rPr lang="en-US" sz="1200">
                <a:cs typeface="Cordia New" pitchFamily="34" charset="-34"/>
              </a:rPr>
              <a:pPr algn="r">
                <a:defRPr/>
              </a:pPr>
              <a:t>45</a:t>
            </a:fld>
            <a:endParaRPr lang="th-TH" sz="1200" dirty="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แสดงข้อกำหนดของ </a:t>
            </a:r>
            <a:r>
              <a:rPr lang="en-US" smtClean="0">
                <a:cs typeface="Cordia New" pitchFamily="34" charset="-34"/>
              </a:rPr>
              <a:t>7.2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อธิบายให้เข้าใจว่าต้องแสดงทั้งค่าความพึงพอใจ ค่าความไม่พอใจ คุณค่าจากมุมมองของลูกค้า ความภักดี ผลลัพธ์ด้านการรักษาลูกค้า การกล่าวถึงในทางที่ดีของลูกค้า และผลการสร้างความสัมพันธ์กับลูกค้า</a:t>
            </a:r>
            <a:endParaRPr lang="en-US" smtClean="0">
              <a:cs typeface="Cordia New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 </a:t>
            </a: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EA38BCA5-EE4B-4493-BCB9-0BBC2BEC5140}" type="slidenum">
              <a:rPr lang="en-US" sz="1200">
                <a:cs typeface="Cordia New" pitchFamily="34" charset="-34"/>
              </a:rPr>
              <a:pPr algn="r">
                <a:defRPr/>
              </a:pPr>
              <a:t>46</a:t>
            </a:fld>
            <a:endParaRPr lang="th-TH" sz="1200" dirty="0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แสดงข้อกำหนดของ </a:t>
            </a:r>
            <a:r>
              <a:rPr lang="en-US" smtClean="0">
                <a:cs typeface="Cordia New" pitchFamily="34" charset="-34"/>
              </a:rPr>
              <a:t>7.2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อธิบายให้เข้าใจว่าต้องแสดงทั้งค่าความพึงพอใจ ค่าความไม่พอใจ คุณค่าจากมุมมองของลูกค้า ความภักดี ผลลัพธ์ด้านการรักษาลูกค้า การกล่าวถึงในทางที่ดีของลูกค้า และผลการสร้างความสัมพันธ์กับลูกค้า</a:t>
            </a:r>
            <a:endParaRPr lang="en-US" smtClean="0">
              <a:cs typeface="Cordia New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 </a:t>
            </a: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BB8C3C91-D38A-46D4-BDAE-085DC62E3DA5}" type="slidenum">
              <a:rPr lang="en-US" sz="1200">
                <a:cs typeface="Cordia New" pitchFamily="34" charset="-34"/>
              </a:rPr>
              <a:pPr algn="r">
                <a:defRPr/>
              </a:pPr>
              <a:t>47</a:t>
            </a:fld>
            <a:endParaRPr lang="th-TH" sz="1200" dirty="0"/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แสดงข้อกำหนดของ </a:t>
            </a:r>
            <a:r>
              <a:rPr lang="en-US" smtClean="0">
                <a:cs typeface="Cordia New" pitchFamily="34" charset="-34"/>
              </a:rPr>
              <a:t>7.3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อธิบายให้เข้าใจว่าต้องแสดงทั้งค่าผลการดำเนินการด้านการเงิน ผลตอบแทนทางการเงิน ความมั่นคงทางการเงิน ผลการดำเนินการด้านงบประมาณ ผลการดำเนินการด้านตลาด ส่วนแบ่งตลาด การเติบโตทางการตลาด ผลลัพธ์ด้านการเจาะตลาดใหม่</a:t>
            </a:r>
            <a:endParaRPr lang="en-US" smtClean="0">
              <a:cs typeface="Cordia New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 </a:t>
            </a: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BB8C3C91-D38A-46D4-BDAE-085DC62E3DA5}" type="slidenum">
              <a:rPr lang="en-US" sz="1200">
                <a:cs typeface="Cordia New" pitchFamily="34" charset="-34"/>
              </a:rPr>
              <a:pPr algn="r">
                <a:defRPr/>
              </a:pPr>
              <a:t>48</a:t>
            </a:fld>
            <a:endParaRPr lang="th-TH" sz="1200" dirty="0"/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แสดงข้อกำหนดของ </a:t>
            </a:r>
            <a:r>
              <a:rPr lang="en-US" smtClean="0">
                <a:cs typeface="Cordia New" pitchFamily="34" charset="-34"/>
              </a:rPr>
              <a:t>7.3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อธิบายให้เข้าใจว่าต้องแสดงทั้งค่าผลการดำเนินการด้านการเงิน ผลตอบแทนทางการเงิน ความมั่นคงทางการเงิน ผลการดำเนินการด้านงบประมาณ ผลการดำเนินการด้านตลาด ส่วนแบ่งตลาด การเติบโตทางการตลาด ผลลัพธ์ด้านการเจาะตลาดใหม่</a:t>
            </a:r>
            <a:endParaRPr lang="en-US" smtClean="0">
              <a:cs typeface="Cordia New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 </a:t>
            </a: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F45E13EE-866B-49EC-9D99-44FF73423B53}" type="slidenum">
              <a:rPr lang="en-US" sz="1200">
                <a:cs typeface="Cordia New" pitchFamily="34" charset="-34"/>
              </a:rPr>
              <a:pPr algn="r">
                <a:defRPr/>
              </a:pPr>
              <a:t>49</a:t>
            </a:fld>
            <a:endParaRPr lang="th-TH" sz="1200" dirty="0"/>
          </a:p>
        </p:txBody>
      </p:sp>
      <p:sp>
        <p:nvSpPr>
          <p:cNvPr id="408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แสดงเนื้อหาของ </a:t>
            </a:r>
            <a:r>
              <a:rPr lang="en-US" smtClean="0">
                <a:cs typeface="Cordia New" pitchFamily="34" charset="-34"/>
              </a:rPr>
              <a:t>7.4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 ต้องแสดงผลลัพธ์ทั้งความผูกพัน ความพอใจ การพัฒนาบุคลากร การพัฒนาความสามารถของบุคลากร จำนวนบุคลากร การรักษาบุคลากร ทักษะของบุคลากร บรรยากาศการทำงาน สุขอนามัย ความปลอดภัย รวมทั้งสวัสดิการและผลประโยชน์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0BEA09FD-4C79-44AB-AAB5-6CA9788E8017}" type="slidenum">
              <a:rPr lang="en-US" sz="1200">
                <a:cs typeface="Cordia New" pitchFamily="34" charset="-34"/>
              </a:rPr>
              <a:pPr algn="r">
                <a:defRPr/>
              </a:pPr>
              <a:t>50</a:t>
            </a:fld>
            <a:endParaRPr lang="th-TH" sz="1200" dirty="0"/>
          </a:p>
        </p:txBody>
      </p:sp>
      <p:sp>
        <p:nvSpPr>
          <p:cNvPr id="410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ตัวอย่างตัววัดด้านบุคลากร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B47EF1E4-7339-4B70-BB95-FEDF00E2DF50}" type="slidenum">
              <a:rPr lang="en-US" sz="1200">
                <a:cs typeface="Cordia New" pitchFamily="34" charset="-34"/>
              </a:rPr>
              <a:pPr algn="r">
                <a:defRPr/>
              </a:pPr>
              <a:t>51</a:t>
            </a:fld>
            <a:endParaRPr lang="th-TH" sz="1200" dirty="0"/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แสดงเนื้อหาเกณฑ์ </a:t>
            </a:r>
            <a:r>
              <a:rPr lang="en-US" smtClean="0">
                <a:cs typeface="Cordia New" pitchFamily="34" charset="-34"/>
              </a:rPr>
              <a:t>7.5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อธิบายให้เข้าใจว่าต้องแสดงผลลัพธ์ด้านระบบงาน การเตรียมการเมื่อเกิดภัยพิบัติและภาวะฉุกเฉิน ผลงานด้านกระบวนการทำงานที่สำคัญ ซี่งรวมทั้ง ผลิตภาพ รอบเวลา ประสิทธิผล ประสิทธิภาพ และนวัตกรรม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อย่าลืมกล่าวถึงผลงานของ </a:t>
            </a:r>
            <a:r>
              <a:rPr lang="en-US" smtClean="0">
                <a:cs typeface="Cordia New" pitchFamily="34" charset="-34"/>
              </a:rPr>
              <a:t>supplier / partner / collaborator </a:t>
            </a:r>
            <a:r>
              <a:rPr lang="th-TH" smtClean="0"/>
              <a:t>ด้วย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B47EF1E4-7339-4B70-BB95-FEDF00E2DF50}" type="slidenum">
              <a:rPr lang="en-US" sz="1200">
                <a:cs typeface="Cordia New" pitchFamily="34" charset="-34"/>
              </a:rPr>
              <a:pPr algn="r">
                <a:defRPr/>
              </a:pPr>
              <a:t>52</a:t>
            </a:fld>
            <a:endParaRPr lang="th-TH" sz="1200" dirty="0"/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แสดงเนื้อหาเกณฑ์ </a:t>
            </a:r>
            <a:r>
              <a:rPr lang="en-US" smtClean="0">
                <a:cs typeface="Cordia New" pitchFamily="34" charset="-34"/>
              </a:rPr>
              <a:t>7.5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อธิบายให้เข้าใจว่าต้องแสดงผลลัพธ์ด้านระบบงาน การเตรียมการเมื่อเกิดภัยพิบัติและภาวะฉุกเฉิน ผลงานด้านกระบวนการทำงานที่สำคัญ ซี่งรวมทั้ง ผลิตภาพ รอบเวลา ประสิทธิผล ประสิทธิภาพ และนวัตกรรม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อย่าลืมกล่าวถึงผลงานของ </a:t>
            </a:r>
            <a:r>
              <a:rPr lang="en-US" smtClean="0">
                <a:cs typeface="Cordia New" pitchFamily="34" charset="-34"/>
              </a:rPr>
              <a:t>supplier / partner / collaborator </a:t>
            </a:r>
            <a:r>
              <a:rPr lang="th-TH" smtClean="0"/>
              <a:t>ด้วย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F5BCFCA8-9C3B-42B2-B36D-D80EADE99D7D}" type="slidenum">
              <a:rPr lang="en-US" sz="1200">
                <a:cs typeface="Cordia New" pitchFamily="34" charset="-34"/>
              </a:rPr>
              <a:pPr algn="r">
                <a:defRPr/>
              </a:pPr>
              <a:t>53</a:t>
            </a:fld>
            <a:endParaRPr lang="th-TH" sz="1200" dirty="0"/>
          </a:p>
        </p:txBody>
      </p:sp>
      <p:sp>
        <p:nvSpPr>
          <p:cNvPr id="420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แสดงตัวอย่างตัววัด </a:t>
            </a:r>
            <a:r>
              <a:rPr lang="en-US" smtClean="0">
                <a:cs typeface="Cordia New" pitchFamily="34" charset="-34"/>
              </a:rPr>
              <a:t>7.5</a:t>
            </a:r>
            <a:endParaRPr lang="th-TH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3E509F15-E9EF-4A07-99D5-CCB103571B36}" type="slidenum">
              <a:rPr lang="en-US" sz="1200">
                <a:cs typeface="Cordia New" pitchFamily="34" charset="-34"/>
              </a:rPr>
              <a:pPr algn="r">
                <a:defRPr/>
              </a:pPr>
              <a:t>54</a:t>
            </a:fld>
            <a:endParaRPr lang="th-TH" sz="1200" dirty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แสดงเนื้อหา </a:t>
            </a:r>
            <a:r>
              <a:rPr lang="en-US" smtClean="0">
                <a:cs typeface="Cordia New" pitchFamily="34" charset="-34"/>
              </a:rPr>
              <a:t>7.6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  <a:p>
            <a:pPr eaLnBrk="1" hangingPunct="1">
              <a:spcBef>
                <a:spcPct val="0"/>
              </a:spcBef>
            </a:pPr>
            <a:endParaRPr lang="th-TH" smtClean="0"/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9448188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41" tIns="46921" rIns="93841" bIns="46921" anchor="b"/>
          <a:lstStyle/>
          <a:p>
            <a:pPr algn="r">
              <a:defRPr/>
            </a:pPr>
            <a:fld id="{3E509F15-E9EF-4A07-99D5-CCB103571B36}" type="slidenum">
              <a:rPr lang="en-US" sz="1200">
                <a:cs typeface="Cordia New" pitchFamily="34" charset="-34"/>
              </a:rPr>
              <a:pPr algn="r">
                <a:defRPr/>
              </a:pPr>
              <a:t>55</a:t>
            </a:fld>
            <a:endParaRPr lang="th-TH" sz="1200" dirty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smtClean="0"/>
              <a:t>แสดงเนื้อหา </a:t>
            </a:r>
            <a:r>
              <a:rPr lang="en-US" smtClean="0">
                <a:cs typeface="Cordia New" pitchFamily="34" charset="-34"/>
              </a:rPr>
              <a:t>7.6</a:t>
            </a:r>
          </a:p>
          <a:p>
            <a:pPr eaLnBrk="1" hangingPunct="1">
              <a:spcBef>
                <a:spcPct val="0"/>
              </a:spcBef>
            </a:pPr>
            <a:r>
              <a:rPr lang="th-TH" smtClean="0"/>
              <a:t>เน้นเรื่อง ตัววัดสำคัญ </a:t>
            </a:r>
            <a:r>
              <a:rPr lang="en-US" smtClean="0">
                <a:cs typeface="Cordia New" pitchFamily="34" charset="-34"/>
              </a:rPr>
              <a:t>(Linkage) </a:t>
            </a:r>
            <a:r>
              <a:rPr lang="th-TH" smtClean="0"/>
              <a:t>ระดับปัจจุบัน </a:t>
            </a:r>
            <a:r>
              <a:rPr lang="en-US" smtClean="0">
                <a:cs typeface="Cordia New" pitchFamily="34" charset="-34"/>
              </a:rPr>
              <a:t>(Level) </a:t>
            </a:r>
            <a:r>
              <a:rPr lang="th-TH" smtClean="0"/>
              <a:t>แนวโน้ม </a:t>
            </a:r>
            <a:r>
              <a:rPr lang="en-US" smtClean="0">
                <a:cs typeface="Cordia New" pitchFamily="34" charset="-34"/>
              </a:rPr>
              <a:t>(Trend) </a:t>
            </a:r>
            <a:r>
              <a:rPr lang="th-TH" smtClean="0"/>
              <a:t>และการเปรียบเทียบ </a:t>
            </a:r>
            <a:r>
              <a:rPr lang="en-US" smtClean="0">
                <a:cs typeface="Cordia New" pitchFamily="34" charset="-34"/>
              </a:rPr>
              <a:t>(Comparison) </a:t>
            </a:r>
            <a:r>
              <a:rPr lang="th-TH" smtClean="0"/>
              <a:t>ด้วย</a:t>
            </a:r>
          </a:p>
          <a:p>
            <a:pPr eaLnBrk="1" hangingPunct="1">
              <a:spcBef>
                <a:spcPct val="0"/>
              </a:spcBef>
            </a:pPr>
            <a:endParaRPr lang="th-TH" smtClean="0"/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8851C-2B39-44A7-BDCB-35D49EEC430A}" type="slidenum">
              <a:rPr lang="en-US"/>
              <a:pPr/>
              <a:t>56</a:t>
            </a:fld>
            <a:endParaRPr lang="th-TH"/>
          </a:p>
        </p:txBody>
      </p:sp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xfrm>
            <a:off x="684214" y="4723230"/>
            <a:ext cx="5489575" cy="4478000"/>
          </a:xfrm>
        </p:spPr>
        <p:txBody>
          <a:bodyPr lIns="90724" tIns="45363" rIns="90724" bIns="45363"/>
          <a:lstStyle/>
          <a:p>
            <a:pPr>
              <a:spcBef>
                <a:spcPct val="0"/>
              </a:spcBef>
            </a:pPr>
            <a:endParaRPr lang="th-TH">
              <a:cs typeface="Cordia New" pitchFamily="34" charset="-34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9448186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4" tIns="45363" rIns="90724" bIns="45363" anchor="b"/>
          <a:lstStyle/>
          <a:p>
            <a:pPr algn="r">
              <a:defRPr/>
            </a:pPr>
            <a:fld id="{1C2F8F4C-F213-4E18-A75E-2D9E83E92F73}" type="slidenum">
              <a:rPr lang="th-TH" sz="1200"/>
              <a:pPr algn="r">
                <a:defRPr/>
              </a:pPr>
              <a:t>56</a:t>
            </a:fld>
            <a:endParaRPr lang="th-TH" sz="1200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6221B-DCDC-4B0B-8FA5-5641A2029B73}" type="slidenum">
              <a:rPr lang="en-US"/>
              <a:pPr/>
              <a:t>57</a:t>
            </a:fld>
            <a:endParaRPr lang="th-TH"/>
          </a:p>
        </p:txBody>
      </p:sp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xfrm>
            <a:off x="684214" y="4723230"/>
            <a:ext cx="5489575" cy="4478000"/>
          </a:xfrm>
        </p:spPr>
        <p:txBody>
          <a:bodyPr lIns="90724" tIns="45363" rIns="90724" bIns="45363"/>
          <a:lstStyle/>
          <a:p>
            <a:pPr>
              <a:spcBef>
                <a:spcPct val="0"/>
              </a:spcBef>
            </a:pPr>
            <a:endParaRPr lang="th-TH" dirty="0">
              <a:cs typeface="Cordia New" pitchFamily="34" charset="-34"/>
            </a:endParaRPr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4613" y="9448186"/>
            <a:ext cx="2971800" cy="49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4" tIns="45363" rIns="90724" bIns="45363" anchor="b"/>
          <a:lstStyle/>
          <a:p>
            <a:pPr algn="r">
              <a:defRPr/>
            </a:pPr>
            <a:fld id="{BB3AF15B-D695-497F-B04A-234A19C7AA39}" type="slidenum">
              <a:rPr lang="th-TH" sz="1200"/>
              <a:pPr algn="r">
                <a:defRPr/>
              </a:pPr>
              <a:t>57</a:t>
            </a:fld>
            <a:endParaRPr lang="th-TH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75AF17-6653-4719-B54F-E542906D51DB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6" y="-26987"/>
            <a:ext cx="8675687" cy="1143001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1" y="1600203"/>
            <a:ext cx="8147050" cy="4492625"/>
          </a:xfrm>
        </p:spPr>
        <p:txBody>
          <a:bodyPr/>
          <a:lstStyle/>
          <a:p>
            <a:pPr lvl="0"/>
            <a:endParaRPr lang="th-TH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3CFC-A1D5-423E-A76C-427648CB57BC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5F7BF-DB7A-48D3-B8AA-367591C1AD8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ounded Rectangle 6"/>
          <p:cNvSpPr>
            <a:spLocks noChangeArrowheads="1"/>
          </p:cNvSpPr>
          <p:nvPr/>
        </p:nvSpPr>
        <p:spPr bwMode="auto">
          <a:xfrm>
            <a:off x="1137667" y="1500188"/>
            <a:ext cx="7106741" cy="4929187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C3CF9D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th-TH" sz="1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8067" name="Title 3"/>
          <p:cNvSpPr>
            <a:spLocks noGrp="1"/>
          </p:cNvSpPr>
          <p:nvPr>
            <p:ph type="title" idx="4294967295"/>
          </p:nvPr>
        </p:nvSpPr>
        <p:spPr>
          <a:xfrm>
            <a:off x="255588" y="357188"/>
            <a:ext cx="8501062" cy="1143000"/>
          </a:xfrm>
        </p:spPr>
        <p:txBody>
          <a:bodyPr/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เกณฑ์คุณภาพการศึกษาเพื่อการดำเนินการที่เป็นเลิศ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1581150" y="1782763"/>
            <a:ext cx="710565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บทนำ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โครงร่าง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องค์การ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 การนำ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องค์การ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2. 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การวางแผนเชิงกลยุทธ์ 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 การมุ่งเน้นลูกค้า 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 การวัด วิเคราะห์  และการจัดการความรู้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 	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การมุ่งเน้นผู้ปฏิบัติงาน  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6. 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การจัดการ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กระบวนการ (การมุ่งเน้นการปฏิบัติการ)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หมวด 7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ผลลัพธ์  	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รู้ไหมผู้บริหารชี้นำอย่างไร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ผ่านการกำหนดวิสัยทัศน์ และค่านิยมของสถาบัน และถ่ายทอดสู่ทุกกลุ่ม รวมทั้งการสร้างบรรยากาศ)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รู้ไหม ผู้นำสร้างให้องค์การยั่งยืนอย่างไร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ทบทวนตัววัดอะไรบ้างเป็นประจำ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สั่งการและสื่อสารให้เกิดการปรับปรุงเปลี่ยนแปลงอย่างไร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ระบบการกำกับดูแลให้ถูกต้องตาม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กฏหมาย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และจริยธรรม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การสนับสนุนและสร้างความเข้มแข็งให้แก่ชุมชนที่สำคัญและทำให้เป็นต้นแบบ</a:t>
            </a:r>
          </a:p>
          <a:p>
            <a:pPr eaLnBrk="1" hangingPunct="1"/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056" y="566721"/>
            <a:ext cx="8153400" cy="576263"/>
          </a:xfrm>
          <a:solidFill>
            <a:srgbClr val="CCECFF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ข. การสื่อสารและผลการดำเนินการขององค์การ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500174"/>
            <a:ext cx="7743848" cy="393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6064" y="2642989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หมวด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 การวางแผนเชิงกลยุทธ์ 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152" y="1142984"/>
            <a:ext cx="8087938" cy="446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590872" y="1340768"/>
            <a:ext cx="8229600" cy="4937125"/>
          </a:xfrm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รู้ไหมว่า..ข้อมูลที่เกี่ยวข้องทั้งปัจจัยภายในและภายนอกที่ต้องใช้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ตอบสนองความท้าทายและการเปลี่ยนแปลง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สถาบันได้ใช้ความเก่งของตนให้เป็นประโยชน์ในเชิงยุทธศาสตร์อย่างไร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การกำหนดทิศทางและเป้าหมายทั้งระยะสั้นและระยะยาว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การแปลงเป้าหมายเชิงยุทธศาสตร์ไปสู่การปฏิบัติ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ตัวชี้วัดที่ใช้ในการติดตาม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การทบทวนและการปรับแผน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การคาดการณ์ของผลลัพธ์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330535" y="500042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การจัดทำกลยุทธ์ที่ดี</a:t>
            </a:r>
          </a:p>
        </p:txBody>
      </p:sp>
      <p:sp>
        <p:nvSpPr>
          <p:cNvPr id="29699" name="Subtitle 2"/>
          <p:cNvSpPr>
            <a:spLocks noGrp="1"/>
          </p:cNvSpPr>
          <p:nvPr>
            <p:ph idx="1"/>
          </p:nvPr>
        </p:nvSpPr>
        <p:spPr>
          <a:xfrm>
            <a:off x="517396" y="171448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มีขั้นตอนชัดเจน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มีผู้รับผิดชอบที่ชัดเจน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มีวงรอบที่ชัดเจน เหมาะสมกับธรรมชาติของธุรกิจ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มีการวิเคราะห์ข้อมูลประกอบการวางแผนกลยุทธ์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มีการค้นหาความท้าทายเชิงกลยุทธ์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มีการค้นหาความสามารถพิเศษขององค์กร  และความได้เปรียบเชิงกลยุทธ์ 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มีการทวนสอบเพื่อค้นหาจุดบอดที่อาจมองข้าม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317989" y="571480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กลยุทธ์ที่ดี</a:t>
            </a:r>
          </a:p>
        </p:txBody>
      </p:sp>
      <p:sp>
        <p:nvSpPr>
          <p:cNvPr id="73731" name="Subtitle 2"/>
          <p:cNvSpPr>
            <a:spLocks noGrp="1"/>
          </p:cNvSpPr>
          <p:nvPr>
            <p:ph idx="1"/>
          </p:nvPr>
        </p:nvSpPr>
        <p:spPr>
          <a:xfrm>
            <a:off x="457200" y="1689119"/>
            <a:ext cx="8686800" cy="4525963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ควรตอบสนองความท้าทายขององค์กร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ควรใช้ประโยชน์จากความสามารถพิเศษและความได้เปรียบเชิงกลยุทธ์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ควรตอบสนองผู้มีส่วนได้ส่วนเสียอย่างสมดุล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ควรตอบสนองทั้งความท้าทายระยะสั้นและระยะยาว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ควรคำนึงถึงโอกาสในการสร้างนวัตกรรมใหม่ๆ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ตัวอย่างเครื่องมือที่นิยมใช้ในการวางกลยุทธ์</a:t>
            </a:r>
          </a:p>
        </p:txBody>
      </p:sp>
      <p:sp>
        <p:nvSpPr>
          <p:cNvPr id="74755" name="Subtitle 2"/>
          <p:cNvSpPr>
            <a:spLocks noGrp="1"/>
          </p:cNvSpPr>
          <p:nvPr>
            <p:ph idx="1"/>
          </p:nvPr>
        </p:nvSpPr>
        <p:spPr>
          <a:xfrm>
            <a:off x="1071538" y="1844824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th-TH" sz="3200" b="1" dirty="0" smtClean="0"/>
              <a:t>  </a:t>
            </a:r>
            <a:r>
              <a:rPr lang="en-US" sz="3200" b="1" dirty="0" smtClean="0"/>
              <a:t>SWOT &amp; TOWS MATRIX</a:t>
            </a:r>
          </a:p>
          <a:p>
            <a:r>
              <a:rPr lang="en-US" sz="3200" b="1" dirty="0" smtClean="0"/>
              <a:t>  5 FORCES ANALYSIS</a:t>
            </a:r>
          </a:p>
          <a:p>
            <a:r>
              <a:rPr lang="en-US" sz="3200" b="1" dirty="0" smtClean="0"/>
              <a:t>  CAPABILITY ANALYSIS</a:t>
            </a:r>
          </a:p>
          <a:p>
            <a:r>
              <a:rPr lang="en-US" sz="3200" b="1" dirty="0" smtClean="0"/>
              <a:t>  PEST ANALYSIS</a:t>
            </a:r>
          </a:p>
          <a:p>
            <a:r>
              <a:rPr lang="en-US" sz="3200" b="1" dirty="0" smtClean="0"/>
              <a:t>  RESOURCE BASE VIEW</a:t>
            </a:r>
          </a:p>
          <a:p>
            <a:r>
              <a:rPr lang="en-US" sz="3200" b="1" dirty="0" smtClean="0"/>
              <a:t>  POSITIONING</a:t>
            </a:r>
          </a:p>
          <a:p>
            <a:r>
              <a:rPr lang="en-US" sz="3200" b="1" dirty="0" smtClean="0"/>
              <a:t>  BLUE OCEAN</a:t>
            </a:r>
          </a:p>
          <a:p>
            <a:r>
              <a:rPr lang="en-US" sz="3200" b="1" dirty="0" smtClean="0"/>
              <a:t>  STRATEGY MAP</a:t>
            </a:r>
            <a:endParaRPr lang="th-TH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251520" y="428604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การถ่ายทอดกลยุทธ์ที่มีประสิทธิภาพ</a:t>
            </a:r>
          </a:p>
        </p:txBody>
      </p:sp>
      <p:sp>
        <p:nvSpPr>
          <p:cNvPr id="35843" name="Subtitle 2"/>
          <p:cNvSpPr>
            <a:spLocks noGrp="1"/>
          </p:cNvSpPr>
          <p:nvPr>
            <p:ph idx="1"/>
          </p:nvPr>
        </p:nvSpPr>
        <p:spPr>
          <a:xfrm>
            <a:off x="450927" y="1916832"/>
            <a:ext cx="8229600" cy="432511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ถ่ายทอดครอบคลุมทุกหน่วยงาน ทุกระดับชั้น จนกระทั่งถึงรายบุคคล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ถ่ายทอดครอบคลุมผู้ส่งมอบหรือคู่ความร่วมมือที่สำคัญด้วย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มีการเตรียมทรัพยากรสนับสนุนอย่างเพียงพอและสมดุล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มีตัววัดที่ใช้ในการติดตามความสำเร็จ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มีการติดตามความคืบหน้าของแผนอย่างสม่ำเสมอ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เชื่อมโยงกับการประเมินผลงานบุคลากรและระบบยกย่องชมเชย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185051" y="692696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การคาดการณ์ผลการดำเนินการที่ดี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046309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ครอบคลุมทุกวัตถุประสงค์เชิงกลยุทธ์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กำหนดค่าคาดการณ์ล่วงหน้าตามกรอบเวลาที่กำหนดไว้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ควรมีค่าเทียบเคียง/ค่าเปรียบเทียบกับคู่แข่งด้วย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ควรติดตามผลลัพธ์เทียบกับค่าคาดการณ์และค่าเปรียบเทียบอย่างสม่ำเสมอ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ounded Rectangle 5"/>
          <p:cNvSpPr>
            <a:spLocks noChangeArrowheads="1"/>
          </p:cNvSpPr>
          <p:nvPr/>
        </p:nvSpPr>
        <p:spPr bwMode="auto">
          <a:xfrm>
            <a:off x="1981200" y="2286000"/>
            <a:ext cx="5538788" cy="22860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C3CF9D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th-TH" sz="4800" b="1" dirty="0">
                <a:solidFill>
                  <a:srgbClr val="071215"/>
                </a:solidFill>
                <a:latin typeface="TH SarabunPSK" pitchFamily="34" charset="-34"/>
                <a:cs typeface="TH SarabunPSK" pitchFamily="34" charset="-34"/>
              </a:rPr>
              <a:t>โครงร่าง</a:t>
            </a:r>
            <a:r>
              <a:rPr lang="th-TH" sz="4800" b="1" dirty="0" smtClean="0">
                <a:solidFill>
                  <a:srgbClr val="071215"/>
                </a:solidFill>
                <a:latin typeface="TH SarabunPSK" pitchFamily="34" charset="-34"/>
                <a:cs typeface="TH SarabunPSK" pitchFamily="34" charset="-34"/>
              </a:rPr>
              <a:t>องค์การ</a:t>
            </a:r>
            <a:r>
              <a:rPr lang="en-US" sz="4800" b="1" dirty="0">
                <a:solidFill>
                  <a:srgbClr val="071215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800" b="1" dirty="0">
                <a:solidFill>
                  <a:srgbClr val="071215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>
                <a:solidFill>
                  <a:srgbClr val="071215"/>
                </a:solidFill>
                <a:latin typeface="TH SarabunPSK" pitchFamily="34" charset="-34"/>
                <a:cs typeface="TH SarabunPSK" pitchFamily="34" charset="-34"/>
              </a:rPr>
              <a:t>(Organizational profile)</a:t>
            </a:r>
            <a:endParaRPr lang="th-TH" sz="4800" b="1" dirty="0">
              <a:solidFill>
                <a:srgbClr val="071215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104" y="2787005"/>
            <a:ext cx="6980312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latin typeface="Cordia New" pitchFamily="34" charset="-34"/>
                <a:cs typeface="+mn-cs"/>
              </a:rPr>
              <a:t>หมวด  </a:t>
            </a:r>
            <a:r>
              <a:rPr lang="en-US" sz="6000" dirty="0" smtClean="0">
                <a:latin typeface="Cordia New" pitchFamily="34" charset="-34"/>
                <a:cs typeface="+mn-cs"/>
              </a:rPr>
              <a:t>3</a:t>
            </a:r>
            <a:r>
              <a:rPr lang="th-TH" sz="6000" dirty="0" smtClean="0">
                <a:latin typeface="Cordia New" pitchFamily="34" charset="-34"/>
                <a:cs typeface="+mn-cs"/>
              </a:rPr>
              <a:t> </a:t>
            </a:r>
            <a:r>
              <a:rPr lang="th-TH" sz="6000" dirty="0" smtClean="0">
                <a:latin typeface="FreesiaUPC" pitchFamily="34" charset="-34"/>
                <a:cs typeface="+mn-cs"/>
              </a:rPr>
              <a:t>การมุ่งเน้นลูกค้า</a:t>
            </a:r>
            <a:endParaRPr lang="th-TH" sz="6000" dirty="0">
              <a:latin typeface="Cordia New" pitchFamily="34" charset="-34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647700"/>
            <a:ext cx="892971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3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29600" cy="4937125"/>
          </a:xfrm>
        </p:spPr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รู้ไหมว่าลูกค้าคือใคร และต้องการอะไร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กระบวนของเราให้สิ่งที่ลูกค้าต้องการหรือไม่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ทุกส่วนงานได้มุ่งเน้นประสบการณ์ที่ดีแก่ลูกค้าหรือไม่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การรับฟังเสียงลูกค้า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การใช้ประโยชน์จากข้อมูลลูกค้า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การสร้างความผูกพัน</a:t>
            </a:r>
          </a:p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การวัดผลความพึงพอใจ ความผูกพันและความไม่พึงพอใจ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>
          <a:xfrm>
            <a:off x="317989" y="764704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การจัดการข้อร้องเรียนที่ดี</a:t>
            </a:r>
          </a:p>
        </p:txBody>
      </p:sp>
      <p:sp>
        <p:nvSpPr>
          <p:cNvPr id="51203" name="Subtitle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สามารถแก้ไขปัญหาให้ลูกค้าด้วยความรวดเร็ว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ยังคงรักษาระดับความเชื่อมั่นของลูกค้า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ยังคงทำให้ลูกค้ามีความประทับใจและผูกพันมากขึ้น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มีการรวบรวมเพื่อวิเคราะห์หาทางป้องกันเชิงระบบ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354957"/>
            <a:ext cx="7772400" cy="13620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หมวด 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 การวัด การวิเคราะห์ </a:t>
            </a:r>
            <a:br>
              <a:rPr lang="th-TH" sz="6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และการจัดการความรู้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6" y="1071546"/>
            <a:ext cx="878684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4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การกำหนดตัวชี้วัดทั้งหมดในระบบ</a:t>
            </a:r>
          </a:p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รู้ไหมว่าเก็บข้อมูลอะไร อย่างไร โดยใคร ใช้ทำอะไร</a:t>
            </a:r>
          </a:p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การวิเคราะห์ข้อมูลและการใช้ประโยชน์</a:t>
            </a:r>
          </a:p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ระบบ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IT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eaLnBrk="1" hangingPunct="1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ระบบการจัดการความรู้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2048" y="2708920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latin typeface="Cordia New" pitchFamily="34" charset="-34"/>
                <a:cs typeface="+mn-cs"/>
              </a:rPr>
              <a:t>หมวด  </a:t>
            </a:r>
            <a:r>
              <a:rPr lang="en-US" sz="6000" dirty="0" smtClean="0">
                <a:latin typeface="Cordia New" pitchFamily="34" charset="-34"/>
                <a:cs typeface="+mn-cs"/>
              </a:rPr>
              <a:t>5</a:t>
            </a:r>
            <a:r>
              <a:rPr lang="th-TH" sz="6000" dirty="0" smtClean="0">
                <a:latin typeface="Cordia New" pitchFamily="34" charset="-34"/>
                <a:cs typeface="+mn-cs"/>
              </a:rPr>
              <a:t> </a:t>
            </a:r>
            <a:r>
              <a:rPr lang="th-TH" sz="6000" dirty="0" smtClean="0">
                <a:latin typeface="FreesiaUPC" pitchFamily="34" charset="-34"/>
                <a:cs typeface="+mn-cs"/>
              </a:rPr>
              <a:t>การมุ่งเน้นผู้ปฏิบัติงาน</a:t>
            </a:r>
            <a:endParaRPr lang="th-TH" sz="6000" dirty="0">
              <a:latin typeface="Cordia New" pitchFamily="34" charset="-34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3" y="819150"/>
            <a:ext cx="9058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5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938712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รู้ไหมว่าคนของเรามีความผูกพันกับเราเพราะอะไร</a:t>
            </a:r>
          </a:p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ได้ใช้ปัจจัยเหล่านั้นในการสร้างความผูกพันอย่างไร</a:t>
            </a:r>
          </a:p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จูงใจ สื่อสาร พัฒนาพวกเขาอย่างไร</a:t>
            </a:r>
          </a:p>
          <a:p>
            <a:pPr eaLnBrk="1" hangingPunct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สวัสดิการและสร้างสภาพแวดล้อมให้เอื้อต่อการทำงานอย่างไร</a:t>
            </a:r>
          </a:p>
          <a:p>
            <a:pPr eaLnBrk="1" hangingPunct="1"/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75240" cy="462438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หลักสูตร บริการที่ส่งเสริมการเรียนรู้และบริการทางการศึกษาอื่นๆ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ที่สำคัญ ความสำคัญเชิงเปรียบเทียบของแต่ละหลักสูตรฯต่อความสำเร็จของสถาบัน และกลไกในการจัด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หลักสูตรฯ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ลักษณะเฉพาะของวัฒนธรรมองค์การ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จุดประสงค์ วิสัยทัศน์ ค่านิยม                   และพันธกิจ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ของสถาบัน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สมรรถะหลัก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ของสถาบันคืออะไร  และมีความเกี่ยวข้องอย่างไรกับ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พันธกิจ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ของสถาบัน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ลักษณะโดยรวมของ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ผู้ปฏิบัติงานหรือพนักงาน องค์ประกอบ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หลักที่จูงใจให้ผู้ปฏิบัติงานมุ่งมั่นต่อการบรรลุ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พันธกิจและวิสัยทัศน์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ของสถาบัน สวัสดิการ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ที่สำคัญ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และข้อกำหนดพิเศษด้านสุขภาพและความปลอดภัยของผู้ปฏิบัติงานภายในสถาบัน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มีอาคารสถานที่ เทคโนโลยี อุปกรณ์ และสิ่งอำนวยความสะดวกที่สำคัญ อะไรบ้าง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ดำเนินงานภายใต้เงื่อนไขข้อบังคับอะไร มาตรฐานของท้องถิ่น จังหวัด และประเทศ ตลอดจนหลักสูตร แผนการศึกษา และการวัดผลที่บังคับใช้</a:t>
            </a: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381000" y="116632"/>
            <a:ext cx="3816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3538" indent="-363538">
              <a:lnSpc>
                <a:spcPct val="120000"/>
              </a:lnSpc>
              <a:buFontTx/>
              <a:buAutoNum type="arabicPeriod"/>
            </a:pPr>
            <a:r>
              <a:rPr lang="th-TH" sz="4000" b="1" dirty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ลักษณะ</a:t>
            </a:r>
            <a:r>
              <a:rPr lang="th-TH" sz="40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องค์การ</a:t>
            </a:r>
            <a:endParaRPr lang="th-TH" b="1" i="1" dirty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0872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ก.สภาพแวดล้อมองค์กร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282949"/>
            <a:ext cx="7772400" cy="13620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latin typeface="Cordia New" pitchFamily="34" charset="-34"/>
                <a:cs typeface="+mn-cs"/>
              </a:rPr>
              <a:t>หมวด  </a:t>
            </a:r>
            <a:r>
              <a:rPr lang="en-US" sz="6000" dirty="0" smtClean="0">
                <a:latin typeface="Cordia New" pitchFamily="34" charset="-34"/>
                <a:cs typeface="+mn-cs"/>
              </a:rPr>
              <a:t>6</a:t>
            </a:r>
            <a:r>
              <a:rPr lang="th-TH" sz="6000" dirty="0" smtClean="0">
                <a:latin typeface="Cordia New" pitchFamily="34" charset="-34"/>
                <a:cs typeface="+mn-cs"/>
              </a:rPr>
              <a:t> </a:t>
            </a:r>
            <a:r>
              <a:rPr lang="th-TH" sz="6000" dirty="0" smtClean="0">
                <a:latin typeface="FreesiaUPC" pitchFamily="34" charset="-34"/>
                <a:cs typeface="+mn-cs"/>
              </a:rPr>
              <a:t>การจัดการกระบวนการ</a:t>
            </a:r>
            <a:br>
              <a:rPr lang="th-TH" sz="6000" dirty="0" smtClean="0">
                <a:latin typeface="FreesiaUPC" pitchFamily="34" charset="-34"/>
                <a:cs typeface="+mn-cs"/>
              </a:rPr>
            </a:br>
            <a:r>
              <a:rPr lang="th-TH" sz="6000" dirty="0" smtClean="0">
                <a:solidFill>
                  <a:srgbClr val="FF0000"/>
                </a:solidFill>
                <a:latin typeface="FreesiaUPC" pitchFamily="34" charset="-34"/>
                <a:cs typeface="+mn-cs"/>
              </a:rPr>
              <a:t>(การมุ่งเน้นการปฏิบัติการ)</a:t>
            </a:r>
            <a:endParaRPr lang="th-TH" sz="6000" dirty="0">
              <a:solidFill>
                <a:srgbClr val="FF0000"/>
              </a:solidFill>
              <a:latin typeface="Cordia New" pitchFamily="34" charset="-34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771525"/>
            <a:ext cx="90011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588219"/>
            <a:ext cx="8229600" cy="4937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รู้ไหมว่าระบบงานของสถาบันมีกี่ระบบ ออกแบบมาอย่างไร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รู้ไหมว่าระบบงานไหนจะดำเนินการเอง หรือจะจ้างคนนอก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รู้ไหมว่ากระบวนการทำงานที่สำคัญในสถาบันมีอะไรบ้าง ส่งผลต่อการสร้างคุณค่าแก่ผู้เรียนและผู้มีส่วนได้ส่วนเสียอย่างไร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ต้องพิจารณาปัจจัยสำคัญอะไรในการออกแบบเพื่อให้ตอบสนองความต้องการและความแตกต่าง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มีแผนสำรองฉุกเฉิน หรือเตรียมพร้อมต่อภาวะฉุกเฉินหรือไม่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eaLnBrk="1" hangingPunct="1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ประเด็นสำคัญของหมวด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732235"/>
            <a:ext cx="8229600" cy="4937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ออกแบบและปรับปรุงกระบวนการอย่างไร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ควบคุมอย่างไร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ป้องกันความผิดพลาดอย่างไร 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ปรับปรุงอย่างไร ประเมินผลการเรียนรู้ของผู้เรียนอย่างไร </a:t>
            </a:r>
          </a:p>
          <a:p>
            <a:pPr eaLnBrk="1" hangingPunct="1">
              <a:defRPr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นวัตกรรมและพัฒนาให้ดีขึ้นจนเก่งขึ้นอย่างไร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620688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ระบบงาน 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Work system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84458" y="1772816"/>
            <a:ext cx="8229600" cy="4536504"/>
          </a:xfrm>
        </p:spPr>
        <p:txBody>
          <a:bodyPr>
            <a:noAutofit/>
          </a:bodyPr>
          <a:lstStyle/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คำว่า “ระบบงาน” หมายถึง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วิธีการที่สถาบันใช้เพื่อให้บรรลุผลความสำเร็จ 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เช่น ระบบงานเกี่ยวกับบุคลากร ผู้ส่งมอบและคู่ความร่วมมือ และองค์ประกอบอื่นๆ ที่จำเป็นในการสร้างและจัดหลักสูตร บริการที่ส่งเสริมการเรียนรู้ และบริการการศึกษาอื่นๆ </a:t>
            </a:r>
          </a:p>
          <a:p>
            <a:pPr algn="thaiDist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และกระบวนการสนับสนุน </a:t>
            </a:r>
          </a:p>
          <a:p>
            <a:pPr algn="thaiDist"/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ระบบงานต้องประสานระหว่างกระบวนการทำงานภายในและทรัพยากร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ที่จำเป็นเพื่อทำให้สถาบันประสบความสำเร็จ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>
          <a:xfrm>
            <a:off x="185051" y="214290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ตัวอย่างกระบวนการออกแบบระบบงาน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16209" y="1285860"/>
          <a:ext cx="700092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>
          <a:xfrm>
            <a:off x="185051" y="357166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ตัวอย่างการตัดสินใจเรื่องระบบงาน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50334" y="1556792"/>
          <a:ext cx="7710395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กระบวนการทำงาน 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Work Process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“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กระบวนการทำงาน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” หมายถึง กระบวนการสร้างคุณค่าที่สำคัญที่สุดภายในสถาบัน ซึ่งอาจรวมถึงการออกแบบและการส่งมอบหลักสูตร การสนับสนุนผู้เรียนและผู้มีส่วนได้ส่วนเสีย การจัดระบบและกระบวนการสนับสนุนต่างๆ </a:t>
            </a:r>
          </a:p>
          <a:p>
            <a:pPr algn="ju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           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“กระบวนการทำงาน” </a:t>
            </a:r>
          </a:p>
          <a:p>
            <a:pPr algn="just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เป็นกระบวนการซึ่งเกี่ยวข้องกับผู้ปฏิบัติงานส่วนใหญ่ของสถาบัน  </a:t>
            </a:r>
          </a:p>
          <a:p>
            <a:pPr algn="ju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และสร้างคุณค่ากับผู้เรียน ผู้มีส่วนได้ส่วนเสีย และตลาด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85786" y="1142984"/>
          <a:ext cx="757242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0115" name="Title 1"/>
          <p:cNvSpPr txBox="1">
            <a:spLocks/>
          </p:cNvSpPr>
          <p:nvPr/>
        </p:nvSpPr>
        <p:spPr bwMode="auto">
          <a:xfrm>
            <a:off x="196979" y="214290"/>
            <a:ext cx="8429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การออกแบบกระบวนการ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85786" y="1142984"/>
          <a:ext cx="757242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4211" name="Title 1"/>
          <p:cNvSpPr txBox="1">
            <a:spLocks/>
          </p:cNvSpPr>
          <p:nvPr/>
        </p:nvSpPr>
        <p:spPr bwMode="auto">
          <a:xfrm>
            <a:off x="2767111" y="116632"/>
            <a:ext cx="590934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การควบคุมกระบวนการ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-434752" y="578768"/>
            <a:ext cx="6374904" cy="7620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ข.  ความสัมพันธ์ระดับองค์การ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โครงสร้างและระบบ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ธรรมาภิบาล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ของสถาบันมีลักษณะอย่างไร  ความสัมพันธ์เชิงการรายงานระหว่าง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คณะกรรมการบริหารสถาบัน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ผู้นำระดับสูง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การรายงานระหว่างผู้นำระดับสูงของสถาบัน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กับคณะกรรมการสภามหาวิทยาลัยหรือสภาสถาบัน 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ส่วนตลาด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ประเภทผู้เรียน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และกลุ่ม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ผู้มีส่วนได้ส่วนเสีย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ที่สำคัญของสถาบัน  กลุ่มเหล่านี้มีความต้องการและความคาดหวังที่สำคัญอะไร  มีความแตกต่างกันอย่างไร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ผู้ส่งมอบและ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คู่ความร่วมมือที่เป็นทางการและไม่เป็นทางการ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ที่สำคัญคือใครบ้าง  มีบทบาทอะไรในการจัด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หลักสูตร และ บริการที่ส่งเสริมการเรียนรู้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และสนับสนุนผู้เรียนและ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ผู้มีส่วนได้ส่วนเสีย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มีกลไกที่สำคัญอะไรในการสื่อสาร กลุ่มเหล่านี้มีบทบาทอะไรหรือไม่ในการสร้างนวัตกรรมขององค์การ ข้อกำหนดสำคัญของห่วงโซ่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อุปทาน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ขององค์การคืออะไร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381000" y="0"/>
            <a:ext cx="3816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lnSpc>
                <a:spcPct val="120000"/>
              </a:lnSpc>
              <a:buFontTx/>
              <a:buAutoNum type="arabicPeriod"/>
            </a:pPr>
            <a:r>
              <a:rPr lang="th-TH" sz="4000" b="1" dirty="0">
                <a:solidFill>
                  <a:schemeClr val="accent2"/>
                </a:solidFill>
                <a:latin typeface="FreesiaUPC" pitchFamily="34" charset="-34"/>
                <a:cs typeface="FreesiaUPC" pitchFamily="34" charset="-34"/>
              </a:rPr>
              <a:t>ลักษณะ</a:t>
            </a:r>
            <a:r>
              <a:rPr lang="th-TH" sz="4000" b="1" dirty="0" smtClean="0">
                <a:solidFill>
                  <a:schemeClr val="accent2"/>
                </a:solidFill>
                <a:latin typeface="FreesiaUPC" pitchFamily="34" charset="-34"/>
                <a:cs typeface="FreesiaUPC" pitchFamily="34" charset="-34"/>
              </a:rPr>
              <a:t>องค์การ</a:t>
            </a:r>
            <a:endParaRPr lang="th-TH" b="1" i="1" dirty="0">
              <a:solidFill>
                <a:schemeClr val="accent2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85786" y="1268760"/>
          <a:ext cx="7572428" cy="530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4627" name="Title 1"/>
          <p:cNvSpPr txBox="1">
            <a:spLocks/>
          </p:cNvSpPr>
          <p:nvPr/>
        </p:nvSpPr>
        <p:spPr bwMode="auto">
          <a:xfrm>
            <a:off x="2483769" y="260648"/>
            <a:ext cx="43924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การปรับปรุงกระบวนการ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692696"/>
            <a:ext cx="8229600" cy="1066800"/>
          </a:xfrm>
        </p:spPr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สิ่งที่ควรคำนึงถึง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517396" y="220023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โอกาสในการปรับปรุงกระบวนการประกอบด้วย</a:t>
            </a:r>
          </a:p>
          <a:p>
            <a:pPr lvl="1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ข้อร้องเรียน ข้อคิดเห็นจากผู้ใช้บัณฑิต/ 	ผู้รับบริการ</a:t>
            </a:r>
          </a:p>
          <a:p>
            <a:pPr lvl="1"/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ข้อมูลจากผู้ส่งมอบ คู่ความร่วมมือ</a:t>
            </a:r>
          </a:p>
          <a:p>
            <a:pPr lvl="1"/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ข้อผิดพลาด ข้อบกพร่อง การบริการที่	ไม่ได้คุณภาพ</a:t>
            </a:r>
          </a:p>
          <a:p>
            <a:pPr lvl="1"/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อุบัติการณ์ความเสี่ยงและความสูญเสียที่พบ</a:t>
            </a:r>
          </a:p>
          <a:p>
            <a:pPr lvl="1"/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ต้นทุนที่เกิดจากการตรวจสอบ ทำซ้ำ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642942"/>
          </a:xfrm>
          <a:solidFill>
            <a:srgbClr val="ACA800"/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หมวด 7 ผลลัพธ์</a:t>
            </a:r>
          </a:p>
        </p:txBody>
      </p:sp>
      <p:sp>
        <p:nvSpPr>
          <p:cNvPr id="38502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83548" y="980728"/>
            <a:ext cx="7891097" cy="5072063"/>
          </a:xfrm>
          <a:noFill/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None/>
              <a:tabLst>
                <a:tab pos="449196" algn="l"/>
              </a:tabLst>
            </a:pPr>
            <a:r>
              <a:rPr lang="th-TH" sz="2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ตรวจประเมินผลการดำเนินการและการปรับปรุงในด้านต่างๆ ที่สำคัญโดยเปรียบเทียบกับคู่แข่ง</a:t>
            </a:r>
            <a:r>
              <a:rPr lang="en-US" sz="3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และองค์การอื่นที่ขายผลิตภัณฑ์หรือให้บริการที่คล้ายคลึง ได้แก่ ผลลัพธ์ด้าน</a:t>
            </a:r>
          </a:p>
          <a:p>
            <a:pPr marL="711093" lvl="1" indent="-261898" algn="thaiDist">
              <a:buSzPct val="50000"/>
              <a:buNone/>
              <a:tabLst>
                <a:tab pos="449196" algn="l"/>
              </a:tabLst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การเรียนรู้ของผู้เรียน </a:t>
            </a:r>
            <a:r>
              <a:rPr lang="en-US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		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100</a:t>
            </a:r>
            <a:r>
              <a:rPr lang="en-US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คะแนน</a:t>
            </a:r>
          </a:p>
          <a:p>
            <a:pPr marL="711093" lvl="1" indent="-261898" algn="thaiDist">
              <a:buSzPct val="50000"/>
              <a:buNone/>
              <a:tabLst>
                <a:tab pos="449196" algn="l"/>
              </a:tabLst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	การมุ่งเน้นลูกค้า		          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70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คะแนน</a:t>
            </a:r>
            <a:endParaRPr lang="en-US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711093" lvl="1" indent="-261898" algn="thaiDist">
              <a:buSzPct val="50000"/>
              <a:buNone/>
              <a:tabLst>
                <a:tab pos="449196" algn="l"/>
              </a:tabLst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	งบประมาณ การเงิน และตลาด 	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70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คะแนน 	</a:t>
            </a:r>
            <a:endParaRPr lang="en-US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711093" lvl="1" indent="-261898" algn="thaiDist">
              <a:buSzPct val="50000"/>
              <a:buNone/>
              <a:tabLst>
                <a:tab pos="449196" algn="l"/>
              </a:tabLst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	การมุ่งเน้นผู้ปฏิบัติงาน 		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70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คะแนน </a:t>
            </a:r>
            <a:endParaRPr lang="en-US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711093" lvl="1" indent="-261898" algn="thaiDist">
              <a:buSzPct val="50000"/>
              <a:buNone/>
              <a:tabLst>
                <a:tab pos="449196" algn="l"/>
              </a:tabLst>
            </a:pPr>
            <a:r>
              <a:rPr lang="en-US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	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ประสิทธิผลของกระบวนการ 	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70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คะแนน </a:t>
            </a:r>
            <a:endParaRPr lang="en-US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711093" lvl="1" indent="-261898" algn="thaiDist">
              <a:buSzPct val="50000"/>
              <a:buNone/>
              <a:tabLst>
                <a:tab pos="449196" algn="l"/>
              </a:tabLst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-	ภาวะผู้นำ 			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70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คะแนน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1377" y="1772816"/>
            <a:ext cx="7770935" cy="3953030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buSzPct val="50000"/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-	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ระดับปัจจุบันและแนวโน้มของ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ตัววัด หรือตัวบ่งชี้ที่สำคัญ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การเรียนรู้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และการปรับปรุง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การเรียนรู้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ของผู้เรียนเป็นอย่างไร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ผลลัพธ์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ดังกล่าวเป็น อย่างไร เมื่อเปรียบเทียบกับ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ผลการดำเนินการ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ของคู่แข่ง สถาบันการ ศึกษาที่เทียบเคียงกันได้ กลุ่มผู้เรียนและ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ส่วนตลาด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อื่นๆ (*)</a:t>
            </a:r>
            <a:endParaRPr lang="en-US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lnSpc>
                <a:spcPct val="120000"/>
              </a:lnSpc>
              <a:buSzPct val="50000"/>
              <a:buFont typeface="Wingdings" pitchFamily="2" charset="2"/>
              <a:buNone/>
            </a:pPr>
            <a:endParaRPr lang="th-TH" sz="3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764704"/>
            <a:ext cx="9144000" cy="646317"/>
          </a:xfrm>
          <a:prstGeom prst="rect">
            <a:avLst/>
          </a:prstGeom>
          <a:solidFill>
            <a:srgbClr val="2F119F"/>
          </a:solidFill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eaLnBrk="0" hangingPunct="0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ก. ผลลัพธ์ด้านการเรียนรู้ของ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ผู้เรียน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44624"/>
            <a:ext cx="9144000" cy="692151"/>
          </a:xfrm>
          <a:prstGeom prst="rect">
            <a:avLst/>
          </a:prstGeom>
          <a:solidFill>
            <a:srgbClr val="ACA800"/>
          </a:solidFill>
        </p:spPr>
        <p:txBody>
          <a:bodyPr vert="horz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BCA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7.1 ผลลัพธ์ด้านการเรียนรู้ของผู้เรียน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0" y="836712"/>
            <a:ext cx="9144000" cy="646317"/>
          </a:xfrm>
          <a:prstGeom prst="rect">
            <a:avLst/>
          </a:prstGeom>
          <a:solidFill>
            <a:srgbClr val="2F119F"/>
          </a:solidFill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eaLnBrk="0" hangingPunct="0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ตัวอย่างผลลัพธ์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ด้านการเรียนรู้ของ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ea typeface="Arial Unicode MS" pitchFamily="34" charset="-128"/>
                <a:cs typeface="TH SarabunPSK" pitchFamily="34" charset="-34"/>
              </a:rPr>
              <a:t>ผู้เรียน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ea typeface="Arial Unicode MS" pitchFamily="34" charset="-128"/>
              <a:cs typeface="TH SarabunPSK" pitchFamily="34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16632"/>
            <a:ext cx="9144000" cy="692151"/>
          </a:xfrm>
          <a:prstGeom prst="rect">
            <a:avLst/>
          </a:prstGeom>
          <a:solidFill>
            <a:srgbClr val="ACA800"/>
          </a:solidFill>
        </p:spPr>
        <p:txBody>
          <a:bodyPr vert="horz" rtlCol="0" anchor="ctr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BCA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7.1 ผลลัพธ์ด้านการเรียนรู้ของผู้เรียน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79511" y="1556792"/>
          <a:ext cx="8784978" cy="4684805"/>
        </p:xfrm>
        <a:graphic>
          <a:graphicData uri="http://schemas.openxmlformats.org/drawingml/2006/table">
            <a:tbl>
              <a:tblPr/>
              <a:tblGrid>
                <a:gridCol w="604408"/>
                <a:gridCol w="2707961"/>
                <a:gridCol w="720080"/>
                <a:gridCol w="720080"/>
                <a:gridCol w="648072"/>
                <a:gridCol w="648072"/>
                <a:gridCol w="757929"/>
                <a:gridCol w="757264"/>
                <a:gridCol w="620429"/>
                <a:gridCol w="600683"/>
              </a:tblGrid>
              <a:tr h="590143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ตัวชี้วัด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เป้า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Level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(ผล/ระดับ)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Trends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(แนว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โน้ม)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+/-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Comparison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1165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52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53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องค์กร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เปรียบเทียบ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ข้อมูล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เทียบ (+/-)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ร้อยละของบัณฑิตระดับปริญญาตรีที่ได้งานทำ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88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89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93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จุฬา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94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ร้อยละของบัณฑิตที่สอบผ่านใบประกอบวิชาชีพ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78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98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มหิดล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92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spc="-5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เงินเดือนเฉลี่ยของผู้ได้งานทำ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15000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11000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14000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16000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เชียงใหม่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13500</a:t>
                      </a: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3214" marR="43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800"/>
            <a:ext cx="8990166" cy="4248152"/>
          </a:xfrm>
          <a:noFill/>
        </p:spPr>
        <p:txBody>
          <a:bodyPr>
            <a:noAutofit/>
          </a:bodyPr>
          <a:lstStyle/>
          <a:p>
            <a:pPr marL="449196" indent="-449196">
              <a:lnSpc>
                <a:spcPct val="110000"/>
              </a:lnSpc>
              <a:buSzPct val="50000"/>
              <a:buNone/>
              <a:tabLst>
                <a:tab pos="711093" algn="l"/>
              </a:tabLst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(1)	-	ผลลัพธ์ปัจจุบันและ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แนวโน้ม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ด้านความพึงพอใจ และไม่พึงพอใจของผู้เรียน และ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ผู้มีส่วนได้ส่วนเสีย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เปรียบเทียบกับระดับความพึงพอใจของผู้เรียนและ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ผู้มีส่วนได้ส่วนเสีย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ต่อคู่แข่งและองค์การอื่นที่จัดหลักสูตร 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บริการที่ส่งเสริมการเรียนรู้และบริการทางการศึกษาอื่นๆ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ที่คล้ายคลึงกัน</a:t>
            </a:r>
          </a:p>
          <a:p>
            <a:pPr marL="449196" indent="-449196">
              <a:lnSpc>
                <a:spcPct val="110000"/>
              </a:lnSpc>
              <a:buSzPct val="50000"/>
              <a:buNone/>
              <a:tabLst>
                <a:tab pos="711093" algn="l"/>
              </a:tabLst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(2)	-	ผลลัพธ์ปัจจุบันและ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แนวโน้ม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ด้านการสร้างความสัมพันธ์และ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ความผูกพัน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ของผู้เรียนและผู้มีส่วนได้ส่วนเสียเป็นอย่างไร ให้เปรียบเทียบ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ผลลัพธ์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ในแต่ละช่วงเวลาที่ผู้เรียนและผู้มีส่วนได้ส่วนเสียมาเข้าเรียน ในหลักสูตรและใช้บริการ (*)</a:t>
            </a:r>
          </a:p>
        </p:txBody>
      </p:sp>
      <p:sp>
        <p:nvSpPr>
          <p:cNvPr id="395267" name="Rectangle 3"/>
          <p:cNvSpPr>
            <a:spLocks noChangeArrowheads="1"/>
          </p:cNvSpPr>
          <p:nvPr/>
        </p:nvSpPr>
        <p:spPr bwMode="auto">
          <a:xfrm>
            <a:off x="0" y="764704"/>
            <a:ext cx="9144000" cy="646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eaLnBrk="0" hangingPunct="0"/>
            <a:r>
              <a:rPr lang="th-TH" sz="3600" b="1" dirty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ก. ผลลัพธ์ด้านการ</a:t>
            </a:r>
            <a:r>
              <a:rPr lang="th-TH" sz="3600" b="1" dirty="0" smtClean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มุ่งเน้นผู้เรียนและผู้มีส่วนได้ส่วนเสีย</a:t>
            </a:r>
            <a:endParaRPr lang="th-TH" sz="3600" b="1" dirty="0">
              <a:solidFill>
                <a:srgbClr val="060BCA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624"/>
            <a:ext cx="9144000" cy="7143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>
              <a:lnSpc>
                <a:spcPct val="70000"/>
              </a:lnSpc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7.2 ผลลัพธ์ด้านการมุ่งเน้น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ลูกค้า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7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646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eaLnBrk="0" hangingPunct="0"/>
            <a:r>
              <a:rPr lang="th-TH" sz="3600" b="1" dirty="0" smtClean="0">
                <a:solidFill>
                  <a:srgbClr val="060BCA"/>
                </a:solidFill>
                <a:latin typeface="TH Chakra Petch" pitchFamily="2" charset="-34"/>
                <a:cs typeface="TH Chakra Petch" pitchFamily="2" charset="-34"/>
              </a:rPr>
              <a:t>ตัวอย่างผลลัพธ์</a:t>
            </a:r>
            <a:r>
              <a:rPr lang="th-TH" sz="3600" b="1" dirty="0">
                <a:solidFill>
                  <a:srgbClr val="060BCA"/>
                </a:solidFill>
                <a:latin typeface="TH Chakra Petch" pitchFamily="2" charset="-34"/>
                <a:cs typeface="TH Chakra Petch" pitchFamily="2" charset="-34"/>
              </a:rPr>
              <a:t>ด้านการ</a:t>
            </a:r>
            <a:r>
              <a:rPr lang="th-TH" sz="3600" b="1" dirty="0" smtClean="0">
                <a:solidFill>
                  <a:srgbClr val="060BCA"/>
                </a:solidFill>
                <a:latin typeface="TH Chakra Petch" pitchFamily="2" charset="-34"/>
                <a:cs typeface="TH Chakra Petch" pitchFamily="2" charset="-34"/>
              </a:rPr>
              <a:t>มุ่งเน้นผู้เรียนและผู้มีส่วนได้ส่วนเสีย</a:t>
            </a:r>
            <a:endParaRPr lang="th-TH" sz="3600" b="1" dirty="0">
              <a:solidFill>
                <a:srgbClr val="060BCA"/>
              </a:solidFill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71438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>
              <a:lnSpc>
                <a:spcPct val="70000"/>
              </a:lnSpc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7.2 ผลลัพธ์ด้านการมุ่งเน้น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ลูกค้า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1340768"/>
          <a:ext cx="9144001" cy="5085766"/>
        </p:xfrm>
        <a:graphic>
          <a:graphicData uri="http://schemas.openxmlformats.org/drawingml/2006/table">
            <a:tbl>
              <a:tblPr/>
              <a:tblGrid>
                <a:gridCol w="467544"/>
                <a:gridCol w="3228462"/>
                <a:gridCol w="726035"/>
                <a:gridCol w="544983"/>
                <a:gridCol w="550470"/>
                <a:gridCol w="724203"/>
                <a:gridCol w="724203"/>
                <a:gridCol w="786384"/>
                <a:gridCol w="708148"/>
                <a:gridCol w="683569"/>
              </a:tblGrid>
              <a:tr h="404851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ตัวชี้วัด</a:t>
                      </a:r>
                      <a:endParaRPr lang="en-US" sz="2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เป้า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Level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(ผล/ระดับ)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Trends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(แนว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โน้ม)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+/-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Comparison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259968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52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53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องค์กร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เปรียบเทียบ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ข้อมูล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เทียบ (+/-)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ความพึงพอใจของของผู้เรียนด้านปัจจัยสนับสนุนการเรียนการ</a:t>
                      </a:r>
                      <a:r>
                        <a:rPr lang="th-TH" sz="22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สอน</a:t>
                      </a:r>
                      <a:endParaRPr lang="en-US" sz="22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4.01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4.11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4.13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ST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3.80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ความพึงพอใจต่อประสิทธิภาพการสอน 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3.88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4.13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4.33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ST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3.80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ความพึงพอใจด้านการให้คำปรึกษา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4.40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4.55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4.57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ST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4.10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ความพึงพอใจด้านการจัดการข้อร้องเรียนของผู้เรียน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3.95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4.01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4.15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ST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สถิติข้อร้องเรียนของนักศึกษาทุกระดับ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</a:t>
                      </a:r>
                      <a:r>
                        <a:rPr lang="th-TH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เรื่อง</a:t>
                      </a:r>
                      <a:endParaRPr lang="en-US" sz="22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159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47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ST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120</a:t>
                      </a:r>
                    </a:p>
                  </a:txBody>
                  <a:tcPr marL="49506" marR="49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9506" marR="49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9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9777" y="1772816"/>
            <a:ext cx="8770388" cy="3929090"/>
          </a:xfrm>
        </p:spPr>
        <p:txBody>
          <a:bodyPr rtlCol="0">
            <a:noAutofit/>
          </a:bodyPr>
          <a:lstStyle/>
          <a:p>
            <a:pPr marL="449196" indent="-449196">
              <a:lnSpc>
                <a:spcPct val="110000"/>
              </a:lnSpc>
              <a:buSzPct val="50000"/>
              <a:buNone/>
              <a:tabLst>
                <a:tab pos="711093" algn="l"/>
              </a:tabLst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(1)  -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ผลการดำเนินการ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ด้านงบประมาณและการเงินของสถาบันเป็น อย่างไร ทั้งนี้ให้รวมถึง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ตัววัด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ด้านการควบคุมต้นทุน หรือความ เข้มแข็งด้านการเงิน (*)</a:t>
            </a:r>
          </a:p>
          <a:p>
            <a:pPr marL="449196" indent="-449196">
              <a:lnSpc>
                <a:spcPct val="110000"/>
              </a:lnSpc>
              <a:buSzPct val="50000"/>
              <a:buNone/>
              <a:tabLst>
                <a:tab pos="711093" algn="l"/>
              </a:tabLst>
              <a:defRPr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(2)	-  ผลการดำเนินการด้านการตลาดของสถาบันเป็นอย่างไร ทั้งนี้ให้รวมถึงตำแหน่ง หรือส่วนแบ่งทางการตลาด การขยายตลาด และส่วนแบ่งตลาดและการเจาะตลาดใหม่ (*)</a:t>
            </a:r>
            <a:endParaRPr lang="en-US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marL="449196" indent="-449196" eaLnBrk="1" fontAlgn="auto" hangingPunct="1">
              <a:lnSpc>
                <a:spcPct val="110000"/>
              </a:lnSpc>
              <a:spcAft>
                <a:spcPts val="0"/>
              </a:spcAft>
              <a:buSzPct val="50000"/>
              <a:buNone/>
              <a:tabLst>
                <a:tab pos="711093" algn="l"/>
              </a:tabLst>
              <a:defRPr/>
            </a:pPr>
            <a:endParaRPr lang="th-TH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0" y="692696"/>
            <a:ext cx="9144000" cy="646317"/>
          </a:xfrm>
          <a:prstGeom prst="rect">
            <a:avLst/>
          </a:prstGeom>
          <a:solidFill>
            <a:srgbClr val="060BCA"/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eaLnBrk="0" hangingPunct="0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ก. ผลลัพธ์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ด้านงบประมาณ การเงิน และ</a:t>
            </a:r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ตลาด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714380"/>
          </a:xfrm>
          <a:prstGeom prst="rect">
            <a:avLst/>
          </a:prstGeom>
          <a:solidFill>
            <a:srgbClr val="D4570A"/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>
              <a:lnSpc>
                <a:spcPct val="70000"/>
              </a:lnSpc>
            </a:pP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7.3 </a:t>
            </a: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ด้านงบประมาณ การเงิน และตลาด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646317"/>
          </a:xfrm>
          <a:prstGeom prst="rect">
            <a:avLst/>
          </a:prstGeom>
          <a:solidFill>
            <a:srgbClr val="060BCA"/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eaLnBrk="0" hangingPunct="0"/>
            <a:r>
              <a:rPr lang="th-TH" sz="3600" b="1" dirty="0" smtClean="0"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ตัวอย่างผลลัพธ์ด้านงบประมาณ การเงิน และ</a:t>
            </a:r>
            <a:r>
              <a:rPr lang="th-TH" sz="3600" b="1" dirty="0">
                <a:solidFill>
                  <a:schemeClr val="bg1"/>
                </a:solidFill>
                <a:latin typeface="TH Chakra Petch" pitchFamily="2" charset="-34"/>
                <a:cs typeface="TH Chakra Petch" pitchFamily="2" charset="-34"/>
              </a:rPr>
              <a:t>ตลาด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620688"/>
          <a:ext cx="9144000" cy="5805989"/>
        </p:xfrm>
        <a:graphic>
          <a:graphicData uri="http://schemas.openxmlformats.org/drawingml/2006/table">
            <a:tbl>
              <a:tblPr/>
              <a:tblGrid>
                <a:gridCol w="351692"/>
                <a:gridCol w="2132076"/>
                <a:gridCol w="720080"/>
                <a:gridCol w="1008112"/>
                <a:gridCol w="792088"/>
                <a:gridCol w="792088"/>
                <a:gridCol w="792088"/>
                <a:gridCol w="648072"/>
                <a:gridCol w="1008112"/>
                <a:gridCol w="899592"/>
              </a:tblGrid>
              <a:tr h="18333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latin typeface="TH SarabunPSK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b="1" dirty="0">
                          <a:latin typeface="Times New Roman"/>
                          <a:ea typeface="Times New Roman"/>
                          <a:cs typeface="TH SarabunPSK"/>
                        </a:rPr>
                        <a:t>ตัวชี้วัด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เป้า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หมาย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H SarabunPSK"/>
                          <a:ea typeface="Times New Roman"/>
                          <a:cs typeface="Angsana New"/>
                        </a:rPr>
                        <a:t>Level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(ผล/ระดับ)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H SarabunPSK"/>
                          <a:ea typeface="Times New Roman"/>
                          <a:cs typeface="Angsana New"/>
                        </a:rPr>
                        <a:t>Trends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(แนว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โน้ม)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+/-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TH SarabunPSK"/>
                          <a:ea typeface="Times New Roman"/>
                          <a:cs typeface="Angsana New"/>
                        </a:rPr>
                        <a:t>Comparison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038917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52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53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54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องค์กร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เปรียบเทียบ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ข้อมูล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ผล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เปรียบ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เทียบ (+/-)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>
                          <a:latin typeface="Times New Roman"/>
                          <a:ea typeface="Times New Roman"/>
                          <a:cs typeface="TH SarabunPSK"/>
                        </a:rPr>
                        <a:t>1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dirty="0" smtClean="0">
                          <a:latin typeface="Times New Roman"/>
                          <a:ea typeface="Times New Roman"/>
                          <a:cs typeface="TH SarabunPSK"/>
                        </a:rPr>
                        <a:t>รายได้ค่า</a:t>
                      </a:r>
                      <a:r>
                        <a:rPr lang="th-TH" sz="1700" dirty="0">
                          <a:latin typeface="Times New Roman"/>
                          <a:ea typeface="Times New Roman"/>
                          <a:cs typeface="TH SarabunPSK"/>
                        </a:rPr>
                        <a:t>ธรรมการศึกษาต่อปีต่อคน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25000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25,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r>
                        <a:rPr lang="th-TH" sz="1700" dirty="0" smtClean="0">
                          <a:latin typeface="TH SarabunPSK"/>
                          <a:ea typeface="Times New Roman"/>
                          <a:cs typeface="Angsana New"/>
                        </a:rPr>
                        <a:t>7</a:t>
                      </a: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,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r>
                        <a:rPr lang="th-TH" sz="1700" dirty="0" smtClean="0">
                          <a:latin typeface="TH SarabunPSK"/>
                          <a:ea typeface="Times New Roman"/>
                          <a:cs typeface="Angsana New"/>
                        </a:rPr>
                        <a:t>9</a:t>
                      </a: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,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Times New Roman"/>
                          <a:cs typeface="TH SarabunPSK"/>
                        </a:rPr>
                        <a:t>+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27,000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2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 spc="-50">
                          <a:latin typeface="Times New Roman"/>
                          <a:ea typeface="Times New Roman"/>
                          <a:cs typeface="TH SarabunPSK"/>
                        </a:rPr>
                        <a:t>ทุนการศึกษาที่คณะจัดให้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300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251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295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300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310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-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จำนวนเงินทุนสนับสนุนการวิจัย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(ต่อคน)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50,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60,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65,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72,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33,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4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จำนวนเงินทุนสนับสนุนการวิจัยที่ได้รับจากภายนอกนอกสถาบัน (ต่อคน)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250,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260,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270,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350,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200,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5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รายได้ที่เกิดจากผลงานการวิจัย สิทธิบัตร อนุสิทธิบัตร (ต่อคน)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300,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105,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277,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550,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100,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6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จำนวนเงินบริจาคจากศิษย์เก่า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500,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207,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347,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195,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-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50,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000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H SarabunPSK"/>
                          <a:ea typeface="Times New Roman"/>
                          <a:cs typeface="Angsana New"/>
                        </a:rPr>
                        <a:t>7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700">
                          <a:latin typeface="Times New Roman"/>
                          <a:ea typeface="Times New Roman"/>
                          <a:cs typeface="TH SarabunPSK"/>
                        </a:rPr>
                        <a:t>จำนวนเงินที่ใช้ในการพัฒนาผู้เรียนศักยภาพของผู้เรียน (ต่อคน)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1,200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1,200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1,400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1,500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BKU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TH SarabunPSK"/>
                          <a:ea typeface="Times New Roman"/>
                          <a:cs typeface="Angsana New"/>
                        </a:rPr>
                        <a:t>1,200</a:t>
                      </a:r>
                      <a:endParaRPr lang="en-US" sz="17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H SarabunPSK"/>
                          <a:ea typeface="Times New Roman"/>
                          <a:cs typeface="Angsana New"/>
                        </a:rPr>
                        <a:t>+</a:t>
                      </a:r>
                      <a:endParaRPr lang="en-US" sz="17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14946" marR="14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9287"/>
          </a:xfrm>
          <a:solidFill>
            <a:srgbClr val="003399"/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ก. ผลลัพธ์ด้าน</a:t>
            </a:r>
            <a:r>
              <a:rPr lang="th-TH" sz="3600" b="1" u="sng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ผู้ปฏิบัติงาน</a:t>
            </a:r>
            <a:endParaRPr lang="th-TH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92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835" y="1700808"/>
            <a:ext cx="8770388" cy="4286280"/>
          </a:xfrm>
        </p:spPr>
        <p:txBody>
          <a:bodyPr rtlCol="0">
            <a:normAutofit/>
          </a:bodyPr>
          <a:lstStyle/>
          <a:p>
            <a:pPr marL="514350" indent="-514350">
              <a:buClr>
                <a:schemeClr val="tx2"/>
              </a:buClr>
              <a:buFont typeface="Calibri" pitchFamily="34" charset="0"/>
              <a:buAutoNum type="arabicParenR"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ผลลัพธ์ด้าน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ความผูกพันของผู้ปฏิบัติงาน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กับสถาบัน และ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ความพึงพอใจของผู้ปฏิบัติงาน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arenR"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ผลลัพธ์ด้านการพัฒนา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ผู้ปฏิบัติงาน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และกลุ่มผู้นำ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arenR"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ผลลัพธ์ด้าน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อัตรากำลัง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และ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ขีดความสามารถ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รวมถึงจำนวนของบุคลากรและทักษะที่เหมาะสม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arenR"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ผลลัพธ์ด้านบรรยากาศการทำงาน รวมถึงสุขอนามัย ความปลอดภัย การรักษาความปลอดภัยของสถานที่ทำงาน รวมทั้งการให้บริการ และสิทธิประโยชน์ของผู้ปฏิบัติงาน (*)</a:t>
            </a:r>
            <a:endParaRPr lang="en-US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0" y="-27384"/>
            <a:ext cx="9144000" cy="64294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>
              <a:lnSpc>
                <a:spcPct val="70000"/>
              </a:lnSpc>
            </a:pP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7.4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ผลลัพธ์ด้านการมุ่งเน้น</a:t>
            </a:r>
            <a:r>
              <a:rPr lang="th-TH" sz="4000" b="1" u="sng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ผู้ปฏิบัติงาน</a:t>
            </a: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latin typeface="Angsana New" pitchFamily="18" charset="-34"/>
                <a:cs typeface="FreesiaUPC" pitchFamily="34" charset="-34"/>
              </a:rPr>
              <a:t>ก.  สภาพด้านการแข่งขัน</a:t>
            </a:r>
            <a:endParaRPr lang="th-TH" dirty="0" smtClean="0"/>
          </a:p>
        </p:txBody>
      </p:sp>
      <p:sp>
        <p:nvSpPr>
          <p:cNvPr id="593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19256" cy="4779336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สถาบันอยู่ในลำดับใดในการแข่งขัน เมื่อเปรียบเทียบกับสถาบันในภาคการศึกษาหรือตลาดการศึกษา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การเปลี่ยนแปลงที่สำคัญ ซึ่งมีผลต่อ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สถานะการ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แข่งขันขององค์การรวมถึงโอกาสสำหรับการสร้างนวัตกรรมและความร่วมมือคืออะไร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แหล่งข้อมูลสำคัญที่มีอยู่สำหรับข้อมูลเชิงเปรียบเทียบและเชิงแข่งขันภายในชุมชนวิชาการมีอะไรบ้าง แหล่งข้อมูลเชิงเปรียบเทียบสำหรับ</a:t>
            </a:r>
            <a:r>
              <a:rPr lang="th-TH" sz="2800" i="1" dirty="0" smtClean="0">
                <a:latin typeface="TH SarabunPSK" pitchFamily="34" charset="-34"/>
                <a:cs typeface="TH SarabunPSK" pitchFamily="34" charset="-34"/>
              </a:rPr>
              <a:t>กระบวนการ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ที่คล้ายคลึงกันภายนอกชุมชนวิชาการคืออะไร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313" y="333374"/>
            <a:ext cx="5183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defRPr/>
            </a:pPr>
            <a:r>
              <a:rPr lang="th-TH" sz="4000" b="1" dirty="0">
                <a:solidFill>
                  <a:schemeClr val="accent2"/>
                </a:solidFill>
                <a:latin typeface="FreesiaUPC" pitchFamily="34" charset="-34"/>
                <a:cs typeface="FreesiaUPC" pitchFamily="34" charset="-34"/>
              </a:rPr>
              <a:t>2. สภาวะการณ์ของ</a:t>
            </a:r>
            <a:r>
              <a:rPr lang="th-TH" sz="4000" b="1" dirty="0" smtClean="0">
                <a:solidFill>
                  <a:schemeClr val="accent2"/>
                </a:solidFill>
                <a:latin typeface="FreesiaUPC" pitchFamily="34" charset="-34"/>
                <a:cs typeface="FreesiaUPC" pitchFamily="34" charset="-34"/>
              </a:rPr>
              <a:t>องค์การ </a:t>
            </a:r>
            <a:endParaRPr lang="th-TH" sz="4400" b="1" dirty="0">
              <a:solidFill>
                <a:schemeClr val="accent2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71913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/>
          <a:lstStyle/>
          <a:p>
            <a:pPr>
              <a:lnSpc>
                <a:spcPct val="110000"/>
              </a:lnSpc>
            </a:pP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en-US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ตัววัดด้านการ</a:t>
            </a:r>
            <a:r>
              <a:rPr lang="th-TH" sz="4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มุ่งเน้น</a:t>
            </a:r>
            <a:r>
              <a:rPr lang="th-TH" sz="4000" b="1" u="sng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ผู้ปฏิบัติงาน</a:t>
            </a:r>
            <a:endParaRPr lang="th-TH" sz="40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-2" y="692696"/>
          <a:ext cx="9144001" cy="5888736"/>
        </p:xfrm>
        <a:graphic>
          <a:graphicData uri="http://schemas.openxmlformats.org/drawingml/2006/table">
            <a:tbl>
              <a:tblPr/>
              <a:tblGrid>
                <a:gridCol w="467544"/>
                <a:gridCol w="3528394"/>
                <a:gridCol w="936104"/>
                <a:gridCol w="648071"/>
                <a:gridCol w="864096"/>
                <a:gridCol w="648072"/>
                <a:gridCol w="504056"/>
                <a:gridCol w="432048"/>
                <a:gridCol w="576065"/>
                <a:gridCol w="539551"/>
              </a:tblGrid>
              <a:tr h="171718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ตัวชี้วัด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เป้า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Level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(ผล/ระดับ)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Trends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(แนว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โน้ม)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+/-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Comparison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973070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52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53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องค์กร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เปรียบเทียบ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ข้อมูล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เทียบ (+/-)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39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ความพึงพอใจและความผาสุก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ผู้สอน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4.12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4.22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อาจารย์</a:t>
                      </a: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พิเศษ/อาจารย์ต่างชาติ</a:t>
                      </a:r>
                      <a:r>
                        <a:rPr lang="en-US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/</a:t>
                      </a: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อาสาสมัคร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4.45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4.49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4.55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4.51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ผู้ปฏิบัติงาน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3.97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4.12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4.44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4.40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5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จำนวนข้อร้องเรียนของผู้ปฏิบัติงาน 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อัตราการลาออกของสายผู้สอน (</a:t>
                      </a: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%</a:t>
                      </a: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1%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5%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3%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1%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4.5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อัตราการเข้ารับการฝึกอบรม(</a:t>
                      </a: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%</a:t>
                      </a: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87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98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89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อัตราการเข้ารับการฝึกอบรมของผู้ปฏิบัติงานสนับสนุน(</a:t>
                      </a: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%</a:t>
                      </a: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100%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97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94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สถิติบุคลากรได้รับอุบัติเหตุหรือบาดเจ็บจากการปฏิบัติหน้าที่ (คน)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18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สถิติการลาป่วยของบุคลากร (เฉลี่ยต่อคนต่อปี)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</a:t>
                      </a: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วัน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การเบิกค่ารักษาพยาบาลต่อปีต่อ</a:t>
                      </a: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คน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5000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1200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950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สถิติบุคลากรเข้ารับการตรวจสุขภาพประจำปี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92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r>
                        <a:rPr lang="th-TH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0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จำนวนบุคลากรสายผู้สอนที่ผ่านการประเมินขีดสมรรถนะประจำปี</a:t>
                      </a: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99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11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จำนวนบุคลากรสายสนับสนุนที่ผ่านการประเมินขีดสมรรถนะประจำปี</a:t>
                      </a: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87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96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3999" marR="139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3999" marR="139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919"/>
            <a:ext cx="9144000" cy="577849"/>
          </a:xfrm>
          <a:solidFill>
            <a:srgbClr val="CCECFF"/>
          </a:soli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ก. ผลลัพธ์ด้านประสิทธิผลของกระบวนการ</a:t>
            </a:r>
            <a:endParaRPr lang="th-TH" sz="3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95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1664" y="1700808"/>
            <a:ext cx="7979075" cy="4214842"/>
          </a:xfrm>
        </p:spPr>
        <p:txBody>
          <a:bodyPr rtlCol="0">
            <a:noAutofit/>
          </a:bodyPr>
          <a:lstStyle/>
          <a:p>
            <a:pPr marL="514350" indent="-514350">
              <a:buClrTx/>
              <a:buFont typeface="Calibri" pitchFamily="34" charset="0"/>
              <a:buAutoNum type="arabicParenR"/>
            </a:pP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ผลการดำเนินก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ารด้านการปฏิบัติการของ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ระบบงาน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รวมทั้งการเตรียมระบบงาน และสถานที่ทำงานให้พร้อม เมื่อเกิดภัยพิบัติและภาวะฉุกเฉิน</a:t>
            </a:r>
          </a:p>
          <a:p>
            <a:pPr marL="514350" indent="-514350">
              <a:buClrTx/>
              <a:buFont typeface="Calibri" pitchFamily="34" charset="0"/>
              <a:buAutoNum type="arabicParenR"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ผลการดำเนินการด้าน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กระบวนการทำงานที่สำคัญ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รวมถึง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ผลิตภาพรอบเวลา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และผลของตัววัดอื่นที่เหมาะสมด้าน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ประสิทธิผลของกระบวนการ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ประสิทธิภาพและ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นวัตกรรม</a:t>
            </a:r>
            <a:endParaRPr lang="en-US" sz="3200" b="1" u="sng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609507" indent="-609507" eaLnBrk="1" fontAlgn="auto" hangingPunct="1">
              <a:lnSpc>
                <a:spcPct val="90000"/>
              </a:lnSpc>
              <a:spcAft>
                <a:spcPts val="0"/>
              </a:spcAft>
              <a:buNone/>
              <a:tabLst>
                <a:tab pos="711093" algn="l"/>
              </a:tabLst>
              <a:defRPr/>
            </a:pPr>
            <a:endParaRPr lang="th-TH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0" y="44624"/>
            <a:ext cx="9144000" cy="642941"/>
          </a:xfrm>
          <a:prstGeom prst="rect">
            <a:avLst/>
          </a:prstGeom>
          <a:solidFill>
            <a:srgbClr val="3D6224"/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>
              <a:lnSpc>
                <a:spcPct val="70000"/>
              </a:lnSpc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7.5 ผลลัพธ์ด้านประสิทธิผลของกระบวนการ</a:t>
            </a:r>
            <a:r>
              <a:rPr lang="en-US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577849"/>
          </a:xfrm>
          <a:solidFill>
            <a:srgbClr val="CCECFF"/>
          </a:soli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ตัวอย่างผลลัพธ์ด้านประสิทธิผลของกระบวนการ</a:t>
            </a:r>
            <a:endParaRPr lang="th-TH" sz="3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35496" y="548680"/>
          <a:ext cx="9108503" cy="5678424"/>
        </p:xfrm>
        <a:graphic>
          <a:graphicData uri="http://schemas.openxmlformats.org/drawingml/2006/table">
            <a:tbl>
              <a:tblPr/>
              <a:tblGrid>
                <a:gridCol w="360040"/>
                <a:gridCol w="4320480"/>
                <a:gridCol w="720080"/>
                <a:gridCol w="648072"/>
                <a:gridCol w="576064"/>
                <a:gridCol w="504056"/>
                <a:gridCol w="432048"/>
                <a:gridCol w="576064"/>
                <a:gridCol w="432048"/>
                <a:gridCol w="539551"/>
              </a:tblGrid>
              <a:tr h="199869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ตัวชี้วัด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เป้า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Level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(ผล/ระดับ)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Trends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(แนว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โน้ม)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+/-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Comparison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132590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52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53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องค์กร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เปรียบเทียบ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ข้อมูล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เทียบ (+/-)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ร้อยละความพึงพอใจของผู้รับบริการต่อประสิทธิของกระบวนการหลัก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82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83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84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ของกระบวน</a:t>
                      </a: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หลักที่มีการพัฒนาและปรับปรุงตามผลการประเมิน 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65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ร้อยละความพึงพอใจต่อภาวะฉุกเฉิน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89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92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95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ละจำนวน</a:t>
                      </a: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บุคลากรที่รับรู้และเข้าใจแนวปฏิบัติของแผนสำรองฉุกเฉิน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66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85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ร้อยละความพึงพอใจของผู้ใช้ฐานข้อมูล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75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79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84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77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ร้อยละงบประมาณที่ประหยัดได้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8.5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การลดต้นทุนค่าใช้จ่าย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ค่าไฟ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1.8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2.4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3.8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ค่าน้ำและสาธารณูปโภค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1.3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2.7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3.1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ค่าปฏิบัติงานนอกเวลาปฏิบัติราชการ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10%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2.2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3.6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4.8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ประสิทธิภาพของกระบวนการหลัก</a:t>
                      </a: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6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ความเชื่อมั่นของประสิทธิภาพการจัดการข้อร้องเรียน </a:t>
                      </a: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4.11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4.13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4.20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na</a:t>
                      </a:r>
                    </a:p>
                  </a:txBody>
                  <a:tcPr marL="16294" marR="16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16294" marR="162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395536" y="980728"/>
            <a:ext cx="835292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3" rIns="91426" bIns="45713"/>
          <a:lstStyle/>
          <a:p>
            <a:pPr marL="342848" indent="-342848">
              <a:lnSpc>
                <a:spcPct val="110000"/>
              </a:lnSpc>
              <a:spcBef>
                <a:spcPct val="20000"/>
              </a:spcBef>
              <a:buSzPct val="50000"/>
              <a:buFont typeface="Browallia New" pitchFamily="34" charset="-34"/>
              <a:buChar char="–"/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ความพึงพอใจในการพัฒนากระบวนการตามกลยุทธ์ / จำนวนแผนปฏิบัติการที่เป็นไปตามแผน</a:t>
            </a:r>
          </a:p>
          <a:p>
            <a:pPr marL="342848" indent="-342848">
              <a:lnSpc>
                <a:spcPct val="110000"/>
              </a:lnSpc>
              <a:spcBef>
                <a:spcPct val="20000"/>
              </a:spcBef>
              <a:buSzPct val="50000"/>
              <a:buFont typeface="Browallia New" pitchFamily="34" charset="-34"/>
              <a:buChar char="–"/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ความพึงพอใจของผู้นำระดับสูงและพนักงานเกี่ยวกับผลการดำเนินการของระบบการวัด การวิเคราะห์และการทบทวน จำนวน 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Best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practices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ที่ได้แต่ละปี จำนวนข้อมูลและสารสนเทศที่จัดให้ผู้เกี่ยวข้องแต่ละปี</a:t>
            </a:r>
            <a:endParaRPr lang="en-US" sz="3000" b="1" dirty="0">
              <a:latin typeface="TH SarabunPSK" pitchFamily="34" charset="-34"/>
              <a:cs typeface="TH SarabunPSK" pitchFamily="34" charset="-34"/>
            </a:endParaRPr>
          </a:p>
          <a:p>
            <a:pPr marL="342848" indent="-342848">
              <a:lnSpc>
                <a:spcPct val="110000"/>
              </a:lnSpc>
              <a:spcBef>
                <a:spcPct val="20000"/>
              </a:spcBef>
              <a:buSzPct val="50000"/>
              <a:buFont typeface="Browallia New" pitchFamily="34" charset="-34"/>
              <a:buChar char="–"/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ความน่าเชื่อถือ ความปลอดภัยและการใช้งานง่ายของ 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H/W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S/W</a:t>
            </a:r>
          </a:p>
          <a:p>
            <a:pPr marL="342848" indent="-342848">
              <a:lnSpc>
                <a:spcPct val="110000"/>
              </a:lnSpc>
              <a:spcBef>
                <a:spcPct val="20000"/>
              </a:spcBef>
              <a:buSzPct val="50000"/>
              <a:buFont typeface="Browallia New" pitchFamily="34" charset="-34"/>
              <a:buChar char="–"/>
            </a:pP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ผลการตรวจประเมิน การรักษาความปลอดภัยของระบบการจัดการสารสนเทศ</a:t>
            </a:r>
            <a:endParaRPr lang="en-US" sz="3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-27384"/>
            <a:ext cx="9144000" cy="714380"/>
          </a:xfrm>
          <a:prstGeom prst="rect">
            <a:avLst/>
          </a:prstGeom>
          <a:solidFill>
            <a:srgbClr val="3D6224"/>
          </a:solidFill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ตัวอย่าง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ตัววัดด้านประสิทธิผลของกระบวนการ</a:t>
            </a:r>
            <a:endParaRPr kumimoji="0" lang="th-TH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034" y="1700808"/>
            <a:ext cx="8704446" cy="4500594"/>
          </a:xfrm>
          <a:noFill/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arenR"/>
              <a:defRPr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ผลลัพธ์ของความสำเร็จตามกลยุทธ์และ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แผนปฏิบัติการ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ของสถาบัน</a:t>
            </a:r>
          </a:p>
          <a:p>
            <a:pPr marL="514350" indent="-514350">
              <a:buClrTx/>
              <a:buNone/>
              <a:defRPr/>
            </a:pPr>
            <a:endParaRPr lang="th-TH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ClrTx/>
              <a:buFont typeface="+mj-lt"/>
              <a:buAutoNum type="arabicParenR" startAt="2"/>
              <a:defRPr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ผลลัพธ์ปัจจุบันและแนวโน้มของผลลัพธ์ด้าน</a:t>
            </a:r>
            <a:r>
              <a:rPr lang="th-TH" sz="3200" b="1" u="sng" dirty="0" err="1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ธรรมาภิ</a:t>
            </a:r>
            <a:r>
              <a:rPr lang="th-TH" sz="3200" b="1" u="sng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บาล</a:t>
            </a: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และความรับผิดชอบด้านการเงินทั้งภายในและภายนอก (*)</a:t>
            </a:r>
          </a:p>
          <a:p>
            <a:pPr marL="514350" indent="-514350">
              <a:buClrTx/>
              <a:buFont typeface="+mj-lt"/>
              <a:buAutoNum type="arabicParenR" startAt="2"/>
              <a:defRPr/>
            </a:pPr>
            <a:endParaRPr lang="th-TH" sz="32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ClrTx/>
              <a:buFont typeface="+mj-lt"/>
              <a:buAutoNum type="arabicParenR" startAt="3"/>
              <a:defRPr/>
            </a:pPr>
            <a:r>
              <a:rPr lang="th-TH" sz="32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ผลลัพธ์ด้านการปฏิบัติตามระเบียบ ข้อบังคับความปลอดภัย  การรับรองมาตรฐาน และกฎหมาย</a:t>
            </a:r>
          </a:p>
        </p:txBody>
      </p:sp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0" y="692696"/>
            <a:ext cx="9144000" cy="64631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eaLnBrk="0" hangingPunct="0"/>
            <a:r>
              <a:rPr lang="th-TH" sz="3600" b="1" dirty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ก. ผลลัพธ์ด้านการ</a:t>
            </a:r>
            <a:r>
              <a:rPr lang="th-TH" sz="3600" b="1" dirty="0" smtClean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นำองค์การและ</a:t>
            </a:r>
            <a:r>
              <a:rPr lang="th-TH" sz="3600" b="1" dirty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ความรับผิดชอบต่อสังคม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624"/>
            <a:ext cx="9144000" cy="64294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 anchor="ctr"/>
          <a:lstStyle/>
          <a:p>
            <a:pPr>
              <a:lnSpc>
                <a:spcPct val="80000"/>
              </a:lnSpc>
            </a:pP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7.6 ผลลัพธ์ด้านการ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นำองค์การ</a:t>
            </a:r>
            <a:r>
              <a:rPr lang="en-US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(65 </a:t>
            </a:r>
            <a:r>
              <a:rPr lang="th-TH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คะแนน</a:t>
            </a:r>
            <a:r>
              <a:rPr lang="en-US" sz="4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64631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91426" tIns="45713" rIns="91426" bIns="45713">
            <a:spAutoFit/>
          </a:bodyPr>
          <a:lstStyle/>
          <a:p>
            <a:pPr eaLnBrk="0" hangingPunct="0"/>
            <a:r>
              <a:rPr lang="th-TH" sz="3600" b="1" dirty="0" smtClean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ตัวอย่างผลลัพธ์</a:t>
            </a:r>
            <a:r>
              <a:rPr lang="th-TH" sz="3600" b="1" dirty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ด้านการ</a:t>
            </a:r>
            <a:r>
              <a:rPr lang="th-TH" sz="3600" b="1" dirty="0" smtClean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นำองค์การและ</a:t>
            </a:r>
            <a:r>
              <a:rPr lang="th-TH" sz="3600" b="1" dirty="0">
                <a:solidFill>
                  <a:srgbClr val="060BCA"/>
                </a:solidFill>
                <a:latin typeface="TH SarabunPSK" pitchFamily="34" charset="-34"/>
                <a:cs typeface="TH SarabunPSK" pitchFamily="34" charset="-34"/>
              </a:rPr>
              <a:t>ความรับผิดชอบต่อสังคม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831661"/>
          <a:ext cx="9144000" cy="5477659"/>
        </p:xfrm>
        <a:graphic>
          <a:graphicData uri="http://schemas.openxmlformats.org/drawingml/2006/table">
            <a:tbl>
              <a:tblPr/>
              <a:tblGrid>
                <a:gridCol w="610819"/>
                <a:gridCol w="3059587"/>
                <a:gridCol w="724205"/>
                <a:gridCol w="543152"/>
                <a:gridCol w="548640"/>
                <a:gridCol w="722375"/>
                <a:gridCol w="722375"/>
                <a:gridCol w="784555"/>
                <a:gridCol w="744724"/>
                <a:gridCol w="683568"/>
              </a:tblGrid>
              <a:tr h="363263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ตัวชี้วัด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เป้า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หมาย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Level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(ผล/ระดับ)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Trends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(แนว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โน้ม)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+/-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Comparison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271419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52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53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องค์กร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เปรียบเทียบ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ข้อมูล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ผล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เปรียบ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เทียบ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ร้อยละของบุคลากรที่รับรู้และเข้าใจทิศทางองค์กร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85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87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2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ร้อยละของกลุ่มผู้มีส่วนได้ส่วนเสียที่ได้รับการชี้แจงและถ่ายทอดทิศทางองค์กร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95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99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85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3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ร้อยละของการบรรลุเป้าหมายตามตัวชี้วัดของแผนปฏิบัติการประจำปี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66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71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83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92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ระดับความพึงพอใจของบุคลากรที่มีต่อการนำองค์กร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4.00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4.11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4.67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4.88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4.20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</a:t>
                      </a:r>
                      <a:endParaRPr lang="en-US" sz="200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ร้อยละของจำนวนข้อร้องเรียนที่ได้มีการแก้ไขภายใน 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15 </a:t>
                      </a:r>
                      <a:r>
                        <a:rPr lang="th-TH" sz="2000">
                          <a:solidFill>
                            <a:srgbClr val="00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วัน</a:t>
                      </a:r>
                      <a:endParaRPr lang="en-US" sz="200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75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97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BKU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44421" marR="4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+</a:t>
                      </a:r>
                    </a:p>
                  </a:txBody>
                  <a:tcPr marL="44421" marR="444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ระดับพัฒนาการของ</a:t>
            </a:r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  <a:endParaRPr 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14282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http://3.bp.blogspot.com/_YEf4Tr8mgok/Sn1Fo9iY5VI/AAAAAAAAAK8/Kkmh1H1A2Ko/s400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071563"/>
            <a:ext cx="4214812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/>
          <a:lstStyle/>
          <a:p>
            <a:pPr algn="l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ข. ความท้าทายเชิงกลยุทธ์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8056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ความท้าทายและความได้เปรียบเชิงกลยุทธ์ที่สำคัญ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ด้านการศึกษา  และการเรียนรู้ 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ด้านการปฏิบัติการ 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ด้านความรับผิดชอบต่อสังคมในวงกว้าง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ด้านทรัพยากรบุคคลคืออะไร  </a:t>
            </a:r>
          </a:p>
          <a:p>
            <a:pPr marL="447675" lvl="1" indent="9525">
              <a:buFont typeface="Wingdings 2" pitchFamily="18" charset="2"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ความท้าทายเชิงกลยุทธ์  และความได้เปรียบที่สำคัญที่เกี่ยวข้องกับความยั่งยืนของสถาบันคืออะไร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518477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defRPr/>
            </a:pPr>
            <a:r>
              <a:rPr lang="th-TH" sz="4400" b="1" dirty="0">
                <a:solidFill>
                  <a:schemeClr val="accent2"/>
                </a:solidFill>
                <a:latin typeface="FreesiaUPC" pitchFamily="34" charset="-34"/>
                <a:cs typeface="FreesiaUPC" pitchFamily="34" charset="-34"/>
              </a:rPr>
              <a:t>2. สภาวะการณ์ของ</a:t>
            </a:r>
            <a:r>
              <a:rPr lang="th-TH" sz="4400" b="1" dirty="0" smtClean="0">
                <a:solidFill>
                  <a:schemeClr val="accent2"/>
                </a:solidFill>
                <a:latin typeface="FreesiaUPC" pitchFamily="34" charset="-34"/>
                <a:cs typeface="FreesiaUPC" pitchFamily="34" charset="-34"/>
              </a:rPr>
              <a:t>องค์การ </a:t>
            </a:r>
            <a:endParaRPr lang="th-TH" sz="4800" b="1" dirty="0">
              <a:solidFill>
                <a:schemeClr val="accent2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/>
          <a:lstStyle/>
          <a:p>
            <a:pPr algn="l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ค. ระบบการปรับปรุงผลการดำเนินการ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ส่วนประกอบที่สำคัญของระบบการปรับปรุงผลการดำเนินการ   ซึ่งรวมถึงการประเมินผล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การเรียนรู้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ระดับองค์การ  และ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กระบวนการสร้างนวัตกรรม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ของสถาบันมีอะไรบ้าง</a:t>
            </a:r>
            <a:endParaRPr lang="en-US" sz="32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518477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>
              <a:defRPr/>
            </a:pPr>
            <a:r>
              <a:rPr lang="th-TH" sz="4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FreesiaUPC" pitchFamily="34" charset="-34"/>
                <a:cs typeface="FreesiaUPC" pitchFamily="34" charset="-34"/>
              </a:rPr>
              <a:t>2. สภาวะการณ์ของ</a:t>
            </a:r>
            <a:r>
              <a:rPr lang="th-TH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eesiaUPC" pitchFamily="34" charset="-34"/>
                <a:cs typeface="FreesiaUPC" pitchFamily="34" charset="-34"/>
              </a:rPr>
              <a:t>องค์การ   </a:t>
            </a:r>
            <a:endParaRPr lang="th-TH" sz="4800" b="1" dirty="0">
              <a:solidFill>
                <a:schemeClr val="accent1">
                  <a:lumMod val="60000"/>
                  <a:lumOff val="4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4136" y="2348880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หมวด  </a:t>
            </a:r>
            <a:r>
              <a:rPr lang="en-US" sz="6000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6000" dirty="0" smtClean="0">
                <a:latin typeface="TH SarabunPSK" pitchFamily="34" charset="-34"/>
                <a:cs typeface="TH SarabunPSK" pitchFamily="34" charset="-34"/>
              </a:rPr>
              <a:t>การนำองค์การ</a:t>
            </a:r>
            <a:endParaRPr lang="th-TH" sz="6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676275"/>
            <a:ext cx="866775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3740</Words>
  <Application>Microsoft Office PowerPoint</Application>
  <PresentationFormat>นำเสนอทางหน้าจอ (4:3)</PresentationFormat>
  <Paragraphs>871</Paragraphs>
  <Slides>57</Slides>
  <Notes>44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57</vt:i4>
      </vt:variant>
    </vt:vector>
  </HeadingPairs>
  <TitlesOfParts>
    <vt:vector size="58" baseType="lpstr">
      <vt:lpstr>Office Theme</vt:lpstr>
      <vt:lpstr>เกณฑ์คุณภาพการศึกษาเพื่อการดำเนินการที่เป็นเลิศ</vt:lpstr>
      <vt:lpstr>ภาพนิ่ง 2</vt:lpstr>
      <vt:lpstr>ภาพนิ่ง 3</vt:lpstr>
      <vt:lpstr> ข.  ความสัมพันธ์ระดับองค์การ</vt:lpstr>
      <vt:lpstr>ก.  สภาพด้านการแข่งขัน</vt:lpstr>
      <vt:lpstr>ข. ความท้าทายเชิงกลยุทธ์</vt:lpstr>
      <vt:lpstr>ค. ระบบการปรับปรุงผลการดำเนินการ</vt:lpstr>
      <vt:lpstr>หมวด  1 การนำองค์การ</vt:lpstr>
      <vt:lpstr>ภาพนิ่ง 9</vt:lpstr>
      <vt:lpstr>ประเด็นสำคัญของหมวด 1</vt:lpstr>
      <vt:lpstr>ข. การสื่อสารและผลการดำเนินการขององค์การ </vt:lpstr>
      <vt:lpstr>หมวด 2 การวางแผนเชิงกลยุทธ์ </vt:lpstr>
      <vt:lpstr>ภาพนิ่ง 13</vt:lpstr>
      <vt:lpstr>ประเด็นสำคัญของหมวด 2</vt:lpstr>
      <vt:lpstr>การจัดทำกลยุทธ์ที่ดี</vt:lpstr>
      <vt:lpstr>กลยุทธ์ที่ดี</vt:lpstr>
      <vt:lpstr>ตัวอย่างเครื่องมือที่นิยมใช้ในการวางกลยุทธ์</vt:lpstr>
      <vt:lpstr>การถ่ายทอดกลยุทธ์ที่มีประสิทธิภาพ</vt:lpstr>
      <vt:lpstr>การคาดการณ์ผลการดำเนินการที่ดี</vt:lpstr>
      <vt:lpstr>หมวด  3 การมุ่งเน้นลูกค้า</vt:lpstr>
      <vt:lpstr>ภาพนิ่ง 21</vt:lpstr>
      <vt:lpstr>ประเด็นสำคัญของหมวด 3</vt:lpstr>
      <vt:lpstr>การจัดการข้อร้องเรียนที่ดี</vt:lpstr>
      <vt:lpstr>หมวด  4 การวัด การวิเคราะห์  และการจัดการความรู้</vt:lpstr>
      <vt:lpstr>ภาพนิ่ง 25</vt:lpstr>
      <vt:lpstr>ประเด็นสำคัญของหมวด 4</vt:lpstr>
      <vt:lpstr>หมวด  5 การมุ่งเน้นผู้ปฏิบัติงาน</vt:lpstr>
      <vt:lpstr>ภาพนิ่ง 28</vt:lpstr>
      <vt:lpstr>ประเด็นสำคัญของหมวด 5</vt:lpstr>
      <vt:lpstr>หมวด  6 การจัดการกระบวนการ (การมุ่งเน้นการปฏิบัติการ)</vt:lpstr>
      <vt:lpstr>ภาพนิ่ง 31</vt:lpstr>
      <vt:lpstr>ประเด็นสำคัญของหมวด 6</vt:lpstr>
      <vt:lpstr>ประเด็นสำคัญของหมวด 6</vt:lpstr>
      <vt:lpstr>ระบบงาน (Work system)</vt:lpstr>
      <vt:lpstr>ตัวอย่างกระบวนการออกแบบระบบงาน</vt:lpstr>
      <vt:lpstr>ตัวอย่างการตัดสินใจเรื่องระบบงาน</vt:lpstr>
      <vt:lpstr>กระบวนการทำงาน (Work Process)</vt:lpstr>
      <vt:lpstr>ภาพนิ่ง 38</vt:lpstr>
      <vt:lpstr>ภาพนิ่ง 39</vt:lpstr>
      <vt:lpstr>ภาพนิ่ง 40</vt:lpstr>
      <vt:lpstr>สิ่งที่ควรคำนึงถึง</vt:lpstr>
      <vt:lpstr>หมวด 7 ผลลัพธ์</vt:lpstr>
      <vt:lpstr>ภาพนิ่ง 43</vt:lpstr>
      <vt:lpstr>ภาพนิ่ง 44</vt:lpstr>
      <vt:lpstr>ภาพนิ่ง 45</vt:lpstr>
      <vt:lpstr>ภาพนิ่ง 46</vt:lpstr>
      <vt:lpstr>ภาพนิ่ง 47</vt:lpstr>
      <vt:lpstr>ภาพนิ่ง 48</vt:lpstr>
      <vt:lpstr>ก. ผลลัพธ์ด้านผู้ปฏิบัติงาน</vt:lpstr>
      <vt:lpstr>ภาพนิ่ง 50</vt:lpstr>
      <vt:lpstr>ก. ผลลัพธ์ด้านประสิทธิผลของกระบวนการ</vt:lpstr>
      <vt:lpstr>ตัวอย่างผลลัพธ์ด้านประสิทธิผลของกระบวนการ</vt:lpstr>
      <vt:lpstr>ภาพนิ่ง 53</vt:lpstr>
      <vt:lpstr>ภาพนิ่ง 54</vt:lpstr>
      <vt:lpstr>ภาพนิ่ง 55</vt:lpstr>
      <vt:lpstr>ระดับพัฒนาการของผลลัพธ์</vt:lpstr>
      <vt:lpstr>ภาพนิ่ง 57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EdPEx Project Manager Training</dc:title>
  <dc:creator>Rachavarn</dc:creator>
  <cp:lastModifiedBy>SOFTWORLD_V2</cp:lastModifiedBy>
  <cp:revision>67</cp:revision>
  <cp:lastPrinted>2012-02-02T04:03:14Z</cp:lastPrinted>
  <dcterms:created xsi:type="dcterms:W3CDTF">2012-01-31T10:43:02Z</dcterms:created>
  <dcterms:modified xsi:type="dcterms:W3CDTF">2013-06-23T15:14:10Z</dcterms:modified>
</cp:coreProperties>
</file>