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77" r:id="rId2"/>
    <p:sldId id="291" r:id="rId3"/>
    <p:sldId id="415" r:id="rId4"/>
    <p:sldId id="422" r:id="rId5"/>
    <p:sldId id="424" r:id="rId6"/>
    <p:sldId id="375" r:id="rId7"/>
    <p:sldId id="381" r:id="rId8"/>
    <p:sldId id="423" r:id="rId9"/>
    <p:sldId id="411" r:id="rId10"/>
    <p:sldId id="412" r:id="rId11"/>
    <p:sldId id="413" r:id="rId12"/>
    <p:sldId id="414" r:id="rId13"/>
    <p:sldId id="306" r:id="rId14"/>
    <p:sldId id="307" r:id="rId15"/>
    <p:sldId id="309" r:id="rId16"/>
    <p:sldId id="426" r:id="rId17"/>
    <p:sldId id="402" r:id="rId18"/>
    <p:sldId id="407" r:id="rId19"/>
    <p:sldId id="408" r:id="rId20"/>
    <p:sldId id="365" r:id="rId21"/>
    <p:sldId id="416" r:id="rId22"/>
    <p:sldId id="425" r:id="rId23"/>
    <p:sldId id="417" r:id="rId24"/>
    <p:sldId id="427" r:id="rId25"/>
    <p:sldId id="437" r:id="rId26"/>
    <p:sldId id="429" r:id="rId27"/>
    <p:sldId id="434" r:id="rId28"/>
    <p:sldId id="428" r:id="rId29"/>
    <p:sldId id="432" r:id="rId30"/>
    <p:sldId id="430" r:id="rId31"/>
  </p:sldIdLst>
  <p:sldSz cx="9144000" cy="6858000" type="screen4x3"/>
  <p:notesSz cx="6799263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600"/>
    <a:srgbClr val="9BFFC8"/>
    <a:srgbClr val="FFCCFF"/>
    <a:srgbClr val="955577"/>
    <a:srgbClr val="B8E32F"/>
    <a:srgbClr val="EBD531"/>
    <a:srgbClr val="2E149C"/>
    <a:srgbClr val="C1655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89" autoAdjust="0"/>
  </p:normalViewPr>
  <p:slideViewPr>
    <p:cSldViewPr>
      <p:cViewPr>
        <p:scale>
          <a:sx n="60" d="100"/>
          <a:sy n="60" d="100"/>
        </p:scale>
        <p:origin x="-143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643" cy="495834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1145" y="0"/>
            <a:ext cx="2946643" cy="495834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r">
              <a:defRPr sz="1200"/>
            </a:lvl1pPr>
          </a:lstStyle>
          <a:p>
            <a:fld id="{DD51C8DD-B35E-4657-9BBB-07AF8ADC0372}" type="datetimeFigureOut">
              <a:rPr lang="th-TH" smtClean="0"/>
              <a:pPr/>
              <a:t>24/06/56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9" tIns="45510" rIns="91019" bIns="4551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222" y="4716991"/>
            <a:ext cx="5438820" cy="4467430"/>
          </a:xfrm>
          <a:prstGeom prst="rect">
            <a:avLst/>
          </a:prstGeom>
        </p:spPr>
        <p:txBody>
          <a:bodyPr vert="horz" lIns="91019" tIns="45510" rIns="91019" bIns="4551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2338"/>
            <a:ext cx="2946643" cy="495834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1145" y="9432338"/>
            <a:ext cx="2946643" cy="495834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r">
              <a:defRPr sz="1200"/>
            </a:lvl1pPr>
          </a:lstStyle>
          <a:p>
            <a:fld id="{986C9529-D562-4ECB-801E-121CD8C4FE0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11</a:t>
            </a:fld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12</a:t>
            </a:fld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13</a:t>
            </a:fld>
            <a:endParaRPr 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14</a:t>
            </a:fld>
            <a:endParaRPr 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นำ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20</a:t>
            </a:fld>
            <a:endParaRPr 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นำ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21</a:t>
            </a:fld>
            <a:endParaRPr lang="th-T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นำ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22</a:t>
            </a:fld>
            <a:endParaRPr lang="th-T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นำ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23</a:t>
            </a:fld>
            <a:endParaRPr lang="th-TH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นำ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24</a:t>
            </a:fld>
            <a:endParaRPr lang="th-TH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นำ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25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นำ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26</a:t>
            </a:fld>
            <a:endParaRPr lang="th-TH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นำ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27</a:t>
            </a:fld>
            <a:endParaRPr lang="th-TH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นำ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28</a:t>
            </a:fld>
            <a:endParaRPr lang="th-TH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นำ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30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5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9529-D562-4ECB-801E-121CD8C4FE0A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ภาพนิ่งชื่อเรื่อง"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4" name="Rectangle 272"/>
          <p:cNvSpPr>
            <a:spLocks noChangeArrowheads="1"/>
          </p:cNvSpPr>
          <p:nvPr/>
        </p:nvSpPr>
        <p:spPr bwMode="gray">
          <a:xfrm>
            <a:off x="0" y="6096000"/>
            <a:ext cx="9144000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335" name="Line 263"/>
          <p:cNvSpPr>
            <a:spLocks noChangeShapeType="1"/>
          </p:cNvSpPr>
          <p:nvPr/>
        </p:nvSpPr>
        <p:spPr bwMode="gray">
          <a:xfrm>
            <a:off x="3309938" y="904875"/>
            <a:ext cx="0" cy="51911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337" name="Line 265"/>
          <p:cNvSpPr>
            <a:spLocks noChangeShapeType="1"/>
          </p:cNvSpPr>
          <p:nvPr/>
        </p:nvSpPr>
        <p:spPr bwMode="gray">
          <a:xfrm>
            <a:off x="0" y="2590800"/>
            <a:ext cx="49530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338" name="Line 266"/>
          <p:cNvSpPr>
            <a:spLocks noChangeShapeType="1"/>
          </p:cNvSpPr>
          <p:nvPr/>
        </p:nvSpPr>
        <p:spPr bwMode="gray">
          <a:xfrm>
            <a:off x="22225" y="4302125"/>
            <a:ext cx="4949825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334" name="Line 262"/>
          <p:cNvSpPr>
            <a:spLocks noChangeShapeType="1"/>
          </p:cNvSpPr>
          <p:nvPr/>
        </p:nvSpPr>
        <p:spPr bwMode="gray">
          <a:xfrm>
            <a:off x="1666875" y="838200"/>
            <a:ext cx="0" cy="5257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345" name="Line 273"/>
          <p:cNvSpPr>
            <a:spLocks noChangeShapeType="1"/>
          </p:cNvSpPr>
          <p:nvPr/>
        </p:nvSpPr>
        <p:spPr bwMode="gray">
          <a:xfrm flipV="1">
            <a:off x="4978400" y="2190750"/>
            <a:ext cx="4178300" cy="1905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346" name="Line 274"/>
          <p:cNvSpPr>
            <a:spLocks noChangeShapeType="1"/>
          </p:cNvSpPr>
          <p:nvPr/>
        </p:nvSpPr>
        <p:spPr bwMode="gray">
          <a:xfrm flipV="1">
            <a:off x="4978400" y="5568950"/>
            <a:ext cx="4178300" cy="1905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343" name="Rectangle 271"/>
          <p:cNvSpPr>
            <a:spLocks noChangeArrowheads="1"/>
          </p:cNvSpPr>
          <p:nvPr/>
        </p:nvSpPr>
        <p:spPr bwMode="gray">
          <a:xfrm>
            <a:off x="0" y="0"/>
            <a:ext cx="9144000" cy="89058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71450"/>
            <a:ext cx="7086600" cy="487363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85800" y="1295400"/>
            <a:ext cx="7924800" cy="5105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0"/>
          </p:nvPr>
        </p:nvSpPr>
        <p:spPr>
          <a:xfrm>
            <a:off x="5778500" y="653097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1"/>
          </p:nvPr>
        </p:nvSpPr>
        <p:spPr>
          <a:xfrm>
            <a:off x="3886200" y="6505575"/>
            <a:ext cx="838200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3EE7E5-D691-4A60-8049-B7F50C91B9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2"/>
          </p:nvPr>
        </p:nvSpPr>
        <p:spPr>
          <a:xfrm>
            <a:off x="381000" y="6505575"/>
            <a:ext cx="1905000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171450"/>
            <a:ext cx="1981200" cy="6229350"/>
          </a:xfrm>
          <a:prstGeom prst="rect">
            <a:avLst/>
          </a:prstGeo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85800" y="171450"/>
            <a:ext cx="5791200" cy="6229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0"/>
          </p:nvPr>
        </p:nvSpPr>
        <p:spPr>
          <a:xfrm>
            <a:off x="5778500" y="653097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1"/>
          </p:nvPr>
        </p:nvSpPr>
        <p:spPr>
          <a:xfrm>
            <a:off x="3886200" y="6505575"/>
            <a:ext cx="838200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F9A4FC-F31B-482A-8AB0-DA3F3C1FECF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2"/>
          </p:nvPr>
        </p:nvSpPr>
        <p:spPr>
          <a:xfrm>
            <a:off x="381000" y="6505575"/>
            <a:ext cx="1905000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ท้ายกระดาษ 3"/>
          <p:cNvSpPr>
            <a:spLocks noGrp="1"/>
          </p:cNvSpPr>
          <p:nvPr>
            <p:ph type="ftr" sz="quarter" idx="10"/>
          </p:nvPr>
        </p:nvSpPr>
        <p:spPr>
          <a:xfrm>
            <a:off x="5778500" y="653097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1"/>
          </p:nvPr>
        </p:nvSpPr>
        <p:spPr>
          <a:xfrm>
            <a:off x="3886200" y="6505575"/>
            <a:ext cx="838200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67B1DE0-BB19-437D-B034-080898BD9C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2"/>
          </p:nvPr>
        </p:nvSpPr>
        <p:spPr>
          <a:xfrm>
            <a:off x="381000" y="6505575"/>
            <a:ext cx="1905000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th-TH" sz="72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0"/>
          </p:nvPr>
        </p:nvSpPr>
        <p:spPr>
          <a:xfrm>
            <a:off x="5778500" y="653097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1"/>
          </p:nvPr>
        </p:nvSpPr>
        <p:spPr>
          <a:xfrm>
            <a:off x="3886200" y="6505575"/>
            <a:ext cx="838200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8901426-F822-4B12-B9F5-2314584DCD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2"/>
          </p:nvPr>
        </p:nvSpPr>
        <p:spPr>
          <a:xfrm>
            <a:off x="381000" y="6505575"/>
            <a:ext cx="1905000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71450"/>
            <a:ext cx="7086600" cy="487363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86200" cy="5105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3886200" cy="5105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0"/>
          </p:nvPr>
        </p:nvSpPr>
        <p:spPr>
          <a:xfrm>
            <a:off x="5778500" y="653097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1"/>
          </p:nvPr>
        </p:nvSpPr>
        <p:spPr>
          <a:xfrm>
            <a:off x="3886200" y="6505575"/>
            <a:ext cx="838200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EEE2A3-5392-4BA9-AC3B-8E9F975123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2"/>
          </p:nvPr>
        </p:nvSpPr>
        <p:spPr>
          <a:xfrm>
            <a:off x="381000" y="6505575"/>
            <a:ext cx="1905000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ท้ายกระดาษ 6"/>
          <p:cNvSpPr>
            <a:spLocks noGrp="1"/>
          </p:cNvSpPr>
          <p:nvPr>
            <p:ph type="ftr" sz="quarter" idx="10"/>
          </p:nvPr>
        </p:nvSpPr>
        <p:spPr>
          <a:xfrm>
            <a:off x="5778500" y="653097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1"/>
          </p:nvPr>
        </p:nvSpPr>
        <p:spPr>
          <a:xfrm>
            <a:off x="3886200" y="6505575"/>
            <a:ext cx="838200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8BA946-ADE9-4515-8E4A-4427D8B50E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ตัวยึดวันที่ 8"/>
          <p:cNvSpPr>
            <a:spLocks noGrp="1"/>
          </p:cNvSpPr>
          <p:nvPr>
            <p:ph type="dt" sz="half" idx="12"/>
          </p:nvPr>
        </p:nvSpPr>
        <p:spPr>
          <a:xfrm>
            <a:off x="381000" y="6505575"/>
            <a:ext cx="1905000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71450"/>
            <a:ext cx="7086600" cy="487363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0"/>
          </p:nvPr>
        </p:nvSpPr>
        <p:spPr>
          <a:xfrm>
            <a:off x="5778500" y="653097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1"/>
          </p:nvPr>
        </p:nvSpPr>
        <p:spPr>
          <a:xfrm>
            <a:off x="3886200" y="6505575"/>
            <a:ext cx="838200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16E9F9-4ED4-4D21-A46B-C11661F065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2"/>
          </p:nvPr>
        </p:nvSpPr>
        <p:spPr>
          <a:xfrm>
            <a:off x="381000" y="6505575"/>
            <a:ext cx="1905000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0"/>
          </p:nvPr>
        </p:nvSpPr>
        <p:spPr>
          <a:xfrm>
            <a:off x="5778500" y="653097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1"/>
          </p:nvPr>
        </p:nvSpPr>
        <p:spPr>
          <a:xfrm>
            <a:off x="3886200" y="6505575"/>
            <a:ext cx="838200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CF93D64-A39C-480A-8DD8-0D658B5AF0D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2"/>
          </p:nvPr>
        </p:nvSpPr>
        <p:spPr>
          <a:xfrm>
            <a:off x="381000" y="6505575"/>
            <a:ext cx="1905000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0"/>
          </p:nvPr>
        </p:nvSpPr>
        <p:spPr>
          <a:xfrm>
            <a:off x="5778500" y="653097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1"/>
          </p:nvPr>
        </p:nvSpPr>
        <p:spPr>
          <a:xfrm>
            <a:off x="3886200" y="6505575"/>
            <a:ext cx="838200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ABA3ACF-17E5-47B2-B11C-3E06DD6D02C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2"/>
          </p:nvPr>
        </p:nvSpPr>
        <p:spPr>
          <a:xfrm>
            <a:off x="381000" y="6505575"/>
            <a:ext cx="1905000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0"/>
          </p:nvPr>
        </p:nvSpPr>
        <p:spPr>
          <a:xfrm>
            <a:off x="5778500" y="653097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1"/>
          </p:nvPr>
        </p:nvSpPr>
        <p:spPr>
          <a:xfrm>
            <a:off x="3886200" y="6505575"/>
            <a:ext cx="838200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B4E70D-7F67-4E13-A2B6-62D05BC7691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2"/>
          </p:nvPr>
        </p:nvSpPr>
        <p:spPr>
          <a:xfrm>
            <a:off x="381000" y="6505575"/>
            <a:ext cx="1905000" cy="261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Rectangle 168"/>
          <p:cNvSpPr>
            <a:spLocks noChangeArrowheads="1"/>
          </p:cNvSpPr>
          <p:nvPr/>
        </p:nvSpPr>
        <p:spPr bwMode="gray">
          <a:xfrm>
            <a:off x="0" y="723900"/>
            <a:ext cx="9144000" cy="385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/>
          </a:p>
        </p:txBody>
      </p:sp>
      <p:sp>
        <p:nvSpPr>
          <p:cNvPr id="1157" name="Rectangle 133"/>
          <p:cNvSpPr>
            <a:spLocks noChangeArrowheads="1"/>
          </p:cNvSpPr>
          <p:nvPr/>
        </p:nvSpPr>
        <p:spPr bwMode="gray">
          <a:xfrm>
            <a:off x="0" y="0"/>
            <a:ext cx="9144000" cy="7239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/>
          </a:p>
        </p:txBody>
      </p:sp>
      <p:sp>
        <p:nvSpPr>
          <p:cNvPr id="1150" name="Freeform 126"/>
          <p:cNvSpPr>
            <a:spLocks/>
          </p:cNvSpPr>
          <p:nvPr/>
        </p:nvSpPr>
        <p:spPr bwMode="gray">
          <a:xfrm>
            <a:off x="-12700" y="342900"/>
            <a:ext cx="6032500" cy="679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00" y="0"/>
              </a:cxn>
              <a:cxn ang="0">
                <a:pos x="3456" y="428"/>
              </a:cxn>
            </a:cxnLst>
            <a:rect l="0" t="0" r="r" b="b"/>
            <a:pathLst>
              <a:path w="3800" h="428">
                <a:moveTo>
                  <a:pt x="0" y="0"/>
                </a:moveTo>
                <a:lnTo>
                  <a:pt x="3800" y="0"/>
                </a:lnTo>
                <a:lnTo>
                  <a:pt x="3456" y="428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184" name="Line 160"/>
          <p:cNvSpPr>
            <a:spLocks noChangeShapeType="1"/>
          </p:cNvSpPr>
          <p:nvPr/>
        </p:nvSpPr>
        <p:spPr bwMode="gray">
          <a:xfrm>
            <a:off x="714375" y="-7938"/>
            <a:ext cx="0" cy="1143001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187" name="Line 163"/>
          <p:cNvSpPr>
            <a:spLocks noChangeShapeType="1"/>
          </p:cNvSpPr>
          <p:nvPr/>
        </p:nvSpPr>
        <p:spPr bwMode="gray">
          <a:xfrm>
            <a:off x="-1588" y="357188"/>
            <a:ext cx="1073151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188" name="Line 164"/>
          <p:cNvSpPr>
            <a:spLocks noChangeShapeType="1"/>
          </p:cNvSpPr>
          <p:nvPr/>
        </p:nvSpPr>
        <p:spPr bwMode="gray">
          <a:xfrm>
            <a:off x="3175" y="728663"/>
            <a:ext cx="9140825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189" name="Line 165"/>
          <p:cNvSpPr>
            <a:spLocks noChangeShapeType="1"/>
          </p:cNvSpPr>
          <p:nvPr/>
        </p:nvSpPr>
        <p:spPr bwMode="gray">
          <a:xfrm>
            <a:off x="358775" y="-22225"/>
            <a:ext cx="0" cy="11557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42844" y="6186510"/>
            <a:ext cx="8572560" cy="457200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สำนักงานประเมินและประกันคุณภาพ  มหาวิทยาลัยขอนแก่น 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373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73" y="1285860"/>
            <a:ext cx="642937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500430" y="3312383"/>
            <a:ext cx="5286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IQA</a:t>
            </a:r>
            <a:r>
              <a:rPr lang="en-US" sz="4800" b="1" dirty="0" smtClean="0">
                <a:solidFill>
                  <a:srgbClr val="FC79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Faculty</a:t>
            </a:r>
            <a:endParaRPr lang="th-TH" sz="4800" b="1" dirty="0">
              <a:solidFill>
                <a:srgbClr val="FC79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1802" y="4714884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KPIs</a:t>
            </a:r>
            <a:endParaRPr lang="th-TH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314" y="71414"/>
            <a:ext cx="871540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ประชุมเตรียมพร้อมหน่วยงานเพื่อรับการประเมินคุณภาพ</a:t>
            </a:r>
            <a:endParaRPr lang="en-US" sz="4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en-US" sz="4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4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24 </a:t>
            </a:r>
            <a:r>
              <a:rPr lang="th-TH" sz="4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มิถุนายน </a:t>
            </a:r>
            <a:r>
              <a:rPr lang="en-US" sz="4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2555</a:t>
            </a:r>
            <a:endParaRPr lang="th-TH" sz="4000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5000660"/>
            <a:ext cx="1500198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4929198"/>
            <a:ext cx="1143008" cy="8442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6" name="รูปภาพ 15" descr="CHE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14480" y="3111963"/>
            <a:ext cx="928694" cy="1102855"/>
          </a:xfrm>
          <a:prstGeom prst="rect">
            <a:avLst/>
          </a:prstGeom>
        </p:spPr>
      </p:pic>
      <p:pic>
        <p:nvPicPr>
          <p:cNvPr id="15" name="Picture 1" descr="logo-color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1089252"/>
            <a:ext cx="2143140" cy="1768244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sp>
        <p:nvSpPr>
          <p:cNvPr id="13" name="วงรี 12"/>
          <p:cNvSpPr/>
          <p:nvPr/>
        </p:nvSpPr>
        <p:spPr>
          <a:xfrm>
            <a:off x="6215074" y="1142984"/>
            <a:ext cx="242889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ปีการศึกษา 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2555</a:t>
            </a:r>
            <a:endParaRPr lang="th-TH" sz="32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04708" y="285728"/>
            <a:ext cx="4924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แนวทางการติดตามคุณภาพของ </a:t>
            </a:r>
            <a:r>
              <a:rPr lang="th-TH" sz="3600" b="1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สกอ</a:t>
            </a:r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87424"/>
            <a:ext cx="1071570" cy="884122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357160" y="1722120"/>
          <a:ext cx="8358244" cy="3901440"/>
        </p:xfrm>
        <a:graphic>
          <a:graphicData uri="http://schemas.openxmlformats.org/drawingml/2006/table">
            <a:tbl>
              <a:tblPr/>
              <a:tblGrid>
                <a:gridCol w="428626"/>
                <a:gridCol w="2286016"/>
                <a:gridCol w="1643074"/>
                <a:gridCol w="1428760"/>
                <a:gridCol w="830466"/>
                <a:gridCol w="766173"/>
                <a:gridCol w="975129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ที่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C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คณะ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C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ผลคะแนนปีการศึกษา2554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ปีที่เข้าติดตาม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C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ปีที่เข้าติดตาม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C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หมายเหตุ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C8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องค์ประกอบ 2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องค์ประกอบ 4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C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คณะนิติศาสตร์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2.88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0.40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2556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คณะมนุษยศาสตร์ฯ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3.32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2.86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2557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คณะวิทยาศาสตร์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4.01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2.99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2557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คณะ</a:t>
                      </a:r>
                      <a:r>
                        <a:rPr lang="th-TH" sz="2400" dirty="0" err="1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สัตว</a:t>
                      </a: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แพทย์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4.61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2.73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2557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คณะสถาปัตยกรรมศาสตร์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3.50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3.38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2557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บัณฑิตวิทยาลัย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4.42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ไม่เลือกประเมิน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2556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ไม่ประเมิน </a:t>
                      </a:r>
                      <a:endParaRPr lang="th-TH" sz="1600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สม</a:t>
                      </a:r>
                      <a:r>
                        <a:rPr lang="th-TH" sz="16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ศ. 14</a:t>
                      </a:r>
                      <a:r>
                        <a:rPr lang="en-US" sz="16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,</a:t>
                      </a:r>
                      <a:r>
                        <a:rPr lang="th-TH" sz="16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</a:t>
                      </a:r>
                      <a:r>
                        <a:rPr lang="en-US" sz="16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,6,7,8,12,13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วิทยาเขตหนองคาย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4.01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2556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8241" name="Rectangle 1"/>
          <p:cNvSpPr>
            <a:spLocks noChangeArrowheads="1"/>
          </p:cNvSpPr>
          <p:nvPr/>
        </p:nvSpPr>
        <p:spPr bwMode="auto">
          <a:xfrm>
            <a:off x="679020" y="1142984"/>
            <a:ext cx="78935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แผนการกำกับติดตามคุณภาพคณะของมหาวิทยาลัยขอนแก่น จาก 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สกอ.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สรุปดังตาราง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ngsana New" pitchFamily="18" charset="-34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303" y="5857892"/>
            <a:ext cx="8824853" cy="83099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คณะที่เหลือ 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15 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คณะ และ ระดับสถาบัน (</a:t>
            </a:r>
            <a:r>
              <a:rPr lang="th-TH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มข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สกอ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จะแต่งตั้งกรรมการประเมินอภิมานผ่านระบบ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CHE </a:t>
            </a:r>
          </a:p>
          <a:p>
            <a:pPr algn="ctr"/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(ให้ทุกคณะดำเนินการตรวจประเมินคุณภาพภายในและกรอกข้อมูลผ่านระบบ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CHE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ตามปกติ</a:t>
            </a:r>
            <a:endParaRPr lang="th-TH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4282" y="285728"/>
            <a:ext cx="809067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กลยุทธ์ส่งเสริม </a:t>
            </a:r>
            <a:r>
              <a:rPr lang="en-US" sz="3400" b="1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EdPEx</a:t>
            </a:r>
            <a:r>
              <a:rPr lang="th-TH" sz="3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สถาบันอุดมศึกษา </a:t>
            </a:r>
            <a:r>
              <a:rPr lang="en-US" sz="3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3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ส่งเสริมสู่ความเป็นเลิศ</a:t>
            </a:r>
            <a:endParaRPr lang="th-TH" sz="3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87424"/>
            <a:ext cx="1071570" cy="884122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sp>
        <p:nvSpPr>
          <p:cNvPr id="146433" name="Rectangle 1"/>
          <p:cNvSpPr>
            <a:spLocks noChangeArrowheads="1"/>
          </p:cNvSpPr>
          <p:nvPr/>
        </p:nvSpPr>
        <p:spPr bwMode="auto">
          <a:xfrm>
            <a:off x="285720" y="1500174"/>
            <a:ext cx="864399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ขั้นตอนการเข้าสู่โครงการพัฒนาคุณภาพการศึกษาสู่ความเป็นเลิศ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1.มีผลการประเมินคุณภาพภายในประจำปี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/</a:t>
            </a:r>
            <a:r>
              <a:rPr kumimoji="0" lang="th-TH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สมศ</a:t>
            </a:r>
            <a:r>
              <a:rPr lang="en-US" sz="2400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.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สามใน</a:t>
            </a:r>
            <a:r>
              <a:rPr kumimoji="0" lang="th-TH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ระดับดีมาก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2.ต้องมีผลการประเมินตนเองตามเกณฑ์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EdPEX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200 คะแนนขึ้นไป </a:t>
            </a:r>
            <a:r>
              <a:rPr kumimoji="0" lang="th-TH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(ส่งใบสมัครและ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SAR</a:t>
            </a:r>
            <a:r>
              <a:rPr kumimoji="0" lang="th-TH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EdPEx</a:t>
            </a:r>
            <a:r>
              <a:rPr kumimoji="0" lang="th-TH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ผ่านอธิการบดีมหาวิทยาลัยขอนแก่น</a:t>
            </a:r>
            <a:r>
              <a:rPr kumimoji="0" lang="th-TH" sz="24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ตั้งแต่บัดนี้เป็นต้นไป  กรณีที่ </a:t>
            </a:r>
            <a:r>
              <a:rPr kumimoji="0" lang="th-TH" sz="2400" b="1" i="1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สกอ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.</a:t>
            </a:r>
            <a:r>
              <a:rPr kumimoji="0" lang="th-TH" sz="24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ยังไม่แจ้งผลการประเมิน ให้คณะดำเนินการจัดทำ 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IQA</a:t>
            </a:r>
            <a:r>
              <a:rPr kumimoji="0" lang="th-TH" sz="24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ควบคู่ไปก่อน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3.ตลอด 4ปีที่อยู่ในโครงการฯ ต้องจัดทำรายงานความก้าวหน้าของผลการดำเนินงานเสนอต่อ </a:t>
            </a:r>
            <a:r>
              <a:rPr kumimoji="0" lang="th-TH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สกอ.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4.จัดเก็บข้อมูลตามรายการ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CDS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และรายงานผ่านระบบ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CHE QA Online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เพื่อส่งให้ </a:t>
            </a:r>
            <a:r>
              <a:rPr kumimoji="0" lang="th-TH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สกอ.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5.ครบ 4 ปี คณะที่อยู่ในโครงการจะต้องมีผลการประเมินตามเกณฑ์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EdPEx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อยู่ในระดับ 300 คะแนนขึ้นไป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6.กรณีมีคะแนน 350 คะแนนขึ้นไป </a:t>
            </a:r>
            <a:r>
              <a:rPr kumimoji="0" lang="th-TH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สกอ.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จะมีมาตรการส่งเสริมให้ขอรับรางวัลคุณภาพแห่งชาติ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7.กรณีครบ 4 ปี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หากไม่นำส่งรายงานผลการดำเนินงาน/ผลการประเมินตนเอง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ผลการประเมินน้อยกว่า 300 คะแนน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ให้สถาบันหรือคณะวิชากลับมาทำรายงานประจำปีที่เป็นรายงานการประกันคุณภาพภายในตามระบบการประกันคุณภาพที่กำหนดในระดับ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CHE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786" y="1191268"/>
            <a:ext cx="7749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สมัครเข้าร่วมโครงการพัฒนาคุณภาพการศึกษาสู่ความเป็นเลิศ  </a:t>
            </a:r>
            <a:r>
              <a:rPr lang="en-US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ไม่ตรวจ </a:t>
            </a:r>
            <a:r>
              <a:rPr lang="en-US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IQA</a:t>
            </a:r>
            <a:endParaRPr lang="th-TH" sz="2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0" y="619148"/>
          <a:ext cx="9144000" cy="6096000"/>
        </p:xfrm>
        <a:graphic>
          <a:graphicData uri="http://schemas.openxmlformats.org/drawingml/2006/table">
            <a:tbl>
              <a:tblPr/>
              <a:tblGrid>
                <a:gridCol w="748595"/>
                <a:gridCol w="2554727"/>
                <a:gridCol w="2303367"/>
                <a:gridCol w="2056576"/>
                <a:gridCol w="1480735"/>
              </a:tblGrid>
              <a:tr h="3448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Angsana New"/>
                          <a:ea typeface="Times New Roman"/>
                          <a:cs typeface="TH SarabunPSK"/>
                        </a:rPr>
                        <a:t>ลำดับ</a:t>
                      </a:r>
                      <a:endParaRPr lang="en-US" sz="1600" dirty="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/>
                          <a:ea typeface="Times New Roman"/>
                          <a:cs typeface="TH SarabunPSK"/>
                        </a:rPr>
                        <a:t>คณะ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Angsana New"/>
                          <a:ea typeface="Times New Roman"/>
                          <a:cs typeface="TH SarabunPSK"/>
                        </a:rPr>
                        <a:t>ผลการประเมิน</a:t>
                      </a:r>
                      <a:endParaRPr lang="en-US" sz="1600" dirty="0">
                        <a:latin typeface="Angsana New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Angsana New"/>
                          <a:ea typeface="Times New Roman"/>
                          <a:cs typeface="TH SarabunPSK"/>
                        </a:rPr>
                        <a:t>ปีการศึกษา 2554</a:t>
                      </a:r>
                      <a:endParaRPr lang="en-US" sz="1600" dirty="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/>
                          <a:ea typeface="Times New Roman"/>
                          <a:cs typeface="TH SarabunPSK"/>
                        </a:rPr>
                        <a:t>ผลประเมิน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/>
                          <a:ea typeface="Times New Roman"/>
                          <a:cs typeface="TH SarabunPSK"/>
                        </a:rPr>
                        <a:t>สมศ.รอบ 3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Angsana New"/>
                          <a:ea typeface="Times New Roman"/>
                          <a:cs typeface="TH SarabunPSK"/>
                        </a:rPr>
                        <a:t>มีคุณสมบัติ</a:t>
                      </a:r>
                      <a:endParaRPr lang="en-US" sz="1600" dirty="0">
                        <a:latin typeface="Angsana New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Angsana New"/>
                          <a:ea typeface="Times New Roman"/>
                          <a:cs typeface="TH SarabunPSK"/>
                        </a:rPr>
                        <a:t>(ดีมาก </a:t>
                      </a:r>
                      <a:r>
                        <a:rPr lang="en-US" sz="1600" b="1" dirty="0">
                          <a:latin typeface="TH SarabunPSK"/>
                          <a:ea typeface="Times New Roman"/>
                        </a:rPr>
                        <a:t>: 4.51</a:t>
                      </a:r>
                      <a:r>
                        <a:rPr lang="th-TH" sz="1600" b="1" dirty="0">
                          <a:latin typeface="TH SarabunPSK"/>
                          <a:ea typeface="Times New Roman"/>
                        </a:rPr>
                        <a:t>)</a:t>
                      </a:r>
                      <a:endParaRPr lang="en-US" sz="1600" dirty="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endParaRPr lang="en-US" sz="1600">
                        <a:latin typeface="Angsana New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/>
                          <a:ea typeface="Times New Roman"/>
                          <a:cs typeface="TH SarabunPSK"/>
                        </a:rPr>
                        <a:t>มหาวิทยาลัยขอนแก่น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i="1">
                          <a:solidFill>
                            <a:srgbClr val="FF0000"/>
                          </a:solidFill>
                          <a:latin typeface="Angsana New"/>
                          <a:ea typeface="Times New Roman"/>
                          <a:cs typeface="TH SarabunPSK"/>
                        </a:rPr>
                        <a:t>4.55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i="1">
                          <a:solidFill>
                            <a:srgbClr val="FF0000"/>
                          </a:solidFill>
                          <a:latin typeface="Angsana New"/>
                          <a:ea typeface="Times New Roman"/>
                          <a:cs typeface="TH SarabunPSK"/>
                        </a:rPr>
                        <a:t>4.55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1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เกษตรศาสตร์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4.31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4.49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>
                        <a:latin typeface="Angsana New"/>
                        <a:ea typeface="Times New Roman"/>
                        <a:cs typeface="TH SarabunPSK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2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ทันตแพทยศาสตร์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4.34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4.47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>
                        <a:latin typeface="Angsana New"/>
                        <a:ea typeface="Times New Roman"/>
                        <a:cs typeface="TH SarabunPSK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3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เทคนิคการแพทย์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i="1">
                          <a:solidFill>
                            <a:srgbClr val="FF0000"/>
                          </a:solidFill>
                          <a:latin typeface="Angsana New"/>
                          <a:ea typeface="Times New Roman"/>
                          <a:cs typeface="TH SarabunPSK"/>
                        </a:rPr>
                        <a:t>4.59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4.34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  <a:cs typeface="TH SarabunPSK"/>
                          <a:sym typeface="Wingdings 2"/>
                        </a:rPr>
                        <a:t>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4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เทคโนโลยี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3.81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4.37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>
                        <a:latin typeface="Angsana New"/>
                        <a:ea typeface="Times New Roman"/>
                        <a:cs typeface="TH SarabunPSK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5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นิติศาสตร์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2.82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3.22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>
                        <a:latin typeface="Angsana New"/>
                        <a:ea typeface="Times New Roman"/>
                        <a:cs typeface="TH SarabunPSK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6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พยาบาลศาสตร์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4.37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4.24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>
                        <a:latin typeface="Angsana New"/>
                        <a:ea typeface="Times New Roman"/>
                        <a:cs typeface="TH SarabunPSK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7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แพทยศาสตร์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4.44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FF0000"/>
                          </a:solidFill>
                          <a:latin typeface="TH SarabunPSK"/>
                          <a:ea typeface="Times New Roman"/>
                        </a:rPr>
                        <a:t>4.53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  <a:cs typeface="TH SarabunPSK"/>
                          <a:sym typeface="Wingdings 2"/>
                        </a:rPr>
                        <a:t>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8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เภสัชศาสตร์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4.28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4.44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>
                        <a:latin typeface="Angsana New"/>
                        <a:ea typeface="Times New Roman"/>
                        <a:cs typeface="TH SarabunPSK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9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มนุษย์ศาสตร์ฯ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3.36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4.29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>
                        <a:latin typeface="Angsana New"/>
                        <a:ea typeface="Times New Roman"/>
                        <a:cs typeface="TH SarabunPSK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10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วิทยาการจัดการ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3.63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3.81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>
                        <a:latin typeface="Angsana New"/>
                        <a:ea typeface="Times New Roman"/>
                        <a:cs typeface="TH SarabunPSK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11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วิทยาศาสตร์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3.66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4.28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>
                        <a:latin typeface="Angsana New"/>
                        <a:ea typeface="Times New Roman"/>
                        <a:cs typeface="TH SarabunPSK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12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วิศวกรรมศาสตร์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i="1">
                          <a:solidFill>
                            <a:srgbClr val="FF0000"/>
                          </a:solidFill>
                          <a:latin typeface="Angsana New"/>
                          <a:ea typeface="Times New Roman"/>
                          <a:cs typeface="TH SarabunPSK"/>
                        </a:rPr>
                        <a:t>4.51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FF0000"/>
                          </a:solidFill>
                          <a:latin typeface="TH SarabunPSK"/>
                          <a:ea typeface="Times New Roman"/>
                        </a:rPr>
                        <a:t>4.56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  <a:cs typeface="TH SarabunPSK"/>
                          <a:sym typeface="Wingdings 2"/>
                        </a:rPr>
                        <a:t>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13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ศิลปกรรมศาสตร์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3.90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4.50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>
                        <a:latin typeface="Angsana New"/>
                        <a:ea typeface="Times New Roman"/>
                        <a:cs typeface="TH SarabunPSK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14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ศึกษาศาสตร์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i="1">
                          <a:solidFill>
                            <a:srgbClr val="FF0000"/>
                          </a:solidFill>
                          <a:latin typeface="Angsana New"/>
                          <a:ea typeface="Times New Roman"/>
                          <a:cs typeface="TH SarabunPSK"/>
                        </a:rPr>
                        <a:t>4.59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FF0000"/>
                          </a:solidFill>
                          <a:latin typeface="TH SarabunPSK"/>
                          <a:ea typeface="Times New Roman"/>
                        </a:rPr>
                        <a:t>4.60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  <a:cs typeface="TH SarabunPSK"/>
                          <a:sym typeface="Wingdings 2"/>
                        </a:rPr>
                        <a:t>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15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สถาปัตยกรรมศาสตร์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3.75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4.00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>
                        <a:latin typeface="Angsana New"/>
                        <a:ea typeface="Times New Roman"/>
                        <a:cs typeface="TH SarabunPSK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16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สัตวแพทยศาสตร์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4.26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4.32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>
                        <a:latin typeface="Angsana New"/>
                        <a:ea typeface="Times New Roman"/>
                        <a:cs typeface="TH SarabunPSK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17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สาธารณสุขศาสตร์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i="1">
                          <a:solidFill>
                            <a:srgbClr val="FF0000"/>
                          </a:solidFill>
                          <a:latin typeface="Angsana New"/>
                          <a:ea typeface="Times New Roman"/>
                          <a:cs typeface="TH SarabunPSK"/>
                        </a:rPr>
                        <a:t>4.57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FF0000"/>
                          </a:solidFill>
                          <a:latin typeface="TH SarabunPSK"/>
                          <a:ea typeface="Times New Roman"/>
                        </a:rPr>
                        <a:t>4.73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  <a:cs typeface="TH SarabunPSK"/>
                          <a:sym typeface="Wingdings 2"/>
                        </a:rPr>
                        <a:t>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18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บัณฑิตวิทยาลัย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4.47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4.29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>
                        <a:latin typeface="Angsana New"/>
                        <a:ea typeface="Times New Roman"/>
                        <a:cs typeface="TH SarabunPSK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19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วิทยาเขตหนองคาย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3.09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4.05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>
                        <a:latin typeface="Angsana New"/>
                        <a:ea typeface="Times New Roman"/>
                        <a:cs typeface="TH SarabunPSK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20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วิทยาลัยการปกครองท้องถิ่น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4.30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4.36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>
                        <a:latin typeface="Angsana New"/>
                        <a:ea typeface="Times New Roman"/>
                        <a:cs typeface="TH SarabunPSK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21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MBA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/>
                          <a:ea typeface="Times New Roman"/>
                          <a:cs typeface="TH SarabunPSK"/>
                        </a:rPr>
                        <a:t>3.79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/>
                          <a:ea typeface="Times New Roman"/>
                        </a:rPr>
                        <a:t>4.14</a:t>
                      </a:r>
                      <a:endParaRPr lang="en-US" sz="160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H SarabunPSK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402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latin typeface="Angsana New"/>
                          <a:ea typeface="Times New Roman"/>
                          <a:cs typeface="TH SarabunPSK"/>
                        </a:rPr>
                        <a:t>รวม</a:t>
                      </a:r>
                      <a:endParaRPr lang="en-US" sz="1600" dirty="0">
                        <a:latin typeface="Angsana New"/>
                        <a:ea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latin typeface="Angsana New"/>
                          <a:ea typeface="Times New Roman"/>
                          <a:cs typeface="TH SarabunPSK"/>
                        </a:rPr>
                        <a:t>5คณะวิชา</a:t>
                      </a:r>
                      <a:endParaRPr lang="en-US" sz="1600" dirty="0">
                        <a:latin typeface="Angsana New"/>
                        <a:ea typeface="Calibri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2844" y="71414"/>
            <a:ext cx="899477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คณะที่ผ่านเกณฑ์และมีคุณสมบัติเข้าร่วมโครงการ </a:t>
            </a:r>
            <a:r>
              <a:rPr lang="en-US" sz="3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3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ใครสนใจ เร่งทำคะแนน</a:t>
            </a:r>
            <a:endParaRPr lang="th-TH" sz="3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406" y="142852"/>
            <a:ext cx="7909538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การตรวจประเมินคุณภาพภายในระดับสถาบัน</a:t>
            </a:r>
          </a:p>
          <a:p>
            <a:endParaRPr lang="th-TH" sz="20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29-30</a:t>
            </a:r>
            <a:r>
              <a:rPr lang="th-TH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PSK" pitchFamily="34" charset="-34"/>
                <a:cs typeface="TH SarabunPSK" pitchFamily="34" charset="-34"/>
              </a:rPr>
              <a:t> สิงหาคม 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PSK" pitchFamily="34" charset="-34"/>
                <a:cs typeface="TH SarabunPSK" pitchFamily="34" charset="-34"/>
              </a:rPr>
              <a:t>2556</a:t>
            </a:r>
            <a:endParaRPr lang="th-TH" sz="4800" b="1" dirty="0">
              <a:solidFill>
                <a:schemeClr val="tx2">
                  <a:lumMod val="60000"/>
                  <a:lumOff val="4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37488"/>
            <a:ext cx="1132093" cy="934058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7" y="1857364"/>
            <a:ext cx="8858311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3194" y="169111"/>
            <a:ext cx="793358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ผลการตรวจประเมินคุณภาพภายในระดับสถาบัน</a:t>
            </a:r>
            <a:endParaRPr lang="th-TH" sz="4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3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70764" y="214290"/>
            <a:ext cx="958954" cy="791206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214312" y="1285860"/>
          <a:ext cx="8715406" cy="5364480"/>
        </p:xfrm>
        <a:graphic>
          <a:graphicData uri="http://schemas.openxmlformats.org/drawingml/2006/table">
            <a:tbl>
              <a:tblPr/>
              <a:tblGrid>
                <a:gridCol w="757859"/>
                <a:gridCol w="3265377"/>
                <a:gridCol w="938434"/>
                <a:gridCol w="938434"/>
                <a:gridCol w="938434"/>
                <a:gridCol w="938434"/>
                <a:gridCol w="938434"/>
              </a:tblGrid>
              <a:tr h="2552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32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มหาวิทยาลัย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h-TH" sz="32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ปีการศึกษา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5527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3200" b="1" i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3200" b="1" i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3200" b="1" i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3200" b="1" i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3200" b="1" i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จุฬาลงกรณ์</a:t>
                      </a:r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มหาวิทยาลัย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accent4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ม.</a:t>
                      </a:r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ธรรมศาสตร์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accent4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ม.</a:t>
                      </a:r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เกษตรศาสตร์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accent4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ม.</a:t>
                      </a:r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มหิดล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accent4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ม.</a:t>
                      </a:r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พระจอมเกล้าธนบุรี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accent4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ม.</a:t>
                      </a:r>
                      <a:r>
                        <a:rPr lang="th-TH" sz="32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สุร</a:t>
                      </a:r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นารี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accent4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ม.</a:t>
                      </a:r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เชียงใหม่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accent4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ม.</a:t>
                      </a:r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ขอนแก่น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accent4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ม.</a:t>
                      </a:r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สงขลานครินทร์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accent4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285720" y="285728"/>
            <a:ext cx="6446520" cy="71438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ตัวชี้วัดการประเมินคุณภาพภายใน  </a:t>
            </a:r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2555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FreesiaUPC" pitchFamily="34" charset="-34"/>
            </a:endParaRPr>
          </a:p>
        </p:txBody>
      </p:sp>
      <p:pic>
        <p:nvPicPr>
          <p:cNvPr id="6" name="Picture 1" descr="logo-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137464"/>
            <a:ext cx="1218707" cy="1005520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pic>
        <p:nvPicPr>
          <p:cNvPr id="13314" name="Picture 2" descr="คู่มือรายละเอียดตัวชี้วัด การประเมินคุณภาพภายใน มหาวิทยาลัยขอนแก่น ปีการศึกษา 25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530177"/>
            <a:ext cx="3500462" cy="497065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13316" name="Picture 4" descr="รายละเอียดตัวชี้วัดการปฏิบัติราชการ ปีงบประมาณ พ.ศ. 255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3429000"/>
            <a:ext cx="2214578" cy="321471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3318" name="Picture 6" descr="http://qm.kku.ac.th/images/ECPE2009-2010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0" y="1571612"/>
            <a:ext cx="2290770" cy="300663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285720" y="285728"/>
            <a:ext cx="6446520" cy="71438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ตัวชี้วัดการประเมินคุณภาพภายในระดับคณะ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FreesiaUPC" pitchFamily="34" charset="-34"/>
            </a:endParaRPr>
          </a:p>
        </p:txBody>
      </p:sp>
      <p:pic>
        <p:nvPicPr>
          <p:cNvPr id="6" name="Picture 1" descr="logo-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137464"/>
            <a:ext cx="1218707" cy="1005520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357158" y="1357298"/>
          <a:ext cx="8429653" cy="5007864"/>
        </p:xfrm>
        <a:graphic>
          <a:graphicData uri="http://schemas.openxmlformats.org/drawingml/2006/table">
            <a:tbl>
              <a:tblPr/>
              <a:tblGrid>
                <a:gridCol w="4929222"/>
                <a:gridCol w="785818"/>
                <a:gridCol w="998291"/>
                <a:gridCol w="858161"/>
                <a:gridCol w="858161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องค์ประกอบ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รวม</a:t>
                      </a:r>
                      <a:endParaRPr lang="en-US" sz="2400" b="1">
                        <a:solidFill>
                          <a:schemeClr val="bg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Input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Process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Output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r>
                        <a:rPr lang="en-US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.</a:t>
                      </a: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ปรัชญา ปณิธาน วัตถุประสงค์ และแผนการดำเนินงาน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  <a:r>
                        <a:rPr lang="en-US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.</a:t>
                      </a: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การเรียนการสอน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14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3. </a:t>
                      </a:r>
                      <a:r>
                        <a:rPr lang="th-TH" sz="2400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กิจกรรมการพัฒนานักศึกษา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4. </a:t>
                      </a:r>
                      <a:r>
                        <a:rPr lang="th-TH" sz="2400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การวิจัย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5. </a:t>
                      </a:r>
                      <a:r>
                        <a:rPr lang="th-TH" sz="240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การบริการวิชาการแก่สังคม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6. </a:t>
                      </a:r>
                      <a:r>
                        <a:rPr lang="th-TH" sz="240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การทำนุบำรุงศิลปะและวัฒนธรรม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7. </a:t>
                      </a:r>
                      <a:r>
                        <a:rPr lang="th-TH" sz="240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การบริหารและการจัดการ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8.</a:t>
                      </a:r>
                      <a:r>
                        <a:rPr lang="th-TH" sz="240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 การเงินและงบประมาณ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9.</a:t>
                      </a:r>
                      <a:r>
                        <a:rPr lang="th-TH" sz="240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 ระบบและกลไกการประกันคุณภาพ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i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รวม</a:t>
                      </a:r>
                      <a:endParaRPr lang="en-US" sz="2800" b="1" i="1" dirty="0">
                        <a:solidFill>
                          <a:schemeClr val="bg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i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</a:t>
                      </a:r>
                      <a:endParaRPr lang="en-US" sz="2800" b="1" i="1" dirty="0">
                        <a:solidFill>
                          <a:schemeClr val="bg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i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22</a:t>
                      </a:r>
                      <a:endParaRPr lang="en-US" sz="2800" b="1" i="1" dirty="0">
                        <a:solidFill>
                          <a:schemeClr val="bg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i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14</a:t>
                      </a:r>
                      <a:endParaRPr lang="en-US" sz="2800" b="1" i="1" dirty="0">
                        <a:solidFill>
                          <a:schemeClr val="bg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i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41</a:t>
                      </a:r>
                      <a:endParaRPr lang="en-US" sz="2800" b="1" i="1" dirty="0">
                        <a:solidFill>
                          <a:schemeClr val="bg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251520" y="260648"/>
            <a:ext cx="7344816" cy="714380"/>
          </a:xfrm>
          <a:prstGeom prst="round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ตัวชี้วัดการประเมินคุณภาพภายในระดับหน่วยงาน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FreesiaUPC" pitchFamily="34" charset="-34"/>
            </a:endParaRPr>
          </a:p>
        </p:txBody>
      </p:sp>
      <p:pic>
        <p:nvPicPr>
          <p:cNvPr id="6" name="Picture 1" descr="logo-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137464"/>
            <a:ext cx="1218707" cy="1005520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323525" y="1515576"/>
          <a:ext cx="8496946" cy="4937760"/>
        </p:xfrm>
        <a:graphic>
          <a:graphicData uri="http://schemas.openxmlformats.org/drawingml/2006/table">
            <a:tbl>
              <a:tblPr/>
              <a:tblGrid>
                <a:gridCol w="5036898"/>
                <a:gridCol w="865012"/>
                <a:gridCol w="865012"/>
                <a:gridCol w="865012"/>
                <a:gridCol w="865012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องค์ประกอบ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I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P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O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รวม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Input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Process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Output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r>
                        <a:rPr lang="en-US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.</a:t>
                      </a: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ปรัชญา ปณิธาน วัตถุประสงค์ และแผนการดำเนินงาน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  <a:r>
                        <a:rPr lang="en-US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.</a:t>
                      </a: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การเรียนการสอน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3. </a:t>
                      </a:r>
                      <a:r>
                        <a:rPr lang="th-TH" sz="2400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กิจกรรมการพัฒนานักศึกษา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4. </a:t>
                      </a:r>
                      <a:r>
                        <a:rPr lang="th-TH" sz="2400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การวิจัย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5. </a:t>
                      </a:r>
                      <a:r>
                        <a:rPr lang="th-TH" sz="2400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การบริการวิชาการแก่สังคม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6. </a:t>
                      </a:r>
                      <a:r>
                        <a:rPr lang="th-TH" sz="2400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การทำนุบำรุงศิลปะและวัฒนธรรม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7. </a:t>
                      </a:r>
                      <a:r>
                        <a:rPr lang="th-TH" sz="2400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การบริหารและการจัดการ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8.</a:t>
                      </a:r>
                      <a:r>
                        <a:rPr lang="th-TH" sz="240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 การเงินและงบประมาณ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9.</a:t>
                      </a:r>
                      <a:r>
                        <a:rPr lang="th-TH" sz="240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 ระบบและกลไกการประกันคุณภาพ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รวม</a:t>
                      </a:r>
                      <a:endParaRPr lang="en-US" sz="2400" b="1" i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513332" y="46334"/>
            <a:ext cx="7344816" cy="109665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ตัวชี้วัด</a:t>
            </a:r>
            <a:r>
              <a:rPr lang="th-TH" sz="3600" b="1" u="sng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คณะ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ที่ปรับ</a:t>
            </a:r>
            <a:r>
              <a:rPr lang="th-TH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FreesiaUPC" pitchFamily="34" charset="-34"/>
              </a:rPr>
              <a:t>เกณฑ์การประเมินให้สูงขึ้น 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FreesiaUPC" pitchFamily="34" charset="-34"/>
            </a:endParaRPr>
          </a:p>
        </p:txBody>
      </p:sp>
      <p:pic>
        <p:nvPicPr>
          <p:cNvPr id="6" name="Picture 1" descr="logo-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137464"/>
            <a:ext cx="1218707" cy="1005520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sp>
        <p:nvSpPr>
          <p:cNvPr id="10" name="สี่เหลี่ยมมุมมน 9"/>
          <p:cNvSpPr/>
          <p:nvPr/>
        </p:nvSpPr>
        <p:spPr>
          <a:xfrm>
            <a:off x="285720" y="6215082"/>
            <a:ext cx="8715436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QA</a:t>
            </a:r>
            <a:r>
              <a:rPr lang="th-TH" sz="2800" b="1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อาสา และสำนักงาน ประเมินฯ ดำเนินการตรวจและกรอกผลการประเมิน</a:t>
            </a:r>
            <a:endParaRPr lang="th-TH" sz="2800" b="1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357189" y="1508776"/>
          <a:ext cx="8572529" cy="4206240"/>
        </p:xfrm>
        <a:graphic>
          <a:graphicData uri="http://schemas.openxmlformats.org/drawingml/2006/table">
            <a:tbl>
              <a:tblPr/>
              <a:tblGrid>
                <a:gridCol w="714349"/>
                <a:gridCol w="785818"/>
                <a:gridCol w="3573280"/>
                <a:gridCol w="1406881"/>
                <a:gridCol w="2092201"/>
              </a:tblGrid>
              <a:tr h="8899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องค์ประกอบ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ที่มา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เกณฑ์การประเมิน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8657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องค์ประกอบที่ 2 การเรียนการสอน</a:t>
                      </a: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400" b="1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2.2</a:t>
                      </a: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spc="-50" dirty="0">
                          <a:latin typeface="TH SarabunPSK" pitchFamily="34" charset="-34"/>
                          <a:ea typeface="CordiaNew-Bold"/>
                          <a:cs typeface="TH SarabunPSK" pitchFamily="34" charset="-34"/>
                        </a:rPr>
                        <a:t>อาจารย์ประจำที่มีคุณวุฒิปริญญาเอก</a:t>
                      </a: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สกอ.</a:t>
                      </a:r>
                      <a:r>
                        <a:rPr lang="en-US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2.2</a:t>
                      </a: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70%=5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สกอ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.=60</a:t>
                      </a: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85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2.3</a:t>
                      </a:r>
                      <a:endParaRPr lang="en-US" sz="2400" b="1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CordiaNew-Bold"/>
                          <a:cs typeface="TH SarabunPSK" pitchFamily="34" charset="-34"/>
                        </a:rPr>
                        <a:t>อาจารย์ประจำที่ดำรงตำแหน่งทางวิชาการ</a:t>
                      </a:r>
                      <a:endParaRPr lang="en-US" sz="2400" b="1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สกอ.</a:t>
                      </a:r>
                      <a:r>
                        <a:rPr lang="en-US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สมศ.14</a:t>
                      </a:r>
                      <a:endParaRPr lang="en-US" sz="2400" b="1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35%=5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สกอ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.=30</a:t>
                      </a: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373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</a:t>
                      </a: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</a:t>
                      </a:r>
                      <a:r>
                        <a:rPr lang="en-US" sz="2400" b="1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.</a:t>
                      </a:r>
                      <a:r>
                        <a:rPr lang="th-TH" sz="2400" b="1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11</a:t>
                      </a: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ผลงานของผู้สำเร็จการศึกษาระดับปริญญาโทที่ได้รับการตีพิมพ์หรือเผยแพร่</a:t>
                      </a:r>
                      <a:endParaRPr lang="en-US" sz="2400" b="1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สมศ.3</a:t>
                      </a:r>
                      <a:endParaRPr lang="en-US" sz="2400" b="1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50%=5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สมศ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.=25</a:t>
                      </a: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07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</a:t>
                      </a: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2.12</a:t>
                      </a: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ผลงานของผู้สำเร็จการศึกษาระดับปริญญาเอกที่ได้รับการตีพิมพ์</a:t>
                      </a:r>
                      <a:endParaRPr lang="en-US" sz="2400" b="1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สมศ.4</a:t>
                      </a:r>
                      <a:endParaRPr lang="en-US" sz="2400" b="1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100%=5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สมศ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.=50</a:t>
                      </a: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pic>
        <p:nvPicPr>
          <p:cNvPr id="6" name="Picture 1" descr="logo-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137464"/>
            <a:ext cx="1218707" cy="1005520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sp>
        <p:nvSpPr>
          <p:cNvPr id="10" name="สี่เหลี่ยมมุมมน 9"/>
          <p:cNvSpPr/>
          <p:nvPr/>
        </p:nvSpPr>
        <p:spPr>
          <a:xfrm>
            <a:off x="285720" y="6357982"/>
            <a:ext cx="8429684" cy="42860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ระดับหน่วยงาน ไม่มีการปรับเกณฑ์ให้สูงขึ้น แต่เน้นการบริหารจัดการคุณภาพ</a:t>
            </a:r>
            <a:endParaRPr lang="th-TH" sz="2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214282" y="1285860"/>
          <a:ext cx="8429684" cy="4900584"/>
        </p:xfrm>
        <a:graphic>
          <a:graphicData uri="http://schemas.openxmlformats.org/drawingml/2006/table">
            <a:tbl>
              <a:tblPr/>
              <a:tblGrid>
                <a:gridCol w="571504"/>
                <a:gridCol w="785818"/>
                <a:gridCol w="3286148"/>
                <a:gridCol w="1000132"/>
                <a:gridCol w="2786082"/>
              </a:tblGrid>
              <a:tr h="43512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องค์ประกอบ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ที่มา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เกณฑ์การประเมิน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22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องค์ประกอบที่</a:t>
                      </a:r>
                      <a:r>
                        <a:rPr lang="en-US" sz="2400" b="1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 4 </a:t>
                      </a:r>
                      <a:r>
                        <a:rPr lang="th-TH" sz="2400" b="1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การวิจัย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2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4.3</a:t>
                      </a: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CordiaNew-Bold"/>
                          <a:cs typeface="TH SarabunPSK" pitchFamily="34" charset="-34"/>
                        </a:rPr>
                        <a:t>เงินสนับสนุนงานวิจัยหรืองานสร้างสรรค์ต่อจำนวนอาจารย์ประจำและ</a:t>
                      </a:r>
                      <a:r>
                        <a:rPr lang="th-TH" sz="2400" dirty="0" smtClean="0">
                          <a:latin typeface="TH SarabunPSK" pitchFamily="34" charset="-34"/>
                          <a:ea typeface="CordiaNew-Bold"/>
                          <a:cs typeface="TH SarabunPSK" pitchFamily="34" charset="-34"/>
                        </a:rPr>
                        <a:t>นักวิจัย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สกอ.4.3</a:t>
                      </a: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ค่าเฉลี่ยของแต่ละภาควิชา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/</a:t>
                      </a: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สาขา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5000"/>
                      </a:schemeClr>
                    </a:solidFill>
                  </a:tcPr>
                </a:tc>
              </a:tr>
              <a:tr h="13053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4.4</a:t>
                      </a: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งานวิจัยหรืองานสร้างสรรค์ที่ได้รับการตีพิมพ์หรือ</a:t>
                      </a:r>
                      <a:r>
                        <a:rPr lang="th-TH" sz="24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เผยแพร่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สมศ.</a:t>
                      </a:r>
                      <a:r>
                        <a:rPr lang="en-US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22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องค์ประกอบที่</a:t>
                      </a:r>
                      <a:r>
                        <a:rPr lang="en-US" sz="2400" b="1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 7 </a:t>
                      </a:r>
                      <a:r>
                        <a:rPr lang="th-TH" sz="2400" b="1" dirty="0">
                          <a:latin typeface="TH SarabunPSK" pitchFamily="34" charset="-34"/>
                          <a:ea typeface="CordiaNew"/>
                          <a:cs typeface="TH SarabunPSK" pitchFamily="34" charset="-34"/>
                        </a:rPr>
                        <a:t>การบริหารและการจัดการ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3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7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7.1</a:t>
                      </a: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ภาวะผู้นำของกรรมการบริหารสูงสุดและผู้บริหารทุก</a:t>
                      </a:r>
                      <a:r>
                        <a:rPr lang="th-TH" sz="24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ระดับ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err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สกอ.</a:t>
                      </a: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7.1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สมศ.12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สมศ.13</a:t>
                      </a:r>
                      <a:endParaRPr lang="en-US" sz="24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</a:t>
                      </a: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ข้อ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=5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ข้อที่ 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8=</a:t>
                      </a:r>
                      <a:r>
                        <a:rPr lang="th-TH" sz="2400" b="1" dirty="0" err="1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สมศ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.13</a:t>
                      </a:r>
                    </a:p>
                  </a:txBody>
                  <a:tcPr marL="7738" marR="7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5929321" y="3071810"/>
          <a:ext cx="271464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715"/>
                <a:gridCol w="630675"/>
                <a:gridCol w="603254"/>
              </a:tblGrid>
              <a:tr h="196220">
                <a:tc>
                  <a:txBody>
                    <a:bodyPr/>
                    <a:lstStyle/>
                    <a:p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kku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สมศ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96220">
                <a:tc>
                  <a:txBody>
                    <a:bodyPr/>
                    <a:lstStyle/>
                    <a:p>
                      <a:r>
                        <a:rPr lang="th-TH" sz="1600" b="1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วิทย์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สุขภาพ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96220">
                <a:tc>
                  <a:txBody>
                    <a:bodyPr/>
                    <a:lstStyle/>
                    <a:p>
                      <a:r>
                        <a:rPr lang="th-TH" sz="1600" b="1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วิทย์เทค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โน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96220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มนุษย์ฯ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สี่เหลี่ยมมุมมน 10"/>
          <p:cNvSpPr/>
          <p:nvPr/>
        </p:nvSpPr>
        <p:spPr>
          <a:xfrm>
            <a:off x="513332" y="46334"/>
            <a:ext cx="7344816" cy="109665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ตัวชี้วัด</a:t>
            </a:r>
            <a:r>
              <a:rPr lang="th-TH" sz="3600" b="1" u="sng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คณะ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ที่ปรับ</a:t>
            </a:r>
            <a:r>
              <a:rPr lang="th-TH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FreesiaUPC" pitchFamily="34" charset="-34"/>
              </a:rPr>
              <a:t>เกณฑ์การประเมินให้สูงขึ้น 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3488" y="285728"/>
            <a:ext cx="87062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แนวทางการตรวจประเมินคุณภาพภายในปีการศึกษา </a:t>
            </a:r>
            <a:r>
              <a:rPr lang="en-US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2555 </a:t>
            </a:r>
            <a:endParaRPr lang="th-TH" sz="40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85720" y="1304176"/>
            <a:ext cx="864396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ระดับคณะ </a:t>
            </a:r>
          </a:p>
          <a:p>
            <a:pPr lvl="0">
              <a:buFont typeface="Arial" pitchFamily="34" charset="0"/>
              <a:buChar char="•"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 รูปแบบการตรวจประเมิน  (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1-2-3-4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 การจัดทำ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SAR  </a:t>
            </a:r>
            <a:endParaRPr lang="th-TH" sz="44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ระดับหน่วยงาน</a:t>
            </a:r>
          </a:p>
          <a:p>
            <a:pPr lvl="0">
              <a:buFont typeface="Arial" pitchFamily="34" charset="0"/>
              <a:buChar char="•"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 รูปแบบการตรวจประเมิน (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1-2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 กำหนดการตรวจประเมิน (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day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 ปัญหาอุปสรรค</a:t>
            </a:r>
          </a:p>
          <a:p>
            <a:pPr lvl="0">
              <a:buFont typeface="Arial" pitchFamily="34" charset="0"/>
              <a:buChar char="•"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 อื่นๆ</a:t>
            </a:r>
          </a:p>
          <a:p>
            <a:pPr lvl="0">
              <a:buFont typeface="Arial" pitchFamily="34" charset="0"/>
              <a:buChar char="•"/>
            </a:pPr>
            <a:endParaRPr lang="en-US" sz="44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4879212"/>
            <a:ext cx="2000264" cy="1650361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sp>
        <p:nvSpPr>
          <p:cNvPr id="9" name="วงรี 8"/>
          <p:cNvSpPr/>
          <p:nvPr/>
        </p:nvSpPr>
        <p:spPr>
          <a:xfrm>
            <a:off x="3214678" y="2714620"/>
            <a:ext cx="157163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IQA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5000628" y="2714620"/>
            <a:ext cx="1571636" cy="5715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EdPEx</a:t>
            </a:r>
            <a:endParaRPr lang="th-TH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pic>
        <p:nvPicPr>
          <p:cNvPr id="10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37464"/>
            <a:ext cx="1000100" cy="825154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000232" y="2571744"/>
            <a:ext cx="484619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กำหนดการตรวจประเมิน</a:t>
            </a:r>
          </a:p>
          <a:p>
            <a:pPr algn="ctr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ปีการศึกษา 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2555 </a:t>
            </a:r>
          </a:p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5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 day</a:t>
            </a:r>
            <a:r>
              <a:rPr lang="th-TH" sz="5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5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pic>
        <p:nvPicPr>
          <p:cNvPr id="10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37464"/>
            <a:ext cx="1000100" cy="825154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214283" y="1611648"/>
          <a:ext cx="8715435" cy="4389120"/>
        </p:xfrm>
        <a:graphic>
          <a:graphicData uri="http://schemas.openxmlformats.org/drawingml/2006/table">
            <a:tbl>
              <a:tblPr/>
              <a:tblGrid>
                <a:gridCol w="642941"/>
                <a:gridCol w="2719719"/>
                <a:gridCol w="1545874"/>
                <a:gridCol w="1336406"/>
                <a:gridCol w="2470495"/>
              </a:tblGrid>
              <a:tr h="3386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ลำดับที่</a:t>
                      </a:r>
                      <a:endParaRPr lang="en-US" sz="2400" dirty="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AngsanaUPC"/>
                          <a:ea typeface="Times New Roman"/>
                          <a:cs typeface="TH SarabunPSK"/>
                        </a:rPr>
                        <a:t>คณะ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วัน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วันที่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latin typeface="AngsanaUPC"/>
                          <a:ea typeface="Times New Roman"/>
                          <a:cs typeface="TH SarabunPSK"/>
                        </a:rPr>
                        <a:t>เดือน</a:t>
                      </a:r>
                      <a:endParaRPr lang="en-US" sz="2400" dirty="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1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สำนักวิทยบริการ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พฤหัสบดี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1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สิงหาคม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2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สำนักบริหารและพัฒนาวิชาการ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ศุกร์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2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สิงหาคม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3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ศูนย์บริการวิชาการ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จันทร์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5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สิงหาคม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FF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FF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ศูนย์คอมพิวเตอร์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H SarabunPSK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solidFill>
                          <a:srgbClr val="FF0000"/>
                        </a:solidFill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FF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อังคาร</a:t>
                      </a:r>
                      <a:endParaRPr lang="en-US" sz="2400" dirty="0">
                        <a:solidFill>
                          <a:srgbClr val="FF0000"/>
                        </a:solidFill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rgbClr val="FF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23</a:t>
                      </a:r>
                      <a:endParaRPr lang="en-US" sz="2400" dirty="0">
                        <a:solidFill>
                          <a:srgbClr val="FF0000"/>
                        </a:solidFill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FF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สิงหาคม</a:t>
                      </a:r>
                      <a:endParaRPr lang="en-US" sz="2400" dirty="0">
                        <a:solidFill>
                          <a:srgbClr val="FF0000"/>
                        </a:solidFill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5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สถาบันวิจัยและพัฒนา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พุธ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7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ngsanaUPC"/>
                          <a:ea typeface="Times New Roman"/>
                          <a:cs typeface="TH SarabunPSK"/>
                        </a:rPr>
                        <a:t>สิงหาคม</a:t>
                      </a:r>
                      <a:endParaRPr lang="en-US" sz="2400" dirty="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6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กองกิจการนักศึกษา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พฤหัสบดี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8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สิงหาคม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7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กองการเจ้าหน้าที่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ศุกร์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9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สิงหาคม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8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กองแผนงาน</a:t>
                      </a:r>
                      <a:r>
                        <a:rPr lang="en-US" sz="2400">
                          <a:latin typeface="TH SarabunPSK"/>
                          <a:ea typeface="Times New Roman"/>
                          <a:cs typeface="Cordia New"/>
                        </a:rPr>
                        <a:t> 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อังคาร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13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สิงหาคม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9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กองคลัง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พุธ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14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สิงหาคม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10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กองอาคารและสถานที่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พฤหัสบดี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15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ngsanaUPC"/>
                          <a:ea typeface="Times New Roman"/>
                          <a:cs typeface="TH SarabunPSK"/>
                        </a:rPr>
                        <a:t>สิงหาคม</a:t>
                      </a:r>
                      <a:endParaRPr lang="en-US" sz="2400" dirty="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สี่เหลี่ยมมุมมน 7"/>
          <p:cNvSpPr/>
          <p:nvPr/>
        </p:nvSpPr>
        <p:spPr>
          <a:xfrm>
            <a:off x="584770" y="142852"/>
            <a:ext cx="7059064" cy="953774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กำหนดการตรวจประเมินหน่วยงาน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pic>
        <p:nvPicPr>
          <p:cNvPr id="10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37464"/>
            <a:ext cx="1000100" cy="825154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285723" y="1357298"/>
          <a:ext cx="8715433" cy="5120640"/>
        </p:xfrm>
        <a:graphic>
          <a:graphicData uri="http://schemas.openxmlformats.org/drawingml/2006/table">
            <a:tbl>
              <a:tblPr/>
              <a:tblGrid>
                <a:gridCol w="670416"/>
                <a:gridCol w="2830043"/>
                <a:gridCol w="1408073"/>
                <a:gridCol w="1490339"/>
                <a:gridCol w="2316562"/>
              </a:tblGrid>
              <a:tr h="3386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ลำดับที่</a:t>
                      </a:r>
                      <a:endParaRPr lang="en-US" sz="2400" dirty="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AngsanaUPC"/>
                          <a:ea typeface="Times New Roman"/>
                          <a:cs typeface="TH SarabunPSK"/>
                        </a:rPr>
                        <a:t>คณะ</a:t>
                      </a:r>
                      <a:endParaRPr lang="en-US" sz="2400" dirty="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วัน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วันที่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AngsanaUPC"/>
                          <a:ea typeface="Times New Roman"/>
                          <a:cs typeface="TH SarabunPSK"/>
                        </a:rPr>
                        <a:t>เดือน </a:t>
                      </a:r>
                      <a:r>
                        <a:rPr lang="en-US" sz="2400" b="1">
                          <a:latin typeface="TH SarabunPSK"/>
                          <a:ea typeface="Times New Roman"/>
                          <a:cs typeface="Cordia New"/>
                        </a:rPr>
                        <a:t>/2556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11</a:t>
                      </a:r>
                      <a:endParaRPr lang="en-US" sz="2400" dirty="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กองกลาง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ศุกร์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16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สิงหาคม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12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กองบริหารการวิจัย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จันทร์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19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สิงหาคม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13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สำนักวัฒนธรรม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อังคาร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20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สิงหาคม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FF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14</a:t>
                      </a:r>
                      <a:endParaRPr lang="en-US" sz="2400" dirty="0">
                        <a:solidFill>
                          <a:srgbClr val="FF0000"/>
                        </a:solidFill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FF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สำนักนวัตกรรมการเรียนการสอน</a:t>
                      </a:r>
                      <a:endParaRPr lang="en-US" sz="2400" dirty="0">
                        <a:solidFill>
                          <a:srgbClr val="FF0000"/>
                        </a:solidFill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FF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พุธ</a:t>
                      </a:r>
                      <a:endParaRPr lang="en-US" sz="2400" dirty="0">
                        <a:solidFill>
                          <a:srgbClr val="FF0000"/>
                        </a:solidFill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rgbClr val="FF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22</a:t>
                      </a:r>
                      <a:endParaRPr lang="en-US" sz="2400" dirty="0">
                        <a:solidFill>
                          <a:srgbClr val="FF0000"/>
                        </a:solidFill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FF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สิงหาคม</a:t>
                      </a:r>
                      <a:endParaRPr lang="en-US" sz="2400" dirty="0">
                        <a:solidFill>
                          <a:srgbClr val="FF0000"/>
                        </a:solidFill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15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สำนักวิชาศึกษาทั่วไป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จันทร์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2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ngsanaUPC"/>
                          <a:ea typeface="Times New Roman"/>
                          <a:cs typeface="TH SarabunPSK"/>
                        </a:rPr>
                        <a:t>กันยายน </a:t>
                      </a:r>
                      <a:endParaRPr lang="en-US" sz="2400" dirty="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16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กองวิเทศสัมพันธ์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อังคาร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3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กันยายน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17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สำนักงานตรวจสอบภายใน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พุธ</a:t>
                      </a:r>
                      <a:endParaRPr lang="en-US" sz="2400" dirty="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4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ngsanaUPC"/>
                          <a:ea typeface="Times New Roman"/>
                          <a:cs typeface="TH SarabunPSK"/>
                        </a:rPr>
                        <a:t>กันยายน</a:t>
                      </a:r>
                      <a:endParaRPr lang="en-US" sz="2400" dirty="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18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สถาบันขงจื้อ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พฤหัสบดี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5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กันยายน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19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สถาบันภาษา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ศุกร์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6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กันยายน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20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อีสานซอฟแวร์ปาร์ค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จันทร์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9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กันยายน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21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UPC"/>
                          <a:ea typeface="Times New Roman"/>
                          <a:cs typeface="TH SarabunPSK"/>
                        </a:rPr>
                        <a:t>สำนักงานประเมินและประกันคุณภาพ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อังคาร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latin typeface="AngsanaUPC"/>
                          <a:ea typeface="Times New Roman"/>
                          <a:cs typeface="TH SarabunPSK"/>
                        </a:rPr>
                        <a:t>10</a:t>
                      </a:r>
                      <a:endParaRPr lang="en-US" sz="240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ngsanaUPC"/>
                          <a:ea typeface="Times New Roman"/>
                          <a:cs typeface="TH SarabunPSK"/>
                        </a:rPr>
                        <a:t>กันยายน</a:t>
                      </a:r>
                      <a:endParaRPr lang="en-US" sz="2400" dirty="0">
                        <a:latin typeface="AngsanaUPC"/>
                        <a:ea typeface="Times New Roman"/>
                        <a:cs typeface="Cordia New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สี่เหลี่ยมมุมมน 7"/>
          <p:cNvSpPr/>
          <p:nvPr/>
        </p:nvSpPr>
        <p:spPr>
          <a:xfrm>
            <a:off x="584770" y="142852"/>
            <a:ext cx="7059064" cy="953774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กำหนดการตรวจประเมินหน่วยงาน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pic>
        <p:nvPicPr>
          <p:cNvPr id="10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37464"/>
            <a:ext cx="1000100" cy="825154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sp>
        <p:nvSpPr>
          <p:cNvPr id="8" name="สี่เหลี่ยมมุมมน 7"/>
          <p:cNvSpPr/>
          <p:nvPr/>
        </p:nvSpPr>
        <p:spPr>
          <a:xfrm>
            <a:off x="584770" y="142852"/>
            <a:ext cx="7059064" cy="953774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หน่วยงานสังกัดสำนักงานอธิการบดี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FreesiaUPC" pitchFamily="34" charset="-34"/>
            </a:endParaRP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142844" y="1317140"/>
          <a:ext cx="8929718" cy="5468112"/>
        </p:xfrm>
        <a:graphic>
          <a:graphicData uri="http://schemas.openxmlformats.org/drawingml/2006/table">
            <a:tbl>
              <a:tblPr/>
              <a:tblGrid>
                <a:gridCol w="673940"/>
                <a:gridCol w="2920411"/>
                <a:gridCol w="652709"/>
                <a:gridCol w="4682658"/>
              </a:tblGrid>
              <a:tr h="33560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หน่วยงานสังกัดสำนักงานอธิการบดี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2799" marR="22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TH SarabunPSK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5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กองการเจ้าหน้าที่</a:t>
                      </a:r>
                      <a:endParaRPr lang="en-US" sz="22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13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สำนักงานโครงการอันเนื่องมาจากพระราชดำริ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35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กองกิจการนักศึกษา</a:t>
                      </a:r>
                      <a:endParaRPr lang="en-US" sz="22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14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สำนักงานตรวจสอบภายใน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</a:t>
                      </a:r>
                      <a:endParaRPr lang="en-US" sz="22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กองกลาง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15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สำนักงานบริหารจัดการทรัพย์สิน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35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กองคลัง</a:t>
                      </a:r>
                      <a:endParaRPr lang="en-US" sz="22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16</a:t>
                      </a:r>
                      <a:endParaRPr lang="en-US" sz="2200" b="1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สำนักงานบริหารจัดการทรัพย์สินทางปัญญา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35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กองบริหารการวิจัย</a:t>
                      </a:r>
                      <a:endParaRPr lang="en-US" sz="22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17</a:t>
                      </a:r>
                      <a:endParaRPr lang="en-US" sz="2200" b="1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สำนักงานบริหารจัดการหอพักนักศึกษา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35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</a:t>
                      </a:r>
                      <a:endParaRPr lang="en-US" sz="22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กองแผนงาน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18</a:t>
                      </a:r>
                      <a:endParaRPr lang="en-US" sz="22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สำนักงานประเมินและประกันคุณภาพ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7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กองวิเทศสัมพันธ์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19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สำนักงานประสานงานสภาคณาจารย์ สภาข้าราชการ </a:t>
                      </a:r>
                      <a:r>
                        <a:rPr lang="th-TH" sz="2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ฯ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35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</a:t>
                      </a:r>
                      <a:endParaRPr lang="en-US" sz="22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กองสื่อสารองค์กร</a:t>
                      </a:r>
                      <a:endParaRPr lang="en-US" sz="22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20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สำนักงานประสานและจัดการข้อร้องเรียน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35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กองอาคารและสถานที่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21</a:t>
                      </a:r>
                      <a:endParaRPr lang="en-US" sz="220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สำนักงานผู้อำนวยการสำนักงานอธิการบดี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35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สำนักงานการกีฬา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22</a:t>
                      </a:r>
                      <a:endParaRPr lang="en-US" sz="220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สำนักงานรักษาความปลอดภัยและการจราจร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35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11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สำนักงาน</a:t>
                      </a:r>
                      <a:r>
                        <a:rPr lang="th-TH" sz="2200" b="1" dirty="0" err="1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กฏหมาย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23</a:t>
                      </a:r>
                      <a:endParaRPr lang="en-US" sz="220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สำนักงานศิษย์เก่าสัมพันธ์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71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12</a:t>
                      </a:r>
                      <a:endParaRPr lang="th-TH" sz="2200" b="1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สำนักงานคณะกรรมการจริยธรรมการวิจัยในมนุษย์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dirty="0" smtClean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จัดทำข้อตกลงการปฏิบัติราชการ</a:t>
                      </a:r>
                      <a:r>
                        <a:rPr lang="th-TH" sz="2000" b="1" baseline="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 ปี 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2556</a:t>
                      </a:r>
                      <a:endParaRPr lang="th-TH" sz="2000" b="1" baseline="0" dirty="0" smtClean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22799" marR="227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pic>
        <p:nvPicPr>
          <p:cNvPr id="10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37464"/>
            <a:ext cx="1000100" cy="825154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sp>
        <p:nvSpPr>
          <p:cNvPr id="8" name="สี่เหลี่ยมมุมมน 7"/>
          <p:cNvSpPr/>
          <p:nvPr/>
        </p:nvSpPr>
        <p:spPr>
          <a:xfrm>
            <a:off x="584770" y="142852"/>
            <a:ext cx="7059064" cy="953774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กำหนด </a:t>
            </a:r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: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 แบบที่ </a:t>
            </a:r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1 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 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FreesiaUPC" pitchFamily="34" charset="-34"/>
            </a:endParaRPr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107504" y="1404704"/>
          <a:ext cx="889248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4098"/>
                <a:gridCol w="70683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เวลา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รายละเอียด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08.30-09.30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กรรมการประชุม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หารือ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ตรวจเอกสาร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09.30-10.30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ประธานคณะกรรมการชี้แจงวัตถุประสงค์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แนะนำคณะกรรมการ</a:t>
                      </a:r>
                    </a:p>
                    <a:p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-ผู้บริหารนำเสนอ</a:t>
                      </a:r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ข้อมูล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10.30-12.00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สัมภาษณ์ผู้บริหารและบุคลากรเพื่อยืนยันข้อมูล</a:t>
                      </a:r>
                      <a:r>
                        <a:rPr lang="th-TH" sz="3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EdPEx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12.00-13.00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พักรับประทานอาหารกลางวัน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13.00-15.00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ตรวจสอบหลักฐาน</a:t>
                      </a:r>
                      <a:r>
                        <a:rPr lang="th-TH" sz="3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IQA 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15.00-16.00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ร่าง รายงานผลการประเมิน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16.00-16.30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นำเสนอผลการประเมิน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pic>
        <p:nvPicPr>
          <p:cNvPr id="10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37464"/>
            <a:ext cx="1000100" cy="825154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sp>
        <p:nvSpPr>
          <p:cNvPr id="8" name="สี่เหลี่ยมมุมมน 7"/>
          <p:cNvSpPr/>
          <p:nvPr/>
        </p:nvSpPr>
        <p:spPr>
          <a:xfrm>
            <a:off x="584770" y="142852"/>
            <a:ext cx="7059064" cy="953774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กำหนด </a:t>
            </a:r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: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 แบบที่ </a:t>
            </a:r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1 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 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FreesiaUPC" pitchFamily="34" charset="-34"/>
            </a:endParaRPr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251520" y="1512912"/>
          <a:ext cx="8712968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69127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เวลา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รายละเอียด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09.30-10.30</a:t>
                      </a:r>
                      <a:endParaRPr lang="th-TH" sz="3200" b="1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ผู้บริหารนำเสนอข้อมูล</a:t>
                      </a:r>
                      <a:endParaRPr lang="th-TH" sz="3200" b="1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854200">
                <a:tc gridSpan="2">
                  <a:txBody>
                    <a:bodyPr/>
                    <a:lstStyle/>
                    <a:p>
                      <a:pPr lvl="0"/>
                      <a:r>
                        <a:rPr lang="en-US" sz="3200" b="1" i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i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รุปผลการดำเนินงานที่โดดเด่นในองค์ประกอบที่ดำเนินการและการปรับปรุงตามผลการประเมินในรอบปีที่ผ่านมา </a:t>
                      </a:r>
                      <a:endParaRPr lang="en-US" sz="2800" b="1" i="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en-US" sz="2800" b="1" i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</a:t>
                      </a:r>
                      <a:r>
                        <a:rPr lang="th-TH" sz="2800" b="1" i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ข้อมูลเชิงเปรียบเทียบ/ภาพและกราฟประกอบ </a:t>
                      </a:r>
                      <a:endParaRPr lang="en-US" sz="2800" b="1" i="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lang="th-TH" sz="2800" b="1" i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-ผลการดำเนินงานในการพัฒนาคุณภาพการศึกษาเพื่อการดำเนินงานที่เป็นเลิศ (</a:t>
                      </a:r>
                      <a:r>
                        <a:rPr lang="en-US" sz="2800" b="1" i="0" kern="120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EdPEx</a:t>
                      </a:r>
                      <a:r>
                        <a:rPr lang="th-TH" sz="2800" b="1" i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</a:t>
                      </a:r>
                      <a:endParaRPr lang="en-US" sz="2800" b="1" i="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en-US" sz="2800" b="1" i="0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</a:t>
                      </a:r>
                      <a:r>
                        <a:rPr lang="th-TH" sz="2800" b="1" i="0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ผลการดำเนินงานในการจัดทำข้อตกลงการปฏิบัติราชการ </a:t>
                      </a:r>
                      <a:endParaRPr lang="en-US" sz="2800" b="1" i="0" kern="1200" dirty="0" smtClean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en-US" sz="2800" b="1" i="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</a:t>
                      </a:r>
                      <a:r>
                        <a:rPr lang="th-TH" sz="2800" b="1" i="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กลยุทธ์สู่ความเป็นเลิศ</a:t>
                      </a:r>
                      <a:r>
                        <a:rPr lang="en-US" sz="2800" b="1" i="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/</a:t>
                      </a:r>
                      <a:r>
                        <a:rPr lang="th-TH" sz="2800" b="1" i="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กลยุทธ์การบรรลุวิสัยทัศน์</a:t>
                      </a:r>
                    </a:p>
                    <a:p>
                      <a:r>
                        <a:rPr lang="th-TH" sz="2800" b="1" i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การปรับปรุงกระบวนการที่สำคัญและการแสดงผลลัพธ์การดำเนินงานที่มีพัฒนาการก้าวกระโดด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pic>
        <p:nvPicPr>
          <p:cNvPr id="10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37464"/>
            <a:ext cx="1000100" cy="825154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sp>
        <p:nvSpPr>
          <p:cNvPr id="8" name="สี่เหลี่ยมมุมมน 7"/>
          <p:cNvSpPr/>
          <p:nvPr/>
        </p:nvSpPr>
        <p:spPr>
          <a:xfrm>
            <a:off x="584770" y="142852"/>
            <a:ext cx="7059064" cy="953774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กำหนด </a:t>
            </a:r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: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 แบบที่ </a:t>
            </a:r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2 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 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FreesiaUPC" pitchFamily="34" charset="-34"/>
            </a:endParaRPr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0" y="1196752"/>
          <a:ext cx="91440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692"/>
                <a:gridCol w="72683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เวลา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รายละเอียด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08.30-09.30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กรรมการประชุม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หารือ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09.30-10.30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ประธานคณะกรรมการชี้แจงวัตถุประสงค์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แนะนำคณะกรรมการ</a:t>
                      </a:r>
                    </a:p>
                    <a:p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-ผู้บริหารนำเสนอข้อมูล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10.30-12.00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สัมภาษณ์ผู้บริหารและบุคลากรเพื่อยืนยันข้อมูล</a:t>
                      </a:r>
                      <a:r>
                        <a:rPr lang="th-TH" sz="3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EdPEx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12.00-13.00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พักรับประทานอาหารกลางวัน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13.00-15.00</a:t>
                      </a:r>
                      <a:endParaRPr lang="th-TH" sz="3200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ตรวจสอบหลักฐานที่สอดคล้องกับการประเมินตนเองตามเกณฑ์</a:t>
                      </a:r>
                      <a:r>
                        <a:rPr lang="th-TH" sz="32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EdPEx</a:t>
                      </a:r>
                      <a:r>
                        <a:rPr lang="en-US" sz="32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32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และข้อตกลงการปฏิบัติราชการ</a:t>
                      </a:r>
                      <a:endParaRPr lang="th-TH" sz="3200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15.00-16.00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ร่าง รายงานผลการประเมิน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16.00-16.30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นำเสนอผลการประเมิน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pic>
        <p:nvPicPr>
          <p:cNvPr id="10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37464"/>
            <a:ext cx="1000100" cy="825154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sp>
        <p:nvSpPr>
          <p:cNvPr id="8" name="สี่เหลี่ยมมุมมน 7"/>
          <p:cNvSpPr/>
          <p:nvPr/>
        </p:nvSpPr>
        <p:spPr>
          <a:xfrm>
            <a:off x="584770" y="142852"/>
            <a:ext cx="7059064" cy="953774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หน่วยงานที่รับการตรวจแบบที่ </a:t>
            </a:r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2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FreesiaUPC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214280" y="1785926"/>
          <a:ext cx="8715437" cy="4357705"/>
        </p:xfrm>
        <a:graphic>
          <a:graphicData uri="http://schemas.openxmlformats.org/drawingml/2006/table">
            <a:tbl>
              <a:tblPr/>
              <a:tblGrid>
                <a:gridCol w="741739"/>
                <a:gridCol w="3106034"/>
                <a:gridCol w="3175571"/>
                <a:gridCol w="1692093"/>
              </a:tblGrid>
              <a:tr h="3279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คณะ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วัน/เดือน/ปี ที่ตรวจประเมินฯ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คะแนน 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IQA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530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ศูนย์บริการวิชาการ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วันพฤหัสบดีที่ 4 ตุลาคม 2555 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5.00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สำนักวิทยบริการ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วันพฤหัสบดีที่ 9 สิงหาคม 2555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4.86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9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กองแผนงาน 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วันพฤหัสบดีที่ 16 สิงหาคม 2555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4.71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9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สำนักงานตรวจสอบภายใน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วันพฤหัสบดีที่ 20 กันยายน 2555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4.71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กองกลาง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วันอังคารที่ 30 ตุลาคม 2555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4.71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9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ศูนย์คอมพิวเตอร์ 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วันพฤหัสบดีที่ 16 สิงหาคม 2555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4.63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กองการเจ้าหน้าที่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วันพุธที่ 1 สิงหาคม 2555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4.57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กองคลัง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วันจันทร์ที่ 27 สิงหาคม 2555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4.43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กองกิจการนักศึกษา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วันพฤหัสบดีที่ 9 สิงหาคม 2555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4.36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กองอาคารและสถานที่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วันพุธที่ 12 กันยายน 2555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4.14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9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สำนักทะเบียนและประมวลผล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วันพฤหัสบดีที่ 13 กันยายน 2555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4.14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สำนักนวัตกรรมการเรียนการสอน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วันพฤหัสบดีที่ 11 ตุลาคม 2555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4.12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9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สำนักวัฒนธรรม 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วันพฤหัสบดีที่ 25 ตุลาคม 2555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4.00</a:t>
                      </a:r>
                    </a:p>
                  </a:txBody>
                  <a:tcPr marL="5183" marR="5183" marT="5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pic>
        <p:nvPicPr>
          <p:cNvPr id="10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37464"/>
            <a:ext cx="1000100" cy="825154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sp>
        <p:nvSpPr>
          <p:cNvPr id="8" name="สี่เหลี่ยมมุมมน 7"/>
          <p:cNvSpPr/>
          <p:nvPr/>
        </p:nvSpPr>
        <p:spPr>
          <a:xfrm>
            <a:off x="584770" y="142852"/>
            <a:ext cx="7059064" cy="953774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การเตรียมพร้อม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FreesiaUPC" pitchFamily="34" charset="-34"/>
            </a:endParaRPr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428596" y="1643050"/>
          <a:ext cx="8358246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66437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รายละเอียด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ห้องประชุม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อุปกรณ์ 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3200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ปริ๊นเตอร์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SAR/</a:t>
                      </a:r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หลักฐาน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รายชื่อผู้บริหาร</a:t>
                      </a:r>
                      <a:r>
                        <a:rPr lang="th-TH" sz="3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(ชุดปัจจุบัน)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รายชื่อผู้รับผิดชอบตัวชี้วัด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อื่นๆ</a:t>
                      </a:r>
                      <a:endParaRPr lang="th-TH" sz="3200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285720" y="285728"/>
            <a:ext cx="6446520" cy="71438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ผลลัพธ์ตามเกณฑ์ </a:t>
            </a:r>
            <a:r>
              <a:rPr lang="en-US" sz="3600" b="1" dirty="0" err="1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EdPEx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FreesiaUPC" pitchFamily="34" charset="-34"/>
            </a:endParaRPr>
          </a:p>
        </p:txBody>
      </p:sp>
      <p:pic>
        <p:nvPicPr>
          <p:cNvPr id="6" name="Picture 1" descr="logo-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137464"/>
            <a:ext cx="1218707" cy="1005520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pic>
        <p:nvPicPr>
          <p:cNvPr id="13318" name="Picture 6" descr="http://qm.kku.ac.th/images/ECPE2009-2010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671614"/>
            <a:ext cx="3357586" cy="44068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648859" y="2780928"/>
            <a:ext cx="315983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รายงานผลลัพธ์  </a:t>
            </a:r>
          </a:p>
          <a:p>
            <a:pPr algn="ctr"/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7.1-7.6 </a:t>
            </a:r>
            <a:endParaRPr lang="th-TH" sz="5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5786" y="7141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สิ่งที่เปลี่ยนแปลงจากปีการศึกษา </a:t>
            </a:r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2554 : 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The voice of customer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85720" y="1285860"/>
            <a:ext cx="864396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รูปแบบการตรวจประเมินที่มีให้เลือก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รูปแบบ</a:t>
            </a:r>
          </a:p>
          <a:p>
            <a:pPr lvl="0">
              <a:buFont typeface="Arial" pitchFamily="34" charset="0"/>
              <a:buChar char="•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เปิดโอกาสให้คณะได้เลือกผู้ตรวจประเมิน</a:t>
            </a:r>
          </a:p>
          <a:p>
            <a:pPr lvl="0">
              <a:buFont typeface="Arial" pitchFamily="34" charset="0"/>
              <a:buChar char="•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ผู้ตรวจประเมินสามารถเลือกทีมประเมินเองได้</a:t>
            </a:r>
          </a:p>
          <a:p>
            <a:pPr lvl="0">
              <a:buFont typeface="Arial" pitchFamily="34" charset="0"/>
              <a:buChar char="•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คณะกรรมการตรวจประเมิน แยก หน้าที่กันทำงาน    </a:t>
            </a:r>
          </a:p>
          <a:p>
            <a:pPr lvl="0">
              <a:buFont typeface="Arial" pitchFamily="34" charset="0"/>
              <a:buChar char="•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การส่งรายงาน ผ่านระบบ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CHE </a:t>
            </a:r>
          </a:p>
          <a:p>
            <a:pPr lvl="0">
              <a:buFont typeface="Arial" pitchFamily="34" charset="0"/>
              <a:buChar char="•"/>
            </a:pP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การยืนยันคะแนนของกรรมการ ต้องพิจารณา</a:t>
            </a:r>
          </a:p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  รายงานหลักฐานในระบบ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CHE</a:t>
            </a:r>
          </a:p>
          <a:p>
            <a:pPr lvl="0">
              <a:buFont typeface="Arial" pitchFamily="34" charset="0"/>
              <a:buChar char="•"/>
            </a:pP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   QA KKU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จัดทำคำสั่งแต่งตั้งผู้ทรงคุณวุฒิ</a:t>
            </a:r>
          </a:p>
          <a:p>
            <a:pPr lvl="0">
              <a:buFont typeface="Arial" pitchFamily="34" charset="0"/>
              <a:buChar char="•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คลินิก </a:t>
            </a:r>
            <a:r>
              <a:rPr lang="en-US" sz="4000" b="1" dirty="0" err="1" smtClean="0">
                <a:latin typeface="TH SarabunPSK" pitchFamily="34" charset="-34"/>
                <a:cs typeface="TH SarabunPSK" pitchFamily="34" charset="-34"/>
              </a:rPr>
              <a:t>EdPEx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Font typeface="Arial" pitchFamily="34" charset="0"/>
              <a:buChar char="•"/>
            </a:pPr>
            <a:endParaRPr lang="en-US" sz="40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5572140"/>
            <a:ext cx="1115616" cy="920463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pic>
        <p:nvPicPr>
          <p:cNvPr id="10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37464"/>
            <a:ext cx="1000100" cy="825154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sp>
        <p:nvSpPr>
          <p:cNvPr id="8" name="สี่เหลี่ยมมุมมน 7"/>
          <p:cNvSpPr/>
          <p:nvPr/>
        </p:nvSpPr>
        <p:spPr>
          <a:xfrm>
            <a:off x="584770" y="142852"/>
            <a:ext cx="7059064" cy="953774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 ผลลัพธ์ตามเกณฑ์ </a:t>
            </a:r>
            <a:r>
              <a:rPr lang="en-US" sz="3600" b="1" dirty="0" err="1" smtClean="0">
                <a:solidFill>
                  <a:schemeClr val="bg1"/>
                </a:solidFill>
                <a:latin typeface="TH SarabunPSK" pitchFamily="34" charset="-34"/>
                <a:cs typeface="FreesiaUPC" pitchFamily="34" charset="-34"/>
              </a:rPr>
              <a:t>EdPEx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FreesiaUPC" pitchFamily="34" charset="-34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83548" y="1453281"/>
            <a:ext cx="7891097" cy="5072063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>
                <a:tab pos="449196" algn="l"/>
              </a:tabLst>
              <a:defRPr/>
            </a:pPr>
            <a:r>
              <a:rPr kumimoji="0" lang="th-TH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	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ตรวจประเมินผลการดำเนินการและการปรับปรุงในด้านต่างๆ ที่สำคัญโดยเปรียบเทียบกับคู่แข่ง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และองค์การอื่นที่ขายผลิตภัณฑ์หรือให้บริการที่คล้ายคลึง ได้แก่ ผลลัพธ์ด้าน</a:t>
            </a:r>
          </a:p>
          <a:p>
            <a:pPr marL="711093" marR="0" lvl="1" indent="-261898" algn="thaiDi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tabLst>
                <a:tab pos="449196" algn="l"/>
              </a:tabLst>
              <a:defRPr/>
            </a:pP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	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-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	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การเรียนรู้ของผู้เรียน </a:t>
            </a:r>
            <a:r>
              <a:rPr lang="th-TH" sz="3200" b="1" kern="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(ผู้รับบริการ)</a:t>
            </a:r>
            <a:r>
              <a:rPr lang="en-US" sz="3200" b="1" kern="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100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คะแนน</a:t>
            </a:r>
          </a:p>
          <a:p>
            <a:pPr marL="711093" marR="0" lvl="1" indent="-261898" algn="thaiDi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tabLst>
                <a:tab pos="449196" algn="l"/>
              </a:tabLst>
              <a:defRPr/>
            </a:pP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	-	การมุ่งเน้นลูกค้า		             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70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คะแนน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  <a:p>
            <a:pPr marL="711093" marR="0" lvl="1" indent="-261898" algn="thaiDi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tabLst>
                <a:tab pos="449196" algn="l"/>
              </a:tabLst>
              <a:defRPr/>
            </a:pP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	-	งบประมาณ การเงิน และตลาด 	   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70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คะแนน 	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  <a:p>
            <a:pPr marL="711093" marR="0" lvl="1" indent="-261898" algn="thaiDi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tabLst>
                <a:tab pos="449196" algn="l"/>
              </a:tabLst>
              <a:defRPr/>
            </a:pP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	-	การมุ่งเน้นผู้ปฏิบัติงาน 		   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70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คะแนน 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  <a:p>
            <a:pPr marL="711093" marR="0" lvl="1" indent="-261898" algn="thaiDi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tabLst>
                <a:tab pos="449196" algn="l"/>
              </a:tabLst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	-	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ประสิทธิผลของกระบวนการ 	   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70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คะแนน 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  <a:p>
            <a:pPr marL="711093" marR="0" lvl="1" indent="-261898" algn="thaiDi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tabLst>
                <a:tab pos="449196" algn="l"/>
              </a:tabLst>
              <a:defRPr/>
            </a:pP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	-	ภาวะผู้นำ 			   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70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คะแนน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5786" y="7141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สิ่งที่เปลี่ยนแปลงจากปีการศึกษา </a:t>
            </a:r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2554 : 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The voice of customer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85720" y="1687661"/>
            <a:ext cx="864396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กำหนดรูปแบบการตรวจประเมินหน่วยงาน </a:t>
            </a:r>
          </a:p>
          <a:p>
            <a:pPr lvl="0">
              <a:buFont typeface="Arial" pitchFamily="34" charset="0"/>
              <a:buChar char="•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กำหนดมาตรฐานในการประกันคุณภาพระดับหน่วยงานเทียบเท่าคณะ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4.00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การจัดทำแผนปรับปรุง 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Improvement plan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lvl="0">
              <a:buFont typeface="Arial" pitchFamily="34" charset="0"/>
              <a:buChar char="•"/>
            </a:pPr>
            <a:endParaRPr lang="en-US" sz="40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5357826"/>
            <a:ext cx="1375368" cy="1134777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4049" y="71414"/>
            <a:ext cx="7649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แนวทางการตรวจประเมินคุณภาพภายในปีการศึกษา </a:t>
            </a:r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2555 </a:t>
            </a:r>
          </a:p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ระดับคณะ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87424"/>
            <a:ext cx="1071570" cy="884122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-32" y="1178266"/>
          <a:ext cx="9144032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1247"/>
                <a:gridCol w="5281466"/>
                <a:gridCol w="26013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รูปแบบ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วิธีการ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เดือน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ตรวจประเมิน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IQA 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และ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EdPEx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วัน)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กรกฎาคม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56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ตรวจประเมิน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IQA 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และ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EdPEx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วัน)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กรกฎาคม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56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แยกการตรวจประเมิน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IQA 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และ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EdPEx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ออกจากกัน (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ช่วง)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สิงหา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กันยายน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56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ตรวจพิเศษจาก </a:t>
                      </a:r>
                      <a:r>
                        <a:rPr lang="th-TH" sz="3200" b="1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สกอ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th-TH" sz="3200" b="1" i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โครงการต่อยอดคุณภาพ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คณะแพทยศาสตร์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32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มข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มิถุนายน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2556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th-TH" sz="3200" b="1" i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วิทยาเขตหนองคาย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กรกฎาคม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56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th-TH" sz="3200" b="1" i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นิติศาสตร์</a:t>
                      </a:r>
                      <a:r>
                        <a:rPr lang="th-TH" sz="32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กรกฏาคม</a:t>
                      </a:r>
                      <a:r>
                        <a:rPr lang="th-TH" sz="32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32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56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1173" y="71414"/>
            <a:ext cx="7545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แนวทางการตรวจประเมินคุณภาพภายในปีการศึกษา </a:t>
            </a:r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2555</a:t>
            </a:r>
          </a:p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ระดับหน่วยงาน</a:t>
            </a:r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87424"/>
            <a:ext cx="1071570" cy="884122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428596" y="1787850"/>
          <a:ext cx="8286808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4381530"/>
                <a:gridCol w="2762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รูปแบบ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วิธีการ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เดือน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แบบที่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ตรวจประเมิน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IQA 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และ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EdPEx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วัน)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สิงหาคม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2556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แบบที่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ตรวจประเมิน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EdPEx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(เฉพาะหน่วยงานที่มีผลการตรวจประเมิน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IQA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ปีการศึกษา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2554 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ระดับคะแนน 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4.00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ขึ้นไป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สิงหาคม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2556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1173" y="285728"/>
            <a:ext cx="764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แนวทางการตรวจประเมินคุณภาพภายในปีการศึกษา </a:t>
            </a:r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2555 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87424"/>
            <a:ext cx="1071570" cy="884122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428596" y="1428736"/>
          <a:ext cx="8286808" cy="5086692"/>
        </p:xfrm>
        <a:graphic>
          <a:graphicData uri="http://schemas.openxmlformats.org/drawingml/2006/table">
            <a:tbl>
              <a:tblPr/>
              <a:tblGrid>
                <a:gridCol w="1823634"/>
                <a:gridCol w="3700904"/>
                <a:gridCol w="2762270"/>
              </a:tblGrid>
              <a:tr h="11608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3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รูปแบบ</a:t>
                      </a:r>
                      <a:endParaRPr lang="en-US" sz="32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3200" b="1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วิธีการ</a:t>
                      </a:r>
                      <a:endParaRPr lang="en-US" sz="3200" b="1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รายละเอียด</a:t>
                      </a:r>
                      <a:r>
                        <a:rPr lang="th-TH" sz="3200" b="1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endParaRPr lang="en-US" sz="32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6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แบบที่ 1</a:t>
                      </a:r>
                      <a:endParaRPr lang="en-US" sz="32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3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ตรวจ  </a:t>
                      </a:r>
                      <a:r>
                        <a:rPr lang="en-US" sz="3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IQA + </a:t>
                      </a:r>
                      <a:r>
                        <a:rPr lang="en-US" sz="3200" b="1" dirty="0" err="1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EdPEx</a:t>
                      </a:r>
                      <a:r>
                        <a:rPr lang="en-US" sz="3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  </a:t>
                      </a:r>
                      <a:endParaRPr lang="en-US" sz="3200" b="1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  </a:t>
                      </a:r>
                      <a:r>
                        <a:rPr lang="th-TH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ใน </a:t>
                      </a:r>
                      <a:r>
                        <a:rPr lang="th-TH" sz="3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 วัน </a:t>
                      </a:r>
                      <a:endParaRPr lang="en-US" sz="32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3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ใช้กรรมการ </a:t>
                      </a:r>
                      <a:r>
                        <a:rPr lang="en-US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</a:t>
                      </a:r>
                      <a:r>
                        <a:rPr lang="th-TH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3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ทีม</a:t>
                      </a:r>
                      <a:endParaRPr lang="en-US" sz="32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เวลา </a:t>
                      </a:r>
                      <a:r>
                        <a:rPr lang="th-TH" sz="3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08.30 - </a:t>
                      </a:r>
                      <a:r>
                        <a:rPr lang="th-TH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</a:t>
                      </a:r>
                      <a:r>
                        <a:rPr lang="en-US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</a:t>
                      </a:r>
                      <a:r>
                        <a:rPr lang="th-TH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.</a:t>
                      </a:r>
                      <a:r>
                        <a:rPr lang="en-US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</a:t>
                      </a:r>
                      <a:r>
                        <a:rPr lang="th-TH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0 </a:t>
                      </a:r>
                      <a:r>
                        <a:rPr lang="th-TH" sz="3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น.</a:t>
                      </a:r>
                      <a:endParaRPr lang="en-US" sz="32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th-TH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รายงานการประเมินตนเองตามตัวชี้วัด</a:t>
                      </a:r>
                      <a:r>
                        <a:rPr lang="th-TH" sz="3200" b="1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en-US" sz="3200" b="1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IQA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th-TH" sz="3200" b="1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รายงานการประเมินตนเองตามเกณฑ์ </a:t>
                      </a:r>
                      <a:r>
                        <a:rPr lang="en-US" sz="3200" b="1" baseline="0" dirty="0" err="1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EdPEX</a:t>
                      </a:r>
                      <a:endParaRPr lang="en-US" sz="3200" b="1" baseline="0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3200" b="1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   7</a:t>
                      </a:r>
                      <a:r>
                        <a:rPr lang="th-TH" sz="3200" b="1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หมวด </a:t>
                      </a:r>
                      <a:endParaRPr lang="en-US" sz="32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1173" y="285728"/>
            <a:ext cx="764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แนวทางการตรวจประเมินคุณภาพภายในปีการศึกษา </a:t>
            </a:r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2555 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87424"/>
            <a:ext cx="1071570" cy="884122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428596" y="1428736"/>
          <a:ext cx="8286808" cy="5086692"/>
        </p:xfrm>
        <a:graphic>
          <a:graphicData uri="http://schemas.openxmlformats.org/drawingml/2006/table">
            <a:tbl>
              <a:tblPr/>
              <a:tblGrid>
                <a:gridCol w="1823634"/>
                <a:gridCol w="3700904"/>
                <a:gridCol w="2762270"/>
              </a:tblGrid>
              <a:tr h="11608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3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รูปแบบ</a:t>
                      </a:r>
                      <a:endParaRPr lang="en-US" sz="32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3200" b="1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วิธีการ</a:t>
                      </a:r>
                      <a:endParaRPr lang="en-US" sz="3200" b="1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รายละเอียด</a:t>
                      </a:r>
                      <a:r>
                        <a:rPr lang="th-TH" sz="3200" b="1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endParaRPr lang="en-US" sz="32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6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แบบที่ </a:t>
                      </a:r>
                      <a:r>
                        <a:rPr lang="en-US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</a:t>
                      </a:r>
                      <a:endParaRPr lang="en-US" sz="32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3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ตรวจ </a:t>
                      </a:r>
                      <a:r>
                        <a:rPr lang="en-US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en-US" sz="3200" b="1" dirty="0" err="1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EdPEx</a:t>
                      </a:r>
                      <a:r>
                        <a:rPr lang="en-US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 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  </a:t>
                      </a:r>
                      <a:r>
                        <a:rPr lang="th-TH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ใน </a:t>
                      </a:r>
                      <a:r>
                        <a:rPr lang="th-TH" sz="3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 วัน </a:t>
                      </a:r>
                      <a:endParaRPr lang="en-US" sz="32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3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ใช้กรรมการ </a:t>
                      </a:r>
                      <a:r>
                        <a:rPr lang="en-US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</a:t>
                      </a:r>
                      <a:r>
                        <a:rPr lang="th-TH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3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ทีม</a:t>
                      </a:r>
                      <a:endParaRPr lang="en-US" sz="32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เวลา </a:t>
                      </a:r>
                      <a:r>
                        <a:rPr lang="th-TH" sz="3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08.30 - </a:t>
                      </a:r>
                      <a:r>
                        <a:rPr lang="th-TH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</a:t>
                      </a:r>
                      <a:r>
                        <a:rPr lang="en-US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</a:t>
                      </a:r>
                      <a:r>
                        <a:rPr lang="th-TH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.</a:t>
                      </a:r>
                      <a:r>
                        <a:rPr lang="en-US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</a:t>
                      </a:r>
                      <a:r>
                        <a:rPr lang="th-TH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0 </a:t>
                      </a:r>
                      <a:r>
                        <a:rPr lang="th-TH" sz="3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น.</a:t>
                      </a:r>
                      <a:endParaRPr lang="en-US" sz="32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th-TH" sz="32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รายงานการประเมินตนเองตามตัวชี้วัด</a:t>
                      </a:r>
                      <a:r>
                        <a:rPr lang="th-TH" sz="3200" b="1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en-US" sz="3200" b="1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IQA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 </a:t>
                      </a:r>
                      <a:r>
                        <a:rPr lang="th-TH" sz="3200" b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(ไม่ตรวจประเมิน)</a:t>
                      </a:r>
                      <a:endParaRPr lang="en-US" sz="3200" b="1" baseline="0" dirty="0" smtClean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th-TH" sz="3200" b="1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รายงานการประเมินตนเองตามเกณฑ์ </a:t>
                      </a:r>
                      <a:r>
                        <a:rPr lang="en-US" sz="3200" b="1" baseline="0" dirty="0" err="1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EdPEX</a:t>
                      </a:r>
                      <a:r>
                        <a:rPr lang="en-US" sz="3200" b="1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  7</a:t>
                      </a:r>
                      <a:r>
                        <a:rPr lang="th-TH" sz="3200" b="1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หมวด </a:t>
                      </a:r>
                      <a:endParaRPr lang="en-US" sz="32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838575" y="180657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99175" y="3108325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414963" y="4902200"/>
            <a:ext cx="1466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04708" y="285728"/>
            <a:ext cx="4924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แนวทางการติดตามคุณภาพของ </a:t>
            </a:r>
            <a:r>
              <a:rPr lang="th-TH" sz="3600" b="1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สกอ</a:t>
            </a:r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Picture 1" descr="logo-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87424"/>
            <a:ext cx="1071570" cy="884122"/>
          </a:xfrm>
          <a:prstGeom prst="rect">
            <a:avLst/>
          </a:prstGeom>
          <a:noFill/>
          <a:ln w="63500" algn="in">
            <a:noFill/>
            <a:miter lim="800000"/>
            <a:headEnd/>
            <a:tailEnd/>
          </a:ln>
        </p:spPr>
      </p:pic>
      <p:sp>
        <p:nvSpPr>
          <p:cNvPr id="140289" name="Rectangle 1"/>
          <p:cNvSpPr>
            <a:spLocks noChangeArrowheads="1"/>
          </p:cNvSpPr>
          <p:nvPr/>
        </p:nvSpPr>
        <p:spPr bwMode="auto">
          <a:xfrm>
            <a:off x="428596" y="1428736"/>
            <a:ext cx="807249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แนวทางที่  1 การติดตามตรวจสอบผ่านระบบ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CHE QA Online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ผลการประเมินองค์ประกอบที่ 2 การผลิตบัณฑิต และองค์ประกอบที่ 4 การวิจัยอยู่ในระดับดีขึ้นไป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กรณีสถาบันไม่มีระดับบัณฑิตศึกษา ให้ใช้ผลการประเมินองค์ประกอบที่ 4 การวิจัย มีผลการประเมินระดับพอใช้ โดยมีค่าคะแนนตั้งแต่ 3.01 ขึ้นไป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แนวทางที่ 2 การติดตามโดยเข้าตรวจเยี่ยมในพื้น</a:t>
            </a: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กรณีสถาบันที่มีผลการประเมินคุณภาพประจำปีไม่ผ่านเกณฑ์ที่กำหนด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พิจารณาจากผลการประเมินจากระบบ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CHE QA Online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องค์ประกอบที่ 2 การผลิตบัณฑิต และองค์ประกอบที่  4 การวิจัย มีผลการประเมินระดับพอใช้ลงมา 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91TGp_food_light">
  <a:themeElements>
    <a:clrScheme name="282TGp_food_light_ani 2">
      <a:dk1>
        <a:srgbClr val="30311D"/>
      </a:dk1>
      <a:lt1>
        <a:srgbClr val="FFFFFF"/>
      </a:lt1>
      <a:dk2>
        <a:srgbClr val="333399"/>
      </a:dk2>
      <a:lt2>
        <a:srgbClr val="C0C0C0"/>
      </a:lt2>
      <a:accent1>
        <a:srgbClr val="FACF67"/>
      </a:accent1>
      <a:accent2>
        <a:srgbClr val="D67C57"/>
      </a:accent2>
      <a:accent3>
        <a:srgbClr val="FFFFFF"/>
      </a:accent3>
      <a:accent4>
        <a:srgbClr val="272817"/>
      </a:accent4>
      <a:accent5>
        <a:srgbClr val="FCE4B8"/>
      </a:accent5>
      <a:accent6>
        <a:srgbClr val="C2704E"/>
      </a:accent6>
      <a:hlink>
        <a:srgbClr val="954B0C"/>
      </a:hlink>
      <a:folHlink>
        <a:srgbClr val="91597E"/>
      </a:folHlink>
    </a:clrScheme>
    <a:fontScheme name="282TGp_food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82TGp_food_light_ani 1">
        <a:dk1>
          <a:srgbClr val="30311D"/>
        </a:dk1>
        <a:lt1>
          <a:srgbClr val="FFFFFF"/>
        </a:lt1>
        <a:dk2>
          <a:srgbClr val="333399"/>
        </a:dk2>
        <a:lt2>
          <a:srgbClr val="C0C0C0"/>
        </a:lt2>
        <a:accent1>
          <a:srgbClr val="3780BD"/>
        </a:accent1>
        <a:accent2>
          <a:srgbClr val="98C13D"/>
        </a:accent2>
        <a:accent3>
          <a:srgbClr val="FFFFFF"/>
        </a:accent3>
        <a:accent4>
          <a:srgbClr val="272817"/>
        </a:accent4>
        <a:accent5>
          <a:srgbClr val="AEC0DB"/>
        </a:accent5>
        <a:accent6>
          <a:srgbClr val="89AF36"/>
        </a:accent6>
        <a:hlink>
          <a:srgbClr val="F5B821"/>
        </a:hlink>
        <a:folHlink>
          <a:srgbClr val="9159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82TGp_food_light_ani 2">
        <a:dk1>
          <a:srgbClr val="30311D"/>
        </a:dk1>
        <a:lt1>
          <a:srgbClr val="FFFFFF"/>
        </a:lt1>
        <a:dk2>
          <a:srgbClr val="333399"/>
        </a:dk2>
        <a:lt2>
          <a:srgbClr val="C0C0C0"/>
        </a:lt2>
        <a:accent1>
          <a:srgbClr val="FACF67"/>
        </a:accent1>
        <a:accent2>
          <a:srgbClr val="D67C57"/>
        </a:accent2>
        <a:accent3>
          <a:srgbClr val="FFFFFF"/>
        </a:accent3>
        <a:accent4>
          <a:srgbClr val="272817"/>
        </a:accent4>
        <a:accent5>
          <a:srgbClr val="FCE4B8"/>
        </a:accent5>
        <a:accent6>
          <a:srgbClr val="C2704E"/>
        </a:accent6>
        <a:hlink>
          <a:srgbClr val="954B0C"/>
        </a:hlink>
        <a:folHlink>
          <a:srgbClr val="9159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82TGp_food_light_ani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D51919"/>
        </a:accent1>
        <a:accent2>
          <a:srgbClr val="F7A83F"/>
        </a:accent2>
        <a:accent3>
          <a:srgbClr val="FFFFFF"/>
        </a:accent3>
        <a:accent4>
          <a:srgbClr val="000000"/>
        </a:accent4>
        <a:accent5>
          <a:srgbClr val="E7ABAB"/>
        </a:accent5>
        <a:accent6>
          <a:srgbClr val="E09838"/>
        </a:accent6>
        <a:hlink>
          <a:srgbClr val="6EB3F2"/>
        </a:hlink>
        <a:folHlink>
          <a:srgbClr val="655EC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291TGp_food_light</Template>
  <TotalTime>2642</TotalTime>
  <Words>2666</Words>
  <Application>Microsoft Office PowerPoint</Application>
  <PresentationFormat>นำเสนอทางหน้าจอ (4:3)</PresentationFormat>
  <Paragraphs>909</Paragraphs>
  <Slides>30</Slides>
  <Notes>23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30</vt:i4>
      </vt:variant>
    </vt:vector>
  </HeadingPairs>
  <TitlesOfParts>
    <vt:vector size="31" baseType="lpstr">
      <vt:lpstr>291TGp_food_light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  <vt:lpstr>ภาพนิ่ง 27</vt:lpstr>
      <vt:lpstr>ภาพนิ่ง 28</vt:lpstr>
      <vt:lpstr>ภาพนิ่ง 29</vt:lpstr>
      <vt:lpstr>ภาพนิ่ง 30</vt:lpstr>
    </vt:vector>
  </TitlesOfParts>
  <Company>KhonKaen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การฝึกอบรมผู้ตรวจประเมินคุณภาพภายในระดับภาควิชา ปีการศึกษา 2554</dc:title>
  <dc:creator>Pawana Kittiwimolchai</dc:creator>
  <cp:lastModifiedBy>it_clinic</cp:lastModifiedBy>
  <cp:revision>186</cp:revision>
  <dcterms:created xsi:type="dcterms:W3CDTF">2012-03-15T14:17:45Z</dcterms:created>
  <dcterms:modified xsi:type="dcterms:W3CDTF">2013-06-24T06:09:35Z</dcterms:modified>
</cp:coreProperties>
</file>