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799263" cy="99298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4FF953-13D8-4DB9-90AC-C0D3D235241A}" type="datetimeFigureOut">
              <a:rPr lang="th-TH" smtClean="0"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DEE535F-344B-488B-865E-DC42A0BD7CE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512" y="1412776"/>
            <a:ext cx="7920880" cy="1512168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ระบบการประกันคุณภาพการศึกษาภายใน ระดับอุดมศึกษา พ.ศ. 2557</a:t>
            </a:r>
            <a:endParaRPr lang="th-TH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8422704" cy="2376264"/>
          </a:xfrm>
        </p:spPr>
        <p:txBody>
          <a:bodyPr>
            <a:noAutofit/>
          </a:bodyPr>
          <a:lstStyle/>
          <a:p>
            <a:pPr algn="r"/>
            <a:r>
              <a:rPr lang="th-TH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ของ สำนักงานคณะกรรมการการอุดมศึกษา</a:t>
            </a:r>
          </a:p>
          <a:p>
            <a:pPr algn="r"/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th-TH" sz="16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 </a:t>
            </a:r>
          </a:p>
          <a:p>
            <a:pPr algn="r"/>
            <a:r>
              <a:rPr lang="th-TH" sz="16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คณะอนุกรรมการพัฒนาการประกันคุณภาพการศึกษาภายในระดับอุดมศึกษา</a:t>
            </a:r>
            <a:endParaRPr lang="th-TH" sz="16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75656" cy="1475656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10470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แนวปฏิบัติในการ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ประกัน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คุณภาพการศึกษาภายใน ระดับอุดมศึกษา (ต่อ)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2664296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สกอ</a:t>
            </a:r>
            <a:r>
              <a:rPr lang="th-TH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4000" i="1" dirty="0" smtClean="0"/>
              <a:t> </a:t>
            </a:r>
            <a:r>
              <a:rPr lang="th-TH" sz="4000" dirty="0" smtClean="0"/>
              <a:t>ได้</a:t>
            </a:r>
            <a:r>
              <a:rPr lang="th-TH" sz="4000" dirty="0"/>
              <a:t>จัดให้</a:t>
            </a:r>
            <a:r>
              <a:rPr lang="th-TH" sz="4000" dirty="0" smtClean="0"/>
              <a:t>มี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ฐานข้อมูลสำหรับการ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ประเมิน </a:t>
            </a:r>
            <a:r>
              <a:rPr lang="th-TH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</a:t>
            </a:r>
            <a:r>
              <a:rPr lang="th-TH" sz="4000" dirty="0" smtClean="0"/>
              <a:t>สอดคล้องกับระบบประกันคุณภาพการศึกษาภายในที่ </a:t>
            </a:r>
            <a:r>
              <a:rPr lang="th-TH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ค.</a:t>
            </a:r>
            <a:r>
              <a:rPr lang="th-TH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ป.ภ</a:t>
            </a:r>
            <a:r>
              <a:rPr lang="th-TH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000" dirty="0" smtClean="0"/>
              <a:t>พัฒนาขึ้นซึ่งสามารถ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เชื่อมโยงกับการประเมินคุณภาพภายนอก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 </a:t>
            </a:r>
            <a:r>
              <a:rPr lang="th-TH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สมศ. </a:t>
            </a:r>
            <a:r>
              <a:rPr lang="th-TH" sz="4000" dirty="0" smtClean="0"/>
              <a:t>และ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สำนักงาน </a:t>
            </a:r>
            <a:r>
              <a:rPr lang="th-TH" sz="4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ก.พ.ร</a:t>
            </a:r>
            <a:r>
              <a:rPr lang="th-TH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h-TH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3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10470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แนวปฏิบัติในการ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ประกัน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คุณภาพการศึกษาภายใน ระดับอุดมศึกษา (ต่อ)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27" y="2060848"/>
            <a:ext cx="8352928" cy="2664296"/>
          </a:xfrm>
        </p:spPr>
        <p:txBody>
          <a:bodyPr>
            <a:noAutofit/>
          </a:bodyPr>
          <a:lstStyle/>
          <a:p>
            <a:pPr marL="457200" indent="-457200" algn="thaiDist">
              <a:buFont typeface="Arial" pitchFamily="34" charset="0"/>
              <a:buChar char="•"/>
            </a:pPr>
            <a:r>
              <a:rPr lang="th-TH" sz="3600" dirty="0"/>
              <a:t>กรณีที่</a:t>
            </a:r>
            <a:r>
              <a:rPr lang="th-TH" sz="3600" dirty="0" smtClean="0"/>
              <a:t>สถานศึกษาระดับอุดมศึกษา</a:t>
            </a:r>
            <a:r>
              <a:rPr lang="th-TH" sz="3600" dirty="0"/>
              <a:t>เลือกใช้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ระบบการประกัน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คุณภาพการศึกษาอื่น</a:t>
            </a:r>
            <a:r>
              <a:rPr lang="th-TH" sz="3600" dirty="0" smtClean="0"/>
              <a:t> นอกเหนือจาก</a:t>
            </a:r>
            <a:r>
              <a:rPr lang="th-TH" sz="3600" dirty="0"/>
              <a:t>ระบบการประกัน</a:t>
            </a:r>
            <a:r>
              <a:rPr lang="th-TH" sz="3600" dirty="0" smtClean="0"/>
              <a:t>คุณภาพการศึกษาภายในที่ </a:t>
            </a:r>
            <a:r>
              <a:rPr lang="th-TH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ค.</a:t>
            </a:r>
            <a:r>
              <a:rPr lang="th-TH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ป.ภ</a:t>
            </a:r>
            <a:r>
              <a:rPr lang="th-TH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3600" dirty="0"/>
              <a:t>พัฒนาขึ้นสถานศึกษา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จะต้องเสนอให้ </a:t>
            </a:r>
            <a:r>
              <a:rPr lang="th-TH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ค.</a:t>
            </a:r>
            <a:r>
              <a:rPr lang="th-TH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ป.ภ</a:t>
            </a:r>
            <a:r>
              <a:rPr lang="th-TH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พิจารณา</a:t>
            </a:r>
            <a:endParaRPr lang="th-TH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3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2736304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600" dirty="0"/>
              <a:t>สถานศึกษาระดับอุดมศึกษา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จัดส่ง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รายงาน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ประจำปี </a:t>
            </a:r>
            <a:r>
              <a:rPr lang="th-TH" sz="3600" dirty="0" smtClean="0"/>
              <a:t>ที่</a:t>
            </a:r>
            <a:r>
              <a:rPr lang="th-TH" sz="3600" dirty="0"/>
              <a:t>เป็นรายงานประเมิน</a:t>
            </a:r>
            <a:r>
              <a:rPr lang="th-TH" sz="3600" dirty="0" smtClean="0"/>
              <a:t>คุณภาพการศึกษาภายใน</a:t>
            </a:r>
            <a:r>
              <a:rPr lang="th-TH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ผ่าน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ระบบฐานข้อมูลด้านการประกันคุณภาพการศึกษาระดับอุดมศึกษา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CHE QA Online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/>
              <a:t>ภายในหนึ่ง</a:t>
            </a:r>
            <a:r>
              <a:rPr lang="th-TH" sz="3600" dirty="0"/>
              <a:t>ร้อยยี่สิบวันนับจากสิ้นปี</a:t>
            </a:r>
            <a:r>
              <a:rPr lang="th-TH" sz="3600" dirty="0" smtClean="0"/>
              <a:t>การศึกษา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ไม่ว่าจะใช้ระบบประกันคุณภาพใดๆ </a:t>
            </a:r>
            <a:endParaRPr lang="th-TH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323528" y="332656"/>
            <a:ext cx="8712968" cy="1047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แนวปฏิบัติในการประกันคุณภาพการศึกษาภายใน ระดับอุดมศึกษา (ต่อ)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3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312368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การเปิด – ปิดภาค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การศึกษาแบบเดิม </a:t>
            </a:r>
          </a:p>
          <a:p>
            <a:pPr marL="1211580" lvl="5" indent="-457200">
              <a:buFont typeface="Arial" pitchFamily="34" charset="0"/>
              <a:buChar char="•"/>
            </a:pPr>
            <a:r>
              <a:rPr lang="th-TH" sz="3400" b="1" dirty="0" smtClean="0"/>
              <a:t>ให้</a:t>
            </a:r>
            <a:r>
              <a:rPr lang="th-TH" sz="3400" b="1" dirty="0"/>
              <a:t>จัดเก็บข้อมูลผลการดำเนินงานตามรอบปีการศึกษาเดิม คือ </a:t>
            </a:r>
            <a:r>
              <a:rPr lang="th-TH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ตั้งแต่เดือนมิถุนายนถึงเดือนพฤษภาคมของปีถัดไป </a:t>
            </a:r>
            <a:endParaRPr lang="th-TH" sz="3400" b="1" dirty="0" smtClean="0"/>
          </a:p>
          <a:p>
            <a:pPr marL="1211580" lvl="5" indent="-457200">
              <a:buFont typeface="Arial" pitchFamily="34" charset="0"/>
              <a:buChar char="•"/>
            </a:pPr>
            <a:r>
              <a:rPr lang="th-TH" sz="3400" b="1" dirty="0" smtClean="0"/>
              <a:t>จัดส่ง</a:t>
            </a:r>
            <a:r>
              <a:rPr lang="th-TH" sz="3400" b="1" dirty="0"/>
              <a:t>รายงานประจำปีฯ ไป</a:t>
            </a:r>
            <a:r>
              <a:rPr lang="th-TH" sz="3400" b="1" dirty="0" smtClean="0"/>
              <a:t>ยัง </a:t>
            </a:r>
            <a:r>
              <a:rPr lang="th-TH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สกอ</a:t>
            </a:r>
            <a:r>
              <a:rPr lang="th-TH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ภายใน</a:t>
            </a:r>
            <a:r>
              <a:rPr lang="th-TH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เดือนกันยายนของทุกปี</a:t>
            </a:r>
            <a:endParaRPr lang="th-TH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323528" y="332656"/>
            <a:ext cx="8712968" cy="1047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แนวปฏิบัติในการประกันคุณภาพการศึกษาภายใน ระดับอุดมศึกษา (ต่อ)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51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3312368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การเปิด – ปิดภาค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การศึกษาแบบอาเซียน </a:t>
            </a:r>
          </a:p>
          <a:p>
            <a:pPr marL="1211580" lvl="5" indent="-457200">
              <a:buFont typeface="Arial" pitchFamily="34" charset="0"/>
              <a:buChar char="•"/>
            </a:pPr>
            <a:r>
              <a:rPr lang="th-TH" sz="3400" b="1" dirty="0"/>
              <a:t>ให้จัดเก็บข้อมูลผลการดำเนินงานตามรอบปีการศึกษาของอาเซียน คือ </a:t>
            </a:r>
            <a:r>
              <a:rPr lang="th-TH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ตั้งแต่เดือนสิงหาคมถึงเดือนกรกฎาคม</a:t>
            </a:r>
            <a:r>
              <a:rPr lang="th-TH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</a:t>
            </a:r>
            <a:br>
              <a:rPr lang="th-TH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ปี</a:t>
            </a:r>
            <a:r>
              <a:rPr lang="th-TH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ถัดไป</a:t>
            </a:r>
            <a:r>
              <a:rPr lang="th-TH" sz="3400" b="1" dirty="0"/>
              <a:t> </a:t>
            </a:r>
            <a:endParaRPr lang="th-TH" sz="3400" b="1" dirty="0" smtClean="0"/>
          </a:p>
          <a:p>
            <a:pPr marL="1211580" lvl="5" indent="-457200">
              <a:buFont typeface="Arial" pitchFamily="34" charset="0"/>
              <a:buChar char="•"/>
            </a:pPr>
            <a:r>
              <a:rPr lang="th-TH" sz="3400" b="1" dirty="0" smtClean="0"/>
              <a:t>จัดส่งรายงานประจำปี</a:t>
            </a:r>
            <a:r>
              <a:rPr lang="th-TH" sz="3400" b="1" dirty="0"/>
              <a:t>ฯ ไป</a:t>
            </a:r>
            <a:r>
              <a:rPr lang="th-TH" sz="3400" b="1" dirty="0" smtClean="0"/>
              <a:t>ยัง </a:t>
            </a:r>
            <a:r>
              <a:rPr lang="th-TH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สกอ</a:t>
            </a:r>
            <a:r>
              <a:rPr lang="th-TH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h-TH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ภายใน</a:t>
            </a:r>
            <a:r>
              <a:rPr lang="th-TH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เดือนพฤศจิกายนของทุกปี</a:t>
            </a:r>
            <a:endParaRPr lang="th-TH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323528" y="332656"/>
            <a:ext cx="8712968" cy="1047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แนวปฏิบัติในการประกันคุณภาพการศึกษาภายใน ระดับอุดมศึกษา (ต่อ)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86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10470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การติดตามตรวจสอบคุณภาพการศึกษา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384376"/>
          </a:xfrm>
        </p:spPr>
        <p:txBody>
          <a:bodyPr>
            <a:noAutofit/>
          </a:bodyPr>
          <a:lstStyle/>
          <a:p>
            <a:pPr marL="0" indent="0"/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ตามกฎกระทรวงฯ ข้อ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 </a:t>
            </a:r>
            <a:r>
              <a:rPr lang="th-TH" sz="3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สกอ</a:t>
            </a:r>
            <a:r>
              <a:rPr lang="th-TH" sz="3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400" i="1" dirty="0" smtClean="0"/>
              <a:t> </a:t>
            </a:r>
            <a:r>
              <a:rPr lang="th-TH" sz="3400" dirty="0"/>
              <a:t>จะ</a:t>
            </a:r>
            <a:r>
              <a:rPr lang="th-TH" sz="3400" dirty="0" smtClean="0"/>
              <a:t>ดำเนินการ</a:t>
            </a:r>
            <a:endParaRPr lang="th-TH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h-TH" sz="3600" dirty="0" smtClean="0"/>
              <a:t>ติดตามตรวจสอบความก้าวหน้าของการปฏิบัติตามแผนการพัฒนาคุณภาพการศึกษาของสถานศึกษา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อย่าง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น้อยหนึ่งครั้งในทุกสามปี </a:t>
            </a:r>
            <a:endParaRPr lang="th-TH" sz="3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th-TH" sz="3600" dirty="0" smtClean="0"/>
              <a:t>แจ้งผลการติดตามฯให้สถานศึกษาทราบและเปิดเผยต่อสาธารณชน</a:t>
            </a:r>
            <a:endParaRPr lang="th-TH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30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712968" cy="1479064"/>
          </a:xfrm>
        </p:spPr>
        <p:txBody>
          <a:bodyPr>
            <a:noAutofit/>
          </a:bodyPr>
          <a:lstStyle/>
          <a:p>
            <a:pPr algn="ctr"/>
            <a:r>
              <a:rPr lang="th-TH" sz="9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</a:rPr>
              <a:t>ขอขอบคุณ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</a:rPr>
              <a:t/>
            </a:r>
            <a:b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</a:rPr>
            </a:br>
            <a:endParaRPr lang="th-TH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2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296144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ประกาศคณะกรรมการประกันคุณภาพภายในระดับอุดมศึกษา  </a:t>
            </a:r>
            <a:b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เรื่อง  หลักเกณฑ์และแนวปฏิบัติเกี่ยวกับการ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ประกันคุณภาพภายใน ระดับอุดมศึกษา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พ.ศ. 2557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640960" cy="2952328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th-TH" sz="3200" dirty="0" smtClean="0"/>
              <a:t> </a:t>
            </a:r>
            <a:r>
              <a:rPr lang="th-TH" sz="3200" dirty="0" smtClean="0">
                <a:solidFill>
                  <a:srgbClr val="002060"/>
                </a:solidFill>
              </a:rPr>
              <a:t>วัตถุประสงค์ของการประกันคุณภาพการศึกษาภายใน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3200" dirty="0" smtClean="0">
                <a:solidFill>
                  <a:srgbClr val="002060"/>
                </a:solidFill>
              </a:rPr>
              <a:t> หลักเกณฑ์เกี่ยวกับระบบการประกันคุณภาพการศึกษาภายใน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3200" dirty="0" smtClean="0">
                <a:solidFill>
                  <a:srgbClr val="002060"/>
                </a:solidFill>
              </a:rPr>
              <a:t> แนวปฏิบัติในการประกัน</a:t>
            </a:r>
            <a:r>
              <a:rPr lang="th-TH" sz="3200" dirty="0">
                <a:solidFill>
                  <a:srgbClr val="002060"/>
                </a:solidFill>
              </a:rPr>
              <a:t>คุณภาพการศึกษาภายใน </a:t>
            </a:r>
            <a:endParaRPr lang="th-TH" sz="3200" dirty="0" smtClean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th-TH" sz="3200" dirty="0" smtClean="0">
                <a:solidFill>
                  <a:srgbClr val="002060"/>
                </a:solidFill>
              </a:rPr>
              <a:t> การติดตามตรวจสอบคุณภาพการศึกษา</a:t>
            </a:r>
            <a:endParaRPr lang="th-TH" sz="3200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4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188640"/>
            <a:ext cx="8424936" cy="1047016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วัตถุประสงค์</a:t>
            </a:r>
            <a:r>
              <a:rPr lang="th-TH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ของระบบการ</a:t>
            </a:r>
            <a:r>
              <a:rPr lang="th-TH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ประกัน</a:t>
            </a:r>
            <a:r>
              <a:rPr lang="th-TH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คุณภาพ</a:t>
            </a:r>
            <a:br>
              <a:rPr lang="th-TH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การศึกษาภายใน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65510"/>
            <a:ext cx="8640960" cy="347565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200" dirty="0" smtClean="0">
                <a:solidFill>
                  <a:srgbClr val="002060"/>
                </a:solidFill>
              </a:rPr>
              <a:t>เพื่อ</a:t>
            </a:r>
            <a:r>
              <a:rPr lang="th-TH" sz="3200" dirty="0">
                <a:solidFill>
                  <a:srgbClr val="002060"/>
                </a:solidFill>
              </a:rPr>
              <a:t>กำหนดแนวทางในการประกันคุณภาพการศึกษาภายใน </a:t>
            </a:r>
            <a:r>
              <a:rPr lang="th-TH" sz="3200" dirty="0" smtClean="0">
                <a:solidFill>
                  <a:srgbClr val="002060"/>
                </a:solidFill>
              </a:rPr>
              <a:t>ระดับอุดมศึกษา</a:t>
            </a:r>
            <a:r>
              <a:rPr lang="th-TH" sz="3200" dirty="0">
                <a:solidFill>
                  <a:srgbClr val="002060"/>
                </a:solidFill>
              </a:rPr>
              <a:t>โดยยึดหลักเสรีภาพทางวิชาการและความ</a:t>
            </a:r>
            <a:r>
              <a:rPr lang="th-TH" sz="3200" dirty="0" smtClean="0">
                <a:solidFill>
                  <a:srgbClr val="002060"/>
                </a:solidFill>
              </a:rPr>
              <a:t>มีอิสระใน</a:t>
            </a:r>
            <a:r>
              <a:rPr lang="th-TH" sz="3200" dirty="0">
                <a:solidFill>
                  <a:srgbClr val="002060"/>
                </a:solidFill>
              </a:rPr>
              <a:t>การดำเนินการของ</a:t>
            </a:r>
            <a:r>
              <a:rPr lang="th-TH" sz="3200" dirty="0" smtClean="0">
                <a:solidFill>
                  <a:srgbClr val="002060"/>
                </a:solidFill>
              </a:rPr>
              <a:t>สถานศึกษาฯ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 smtClean="0">
                <a:solidFill>
                  <a:srgbClr val="002060"/>
                </a:solidFill>
              </a:rPr>
              <a:t>เพื่อให้</a:t>
            </a:r>
            <a:r>
              <a:rPr lang="th-TH" sz="3200" dirty="0">
                <a:solidFill>
                  <a:srgbClr val="002060"/>
                </a:solidFill>
              </a:rPr>
              <a:t>การพัฒนา</a:t>
            </a:r>
            <a:r>
              <a:rPr lang="th-TH" sz="3200" dirty="0" smtClean="0">
                <a:solidFill>
                  <a:srgbClr val="002060"/>
                </a:solidFill>
              </a:rPr>
              <a:t>คุณภาพและ</a:t>
            </a:r>
            <a:r>
              <a:rPr lang="th-TH" sz="3200" dirty="0">
                <a:solidFill>
                  <a:srgbClr val="002060"/>
                </a:solidFill>
              </a:rPr>
              <a:t>มาตรฐานการศึกษา</a:t>
            </a:r>
            <a:r>
              <a:rPr lang="th-TH" sz="3200" dirty="0" smtClean="0">
                <a:solidFill>
                  <a:srgbClr val="002060"/>
                </a:solidFill>
              </a:rPr>
              <a:t>ของ   สถานศึกษาฯมี</a:t>
            </a:r>
            <a:r>
              <a:rPr lang="th-TH" sz="3200" dirty="0">
                <a:solidFill>
                  <a:srgbClr val="002060"/>
                </a:solidFill>
              </a:rPr>
              <a:t>ประสิทธิภาพ</a:t>
            </a:r>
            <a:r>
              <a:rPr lang="th-TH" sz="3200" dirty="0" smtClean="0">
                <a:solidFill>
                  <a:srgbClr val="002060"/>
                </a:solidFill>
              </a:rPr>
              <a:t>และเกิดประสิทธิผลอย่างต่อเนื่อง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 smtClean="0">
                <a:solidFill>
                  <a:srgbClr val="002060"/>
                </a:solidFill>
              </a:rPr>
              <a:t>เพื่อเตรียม</a:t>
            </a:r>
            <a:r>
              <a:rPr lang="th-TH" sz="3200" dirty="0">
                <a:solidFill>
                  <a:srgbClr val="002060"/>
                </a:solidFill>
              </a:rPr>
              <a:t>ความ</a:t>
            </a:r>
            <a:r>
              <a:rPr lang="th-TH" sz="3200" dirty="0" smtClean="0">
                <a:solidFill>
                  <a:srgbClr val="002060"/>
                </a:solidFill>
              </a:rPr>
              <a:t>พร้อมรองรับ</a:t>
            </a:r>
            <a:r>
              <a:rPr lang="th-TH" sz="3200" dirty="0">
                <a:solidFill>
                  <a:srgbClr val="002060"/>
                </a:solidFill>
              </a:rPr>
              <a:t>การ</a:t>
            </a:r>
            <a:r>
              <a:rPr lang="th-TH" sz="3200" dirty="0" smtClean="0">
                <a:solidFill>
                  <a:srgbClr val="002060"/>
                </a:solidFill>
              </a:rPr>
              <a:t>ประกันคุณภาพ</a:t>
            </a:r>
            <a:r>
              <a:rPr lang="th-TH" sz="3200" dirty="0">
                <a:solidFill>
                  <a:srgbClr val="002060"/>
                </a:solidFill>
              </a:rPr>
              <a:t>ภายนอก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340768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080120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หลักเกณฑ์เกี่ยวกับ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ระบบ</a:t>
            </a: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การประกัน</a:t>
            </a:r>
            <a: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คุณภาพการศึกษาภายใน </a:t>
            </a: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พ.ศ.2557</a:t>
            </a:r>
            <a:endParaRPr lang="th-TH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3456384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200" dirty="0" smtClean="0"/>
              <a:t>สถานศึกษาระดับอุดมศึกษา</a:t>
            </a:r>
            <a:r>
              <a:rPr lang="th-TH" sz="3200" dirty="0"/>
              <a:t>ต้อง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จัดให้มีระบบประกันคุณภาพ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การศึกษาภายในระดับ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หลักสูตร คณะ สถาบัน </a:t>
            </a:r>
            <a:r>
              <a:rPr lang="th-TH" sz="3200" dirty="0"/>
              <a:t>ให้สอดคล้อง</a:t>
            </a:r>
            <a:r>
              <a:rPr lang="th-TH" sz="3200" dirty="0" smtClean="0"/>
              <a:t>กับ 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กฎกระทรวง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ว่าด้วยระบบ หลักเกณฑ์ และวิธีการ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ประกันคุณภาพ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การศึกษา พ.ศ. 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2553</a:t>
            </a:r>
            <a:endParaRPr lang="th-TH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/>
              <a:t>สถานศึกษาระดับอุดมศึกษา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อิสระในการเลือกระบบประกัน</a:t>
            </a: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คุณภาพการศึกษาภายในของ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ตนเอง</a:t>
            </a:r>
            <a:r>
              <a:rPr lang="th-TH" sz="3200" dirty="0"/>
              <a:t>ให้สอดคล้องกับมาตรฐานการศึกษา มาตรฐาน</a:t>
            </a:r>
            <a:r>
              <a:rPr lang="th-TH" sz="3200" dirty="0" smtClean="0"/>
              <a:t>การอุดมศึกษา เกณฑ์มาตรฐานอื่นๆ ที่</a:t>
            </a:r>
            <a:r>
              <a:rPr lang="th-TH" sz="3200" dirty="0"/>
              <a:t>เกี่ยวข้อง และรองรับการ</a:t>
            </a:r>
            <a:r>
              <a:rPr lang="th-TH" sz="3200" dirty="0" smtClean="0"/>
              <a:t>ประเมินคุณภาพ</a:t>
            </a:r>
            <a:r>
              <a:rPr lang="th-TH" sz="3200" dirty="0"/>
              <a:t>ภายนอก </a:t>
            </a:r>
            <a:r>
              <a:rPr lang="th-TH" sz="3000" dirty="0">
                <a:solidFill>
                  <a:srgbClr val="002060"/>
                </a:solidFill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84976" cy="1047016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หลักเกณฑ์เกี่ยวกับ</a:t>
            </a:r>
            <a:b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ระบบ</a:t>
            </a: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การประกัน</a:t>
            </a:r>
            <a: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คุณภาพการศึกษาภายใน พ.ศ.2557(ต่อ)</a:t>
            </a:r>
            <a:endParaRPr lang="th-TH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3024336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ประกัน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คุณภาพการศึกษาภายในที่สถานศึกษาระดับอุดมศึกษาเลือกใช้</a:t>
            </a:r>
          </a:p>
          <a:p>
            <a:pPr marL="1467612" lvl="6" indent="-457200">
              <a:buFont typeface="Arial" pitchFamily="34" charset="0"/>
              <a:buChar char="•"/>
            </a:pPr>
            <a:r>
              <a:rPr lang="th-TH" sz="3000" b="1" dirty="0" smtClean="0"/>
              <a:t>ต้องเป็นระบบที่สนองต่อเจตนารมณ์</a:t>
            </a:r>
            <a:r>
              <a:rPr lang="th-TH" sz="3000" b="1" dirty="0"/>
              <a:t>แห่งพระราชบัญญัติการศึกษาแห่งชาติ และกฎกระทรวงฯ  </a:t>
            </a:r>
            <a:endParaRPr lang="th-TH" sz="3000" b="1" dirty="0" smtClean="0"/>
          </a:p>
          <a:p>
            <a:pPr marL="1467612" lvl="6" indent="-457200">
              <a:buFont typeface="Arial" pitchFamily="34" charset="0"/>
              <a:buChar char="•"/>
            </a:pPr>
            <a:r>
              <a:rPr lang="th-TH" sz="3000" b="1" dirty="0" smtClean="0"/>
              <a:t>อาจเป็นระบบที่ </a:t>
            </a:r>
            <a:r>
              <a:rPr lang="th-TH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ค.</a:t>
            </a:r>
            <a:r>
              <a:rPr lang="th-TH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ป.ภ</a:t>
            </a:r>
            <a:r>
              <a:rPr lang="th-TH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h-TH" sz="3000" b="1" dirty="0" smtClean="0"/>
              <a:t>พัฒนาขึ้น หรือ เป็นระบบคุณภาพอื่นที่เป็นที่ยอมรับ</a:t>
            </a:r>
            <a:r>
              <a:rPr lang="th-TH" sz="3000" b="1" dirty="0"/>
              <a:t>ในระดับ</a:t>
            </a:r>
            <a:r>
              <a:rPr lang="th-TH" sz="3000" b="1" dirty="0" smtClean="0"/>
              <a:t>สากลซึ่งสามารถประกันคุณภาพได้ตั้งแต่ระดับหลักสูตร คณะวิชา และสถาบัน </a:t>
            </a:r>
            <a:r>
              <a:rPr lang="th-TH" sz="3000" b="1" dirty="0"/>
              <a:t>เช่น </a:t>
            </a:r>
            <a:r>
              <a:rPr lang="en-US" sz="2200" b="1" dirty="0" smtClean="0"/>
              <a:t>AUN-QA</a:t>
            </a:r>
            <a:r>
              <a:rPr lang="en-US" sz="3200" b="1" dirty="0" smtClean="0"/>
              <a:t> </a:t>
            </a:r>
            <a:r>
              <a:rPr lang="th-TH" sz="3200" b="1" dirty="0" smtClean="0"/>
              <a:t>หรือ </a:t>
            </a:r>
            <a:r>
              <a:rPr lang="en-US" sz="2400" b="1" dirty="0" err="1" smtClean="0"/>
              <a:t>EdPEx</a:t>
            </a:r>
            <a:r>
              <a:rPr lang="en-US" sz="2400" b="1" dirty="0" smtClean="0"/>
              <a:t>  </a:t>
            </a:r>
            <a:endParaRPr lang="th-TH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4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1047016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หลักเกณฑ์เกี่ยวกับ</a:t>
            </a:r>
            <a:b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ระบบการประกันคุณภาพการศึกษาภายใน พ.ศ.2557(ต่อ)</a:t>
            </a:r>
            <a:endParaRPr lang="th-TH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456384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การดำเนินการของสถานศึกษาระดับอุดมศึกษาที่เลือกใช้ระบบประกันคุณภาพอื่น</a:t>
            </a:r>
          </a:p>
          <a:p>
            <a:pPr marL="1467612" lvl="6" indent="-457200">
              <a:buFont typeface="Arial" pitchFamily="34" charset="0"/>
              <a:buChar char="•"/>
            </a:pPr>
            <a:r>
              <a:rPr lang="th-TH" sz="3000" b="1" dirty="0" smtClean="0">
                <a:solidFill>
                  <a:srgbClr val="002060"/>
                </a:solidFill>
              </a:rPr>
              <a:t>สถานศึกษาระดับอุดมศึกษา</a:t>
            </a:r>
            <a:r>
              <a:rPr lang="th-TH" sz="3000" b="1" dirty="0">
                <a:solidFill>
                  <a:srgbClr val="002060"/>
                </a:solidFill>
              </a:rPr>
              <a:t>ต้อง</a:t>
            </a:r>
            <a:r>
              <a:rPr lang="th-TH" sz="3000" b="1" dirty="0" smtClean="0">
                <a:solidFill>
                  <a:srgbClr val="002060"/>
                </a:solidFill>
              </a:rPr>
              <a:t>เสนอระบบประกันคุณภาพให้ </a:t>
            </a:r>
            <a:r>
              <a:rPr lang="th-TH" sz="3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ค.</a:t>
            </a:r>
            <a:r>
              <a:rPr lang="th-TH" sz="3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ป.ภ</a:t>
            </a:r>
            <a:r>
              <a:rPr lang="th-TH" sz="3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000" b="1" dirty="0" smtClean="0">
                <a:solidFill>
                  <a:srgbClr val="002060"/>
                </a:solidFill>
              </a:rPr>
              <a:t>พิจารณา </a:t>
            </a:r>
          </a:p>
          <a:p>
            <a:pPr marL="1467612" lvl="6" indent="-457200">
              <a:buFont typeface="Arial" pitchFamily="34" charset="0"/>
              <a:buChar char="•"/>
            </a:pPr>
            <a:r>
              <a:rPr lang="th-TH" sz="3000" b="1" dirty="0">
                <a:solidFill>
                  <a:srgbClr val="002060"/>
                </a:solidFill>
              </a:rPr>
              <a:t>สถานศึกษาระดับอุดมศึกษาต้องรายงานผลการประเมิน</a:t>
            </a:r>
            <a:r>
              <a:rPr lang="th-TH" sz="3000" b="1" dirty="0" smtClean="0">
                <a:solidFill>
                  <a:srgbClr val="002060"/>
                </a:solidFill>
              </a:rPr>
              <a:t>คุณภาพภายในตาม</a:t>
            </a:r>
            <a:r>
              <a:rPr lang="th-TH" sz="3000" b="1" dirty="0">
                <a:solidFill>
                  <a:srgbClr val="002060"/>
                </a:solidFill>
              </a:rPr>
              <a:t>ระบบที่เลือกใช้ทุกปี  เพื่อให้เป็นไปตามมาตรา </a:t>
            </a:r>
            <a:r>
              <a:rPr lang="th-TH" sz="3000" b="1" dirty="0" smtClean="0">
                <a:solidFill>
                  <a:srgbClr val="002060"/>
                </a:solidFill>
              </a:rPr>
              <a:t>48 ของ พ.ร.บ.การศึกษา</a:t>
            </a:r>
            <a:r>
              <a:rPr lang="th-TH" sz="3000" b="1" dirty="0">
                <a:solidFill>
                  <a:srgbClr val="002060"/>
                </a:solidFill>
              </a:rPr>
              <a:t>แห่งชาติ </a:t>
            </a:r>
            <a:r>
              <a:rPr lang="th-TH" sz="3000" b="1" dirty="0" smtClean="0">
                <a:solidFill>
                  <a:srgbClr val="002060"/>
                </a:solidFill>
              </a:rPr>
              <a:t>และกฎกระทรวงฯ ข้อ 6</a:t>
            </a:r>
            <a:endParaRPr lang="th-TH" sz="28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10470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แนวปฏิบัติในการ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ประกัน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คุณภาพการศึกษาภายใน ระดับอุดมศึกษา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51516"/>
            <a:ext cx="8784976" cy="316166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4400" dirty="0" smtClean="0"/>
              <a:t>การประกันคุณภาพการศึกษาภายในต้องดำเนินการตั้งแต่</a:t>
            </a:r>
          </a:p>
          <a:p>
            <a:pPr marL="1211580" lvl="5" indent="-457200">
              <a:buFont typeface="Arial" pitchFamily="34" charset="0"/>
              <a:buChar char="•"/>
            </a:pPr>
            <a:r>
              <a:rPr lang="th-TH" sz="3600" b="1" i="1" dirty="0" smtClean="0"/>
              <a:t>ระดับ</a:t>
            </a:r>
            <a:r>
              <a:rPr lang="th-TH" sz="3600" b="1" i="1" dirty="0"/>
              <a:t>หลักสูตร </a:t>
            </a:r>
            <a:endParaRPr lang="th-TH" sz="3600" b="1" i="1" dirty="0" smtClean="0"/>
          </a:p>
          <a:p>
            <a:pPr marL="1211580" lvl="5" indent="-457200">
              <a:buFont typeface="Arial" pitchFamily="34" charset="0"/>
              <a:buChar char="•"/>
            </a:pPr>
            <a:r>
              <a:rPr lang="th-TH" sz="3600" b="1" i="1" dirty="0" smtClean="0"/>
              <a:t>ระดับ</a:t>
            </a:r>
            <a:r>
              <a:rPr lang="th-TH" sz="3600" b="1" i="1" dirty="0"/>
              <a:t>คณะ </a:t>
            </a:r>
            <a:r>
              <a:rPr lang="th-TH" sz="3600" b="1" i="1" dirty="0" smtClean="0"/>
              <a:t>และ</a:t>
            </a:r>
          </a:p>
          <a:p>
            <a:pPr marL="1211580" lvl="5" indent="-457200">
              <a:buFont typeface="Arial" pitchFamily="34" charset="0"/>
              <a:buChar char="•"/>
            </a:pPr>
            <a:r>
              <a:rPr lang="th-TH" sz="3600" b="1" i="1" dirty="0" smtClean="0"/>
              <a:t>ระดับ</a:t>
            </a:r>
            <a:r>
              <a:rPr lang="th-TH" sz="3600" b="1" i="1" dirty="0"/>
              <a:t>สถาบัน </a:t>
            </a:r>
            <a:endParaRPr lang="th-TH" sz="3600" b="1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th-TH" sz="4400" dirty="0" smtClean="0"/>
              <a:t>เริ่ม</a:t>
            </a:r>
            <a:r>
              <a:rPr lang="th-TH" sz="4400" dirty="0"/>
              <a:t>ใช้ในปีการศึกษา </a:t>
            </a:r>
            <a:r>
              <a:rPr lang="th-TH" sz="4400" dirty="0" smtClean="0"/>
              <a:t>2557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3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10470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แนวปฏิบัติในการประกันคุณภาพการศึกษาภายใน ระดับอุดมศึกษา (ต่อ)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316835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ค.</a:t>
            </a:r>
            <a:r>
              <a:rPr lang="th-TH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ป.ภ</a:t>
            </a:r>
            <a:r>
              <a:rPr lang="th-TH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h-TH" sz="3200" dirty="0" smtClean="0"/>
              <a:t>ได้</a:t>
            </a:r>
            <a:r>
              <a:rPr lang="th-TH" sz="3200" dirty="0"/>
              <a:t>จัดทำระบบประกัน</a:t>
            </a:r>
            <a:r>
              <a:rPr lang="th-TH" sz="3200" dirty="0" smtClean="0"/>
              <a:t>คุณภาพการศึกษาภายใน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ระดับหลักสูตร </a:t>
            </a:r>
            <a:r>
              <a:rPr lang="th-TH" sz="3200" dirty="0"/>
              <a:t>ที่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สอดคล้องกับกรอบมาตรฐานคุณวุฒิระดับอุดมศึกษาแห่งชาติ </a:t>
            </a:r>
            <a:r>
              <a:rPr lang="th-TH" sz="3200" dirty="0" smtClean="0"/>
              <a:t>เพื่อทดลอง</a:t>
            </a:r>
            <a:r>
              <a:rPr lang="th-TH" sz="3200" dirty="0"/>
              <a:t>นำร่องกับหลักสูตรที่มีประกาศ</a:t>
            </a:r>
            <a:r>
              <a:rPr lang="th-TH" sz="3200" dirty="0" smtClean="0"/>
              <a:t>กระทรวงฯ </a:t>
            </a:r>
            <a:r>
              <a:rPr lang="th-TH" sz="3200" dirty="0"/>
              <a:t>เรื่อง มาตรฐาน</a:t>
            </a:r>
            <a:r>
              <a:rPr lang="th-TH" sz="3200" dirty="0" smtClean="0"/>
              <a:t>คุณวุฒิระดับสาขาวิชา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สกอ</a:t>
            </a:r>
            <a:r>
              <a:rPr lang="th-TH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200" dirty="0" smtClean="0"/>
              <a:t>จะดำเนินการเผยแพร่หลักสูตรที่ผ่านการประเมินตามระบบดังกล่าวว่าได้มาตรฐานตาม </a:t>
            </a:r>
            <a:r>
              <a:rPr lang="en-US" sz="2000" dirty="0" smtClean="0"/>
              <a:t>TQF</a:t>
            </a:r>
            <a:r>
              <a:rPr lang="th-TH" sz="3200" dirty="0" smtClean="0"/>
              <a:t> ในฐานข้อมูลหลักสูตร</a:t>
            </a:r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27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10470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แนวปฏิบัติในการ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ประกัน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คุณภาพการศึกษาภายใน ระดับอุดมศึกษา (ต่อ)</a:t>
            </a:r>
            <a:endParaRPr lang="th-TH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288032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ค.</a:t>
            </a:r>
            <a:r>
              <a:rPr lang="th-TH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ป.ภ</a:t>
            </a:r>
            <a:r>
              <a:rPr lang="th-TH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h-TH" sz="3600" dirty="0" smtClean="0"/>
              <a:t>จัดทำ</a:t>
            </a:r>
            <a:r>
              <a:rPr lang="th-TH" sz="3600" dirty="0"/>
              <a:t>ระบบประกัน</a:t>
            </a:r>
            <a:r>
              <a:rPr lang="th-TH" sz="3600" dirty="0" smtClean="0"/>
              <a:t>คุณภาพการศึกษาภายใน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ระดับ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คณะและ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สถาบัน</a:t>
            </a:r>
            <a:r>
              <a:rPr lang="th-TH" sz="3600" dirty="0"/>
              <a:t> เพื่อให้</a:t>
            </a:r>
            <a:r>
              <a:rPr lang="th-TH" sz="3600" dirty="0" smtClean="0"/>
              <a:t>สถานศึกษาระดับอุดมศึกษา</a:t>
            </a:r>
            <a:r>
              <a:rPr lang="th-TH" sz="3600" dirty="0"/>
              <a:t>ได้</a:t>
            </a:r>
            <a:r>
              <a:rPr lang="th-TH" sz="3600" dirty="0" smtClean="0"/>
              <a:t>นำไปใช้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แนวทางใน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การประกันคุณภาพ </a:t>
            </a:r>
            <a:r>
              <a:rPr lang="th-TH" sz="3600" dirty="0" smtClean="0"/>
              <a:t>ด้วยความ สมัครใจ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15875" cmpd="thickThin"/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B737F73B-2D11-40BF-8191-41AC91A6012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94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416</TotalTime>
  <Words>734</Words>
  <Application>Microsoft Office PowerPoint</Application>
  <PresentationFormat>นำเสนอทางหน้าจอ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Angles</vt:lpstr>
      <vt:lpstr>ระบบการประกันคุณภาพการศึกษาภายใน ระดับอุดมศึกษา พ.ศ. 2557</vt:lpstr>
      <vt:lpstr>ประกาศคณะกรรมการประกันคุณภาพภายในระดับอุดมศึกษา   เรื่อง  หลักเกณฑ์และแนวปฏิบัติเกี่ยวกับการประกันคุณภาพภายใน ระดับอุดมศึกษา พ.ศ. 2557</vt:lpstr>
      <vt:lpstr>วัตถุประสงค์ของระบบการประกันคุณภาพ การศึกษาภายใน</vt:lpstr>
      <vt:lpstr>หลักเกณฑ์เกี่ยวกับ ระบบการประกันคุณภาพการศึกษาภายใน พ.ศ.2557</vt:lpstr>
      <vt:lpstr>หลักเกณฑ์เกี่ยวกับ ระบบการประกันคุณภาพการศึกษาภายใน พ.ศ.2557(ต่อ)</vt:lpstr>
      <vt:lpstr>หลักเกณฑ์เกี่ยวกับ ระบบการประกันคุณภาพการศึกษาภายใน พ.ศ.2557(ต่อ)</vt:lpstr>
      <vt:lpstr>แนวปฏิบัติในการประกันคุณภาพการศึกษาภายใน ระดับอุดมศึกษา</vt:lpstr>
      <vt:lpstr>แนวปฏิบัติในการประกันคุณภาพการศึกษาภายใน ระดับอุดมศึกษา (ต่อ)</vt:lpstr>
      <vt:lpstr>แนวปฏิบัติในการประกันคุณภาพการศึกษาภายใน ระดับอุดมศึกษา (ต่อ)</vt:lpstr>
      <vt:lpstr>แนวปฏิบัติในการประกันคุณภาพการศึกษาภายใน ระดับอุดมศึกษา (ต่อ)</vt:lpstr>
      <vt:lpstr>แนวปฏิบัติในการประกันคุณภาพการศึกษาภายใน ระดับอุดมศึกษา (ต่อ)</vt:lpstr>
      <vt:lpstr>งานนำเสนอ PowerPoint</vt:lpstr>
      <vt:lpstr>งานนำเสนอ PowerPoint</vt:lpstr>
      <vt:lpstr>งานนำเสนอ PowerPoint</vt:lpstr>
      <vt:lpstr>การติดตามตรวจสอบคุณภาพการศึกษา</vt:lpstr>
      <vt:lpstr>ขอขอบคุณ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ระบบการประกันคุณภาพภายในระดับอุดมศึกษา พ.ศ.2557</dc:title>
  <dc:creator>นพรัตน์ ประสาทเขตการณ์</dc:creator>
  <cp:lastModifiedBy>AuQA</cp:lastModifiedBy>
  <cp:revision>34</cp:revision>
  <cp:lastPrinted>2015-05-20T06:54:59Z</cp:lastPrinted>
  <dcterms:created xsi:type="dcterms:W3CDTF">2014-11-28T04:09:12Z</dcterms:created>
  <dcterms:modified xsi:type="dcterms:W3CDTF">2016-09-14T02:20:47Z</dcterms:modified>
</cp:coreProperties>
</file>