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4"/>
  </p:notesMasterIdLst>
  <p:handoutMasterIdLst>
    <p:handoutMasterId r:id="rId75"/>
  </p:handoutMasterIdLst>
  <p:sldIdLst>
    <p:sldId id="256" r:id="rId2"/>
    <p:sldId id="402" r:id="rId3"/>
    <p:sldId id="403" r:id="rId4"/>
    <p:sldId id="404" r:id="rId5"/>
    <p:sldId id="405" r:id="rId6"/>
    <p:sldId id="406" r:id="rId7"/>
    <p:sldId id="268" r:id="rId8"/>
    <p:sldId id="356" r:id="rId9"/>
    <p:sldId id="269" r:id="rId10"/>
    <p:sldId id="270" r:id="rId11"/>
    <p:sldId id="271" r:id="rId12"/>
    <p:sldId id="358" r:id="rId13"/>
    <p:sldId id="272" r:id="rId14"/>
    <p:sldId id="407" r:id="rId15"/>
    <p:sldId id="273" r:id="rId16"/>
    <p:sldId id="408" r:id="rId17"/>
    <p:sldId id="274" r:id="rId18"/>
    <p:sldId id="409" r:id="rId19"/>
    <p:sldId id="276" r:id="rId20"/>
    <p:sldId id="359" r:id="rId21"/>
    <p:sldId id="277" r:id="rId22"/>
    <p:sldId id="278" r:id="rId23"/>
    <p:sldId id="280" r:id="rId24"/>
    <p:sldId id="410" r:id="rId25"/>
    <p:sldId id="360" r:id="rId26"/>
    <p:sldId id="411" r:id="rId27"/>
    <p:sldId id="412" r:id="rId28"/>
    <p:sldId id="413" r:id="rId29"/>
    <p:sldId id="414" r:id="rId30"/>
    <p:sldId id="415" r:id="rId31"/>
    <p:sldId id="416" r:id="rId32"/>
    <p:sldId id="417" r:id="rId33"/>
    <p:sldId id="418" r:id="rId34"/>
    <p:sldId id="419" r:id="rId35"/>
    <p:sldId id="420" r:id="rId36"/>
    <p:sldId id="421" r:id="rId37"/>
    <p:sldId id="422" r:id="rId38"/>
    <p:sldId id="423" r:id="rId39"/>
    <p:sldId id="424" r:id="rId40"/>
    <p:sldId id="425" r:id="rId41"/>
    <p:sldId id="426" r:id="rId42"/>
    <p:sldId id="427" r:id="rId43"/>
    <p:sldId id="428" r:id="rId44"/>
    <p:sldId id="429" r:id="rId45"/>
    <p:sldId id="430" r:id="rId46"/>
    <p:sldId id="431" r:id="rId47"/>
    <p:sldId id="432" r:id="rId48"/>
    <p:sldId id="434" r:id="rId49"/>
    <p:sldId id="441" r:id="rId50"/>
    <p:sldId id="438" r:id="rId51"/>
    <p:sldId id="442" r:id="rId52"/>
    <p:sldId id="439" r:id="rId53"/>
    <p:sldId id="443" r:id="rId54"/>
    <p:sldId id="444" r:id="rId55"/>
    <p:sldId id="445" r:id="rId56"/>
    <p:sldId id="440" r:id="rId57"/>
    <p:sldId id="446" r:id="rId58"/>
    <p:sldId id="447" r:id="rId59"/>
    <p:sldId id="448" r:id="rId60"/>
    <p:sldId id="449" r:id="rId61"/>
    <p:sldId id="450" r:id="rId62"/>
    <p:sldId id="435" r:id="rId63"/>
    <p:sldId id="451" r:id="rId64"/>
    <p:sldId id="437" r:id="rId65"/>
    <p:sldId id="433" r:id="rId66"/>
    <p:sldId id="452" r:id="rId67"/>
    <p:sldId id="453" r:id="rId68"/>
    <p:sldId id="454" r:id="rId69"/>
    <p:sldId id="455" r:id="rId70"/>
    <p:sldId id="459" r:id="rId71"/>
    <p:sldId id="457" r:id="rId72"/>
    <p:sldId id="458" r:id="rId7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96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660"/>
  </p:normalViewPr>
  <p:slideViewPr>
    <p:cSldViewPr>
      <p:cViewPr>
        <p:scale>
          <a:sx n="100" d="100"/>
          <a:sy n="100" d="100"/>
        </p:scale>
        <p:origin x="-115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A6631328-B309-406C-913B-6B905FAD04D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BFDB764B-0DF9-40C6-ADF5-DDC05C6441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78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A5669055-74F1-49EA-BEF1-0ED6260ADD5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2" y="4716464"/>
            <a:ext cx="5438775" cy="4467225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D3D8CA25-9BAE-4C18-AFE7-6F059B2F5C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14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1DBC5-5292-499E-805B-47C2461B3F8C}" type="datetime1">
              <a:rPr lang="en-US" smtClean="0"/>
              <a:pPr/>
              <a:t>9/12/2016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737F73B-2D11-40BF-8191-41AC91A60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7ADD-24E6-41BD-B34C-9834244B686A}" type="datetime1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E533-A82C-4DFA-BF1D-8F9C6FA322D0}" type="datetime1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3905-76E8-45BB-A7F9-596FEA0A3AEC}" type="datetime1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856B-8658-4A33-BDD5-262A728AC567}" type="datetime1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37F73B-2D11-40BF-8191-41AC91A60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223-844C-479E-9E45-AD224A748A8E}" type="datetime1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FC25-DA49-4DD6-92AE-32B6CFD98706}" type="datetime1">
              <a:rPr lang="en-US" smtClean="0"/>
              <a:pPr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5CE5-782A-452A-A1B2-FE027E54B00B}" type="datetime1">
              <a:rPr lang="en-US" smtClean="0"/>
              <a:pPr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13CC-E318-404C-BE70-46CB3116D961}" type="datetime1">
              <a:rPr lang="en-US" smtClean="0"/>
              <a:pPr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8C77-DCEA-49B1-96A0-A56AEB3A781D}" type="datetime1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2E1E-2065-4D0A-BA49-0FEEB3181BF9}" type="datetime1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37F73B-2D11-40BF-8191-41AC91A60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AC7B1F-B0F7-4B91-96CC-C357C7E2EDA7}" type="datetime1">
              <a:rPr lang="en-US" smtClean="0"/>
              <a:pPr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737F73B-2D11-40BF-8191-41AC91A60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รายละเอียดตัวบ่งชี้และเกณฑ์การประเมินคุณภาพการศึกษาภายในระดับหลักสูตร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3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8640960" cy="6264696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1.1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บริหารจัดการหลักสูตรตามเกณฑ์มาตรฐานหลักสูตรที่กำหนดโดย 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สกอ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(ต่อ)</a:t>
            </a:r>
          </a:p>
          <a:p>
            <a:pPr marL="0" indent="0">
              <a:buNone/>
            </a:pP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628048"/>
              </p:ext>
            </p:extLst>
          </p:nvPr>
        </p:nvGraphicFramePr>
        <p:xfrm>
          <a:off x="251520" y="1124744"/>
          <a:ext cx="8568952" cy="3350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212"/>
                <a:gridCol w="1552172"/>
                <a:gridCol w="2664296"/>
                <a:gridCol w="2448272"/>
              </a:tblGrid>
              <a:tr h="377745"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เกณฑ์การประเมิน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ปริญญาตรี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ปริญญาโท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ปริญญาเอก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2862615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Angsana New" pitchFamily="18" charset="-34"/>
                          <a:cs typeface="Angsana New" pitchFamily="18" charset="-34"/>
                        </a:rPr>
                        <a:t>3.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คุณสมบัติของอาจารย์ผู้รับผิดชอบหลักสูตร</a:t>
                      </a:r>
                      <a:endParaRPr lang="en-US" sz="24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คุณวุฒิไม่ต่ำกว่าปริญญาเอกหรือเทียบเท่า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</a:t>
                      </a:r>
                      <a:b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ดำรงตำแหน่งรองศาสตราจารย์</a:t>
                      </a:r>
                      <a:b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ขึ้นไป ในสาขาวิชานั้น</a:t>
                      </a:r>
                      <a:r>
                        <a:rPr kumimoji="0" lang="th-TH" sz="2400" b="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</a:t>
                      </a: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สาขาวิชาที่สัมพันธ์กันจำนวนอย่างน้อย 3 คน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คุณวุฒิไม่ต่ำกว่าปริญญาเอกหรือเทียบเท่า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</a:t>
                      </a: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/>
                      </a:r>
                      <a:b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ดำรงตำแหน่งศาสตราจารย์ขึ้นไป ในสาขาวิชานั้น</a:t>
                      </a:r>
                      <a:r>
                        <a:rPr kumimoji="0" lang="th-TH" sz="2400" b="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</a:t>
                      </a: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สาขาวิชาที่สัมพันธ์กันจำนวนอย่างน้อย 3 คน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640960" cy="6264696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1.1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บริหารจัดการหลักสูตรตามเกณฑ์มาตรฐานหลักสูตรที่กำหนดโดย 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สกอ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(ต่อ)</a:t>
            </a:r>
          </a:p>
          <a:p>
            <a:pPr marL="0" indent="0">
              <a:buNone/>
            </a:pP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777060"/>
              </p:ext>
            </p:extLst>
          </p:nvPr>
        </p:nvGraphicFramePr>
        <p:xfrm>
          <a:off x="251520" y="1124744"/>
          <a:ext cx="8712968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210"/>
                <a:gridCol w="1496166"/>
                <a:gridCol w="2592288"/>
                <a:gridCol w="2736304"/>
              </a:tblGrid>
              <a:tr h="503451"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เกณฑ์การประเมิน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ปริญญาตรี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ปริญญาโท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ปริญญาเอก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240965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4. </a:t>
                      </a:r>
                      <a:r>
                        <a:rPr kumimoji="0"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คุณสมบัติของอาจารย์ผู้สอน</a:t>
                      </a:r>
                      <a:endParaRPr lang="en-US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+mj-lt"/>
                        <a:buNone/>
                      </a:pP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1. อาจารย์ประจำหรือผู้ทรงคุณวุฒิภายนอกสถาบัน มีคุณวุฒิปริญญาโท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ดำรงตำแหน่งทางวิชาการ</a:t>
                      </a:r>
                      <a:b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ไม่ต่ำกว่าผู้ช่วยศาสตราจารย์ </a:t>
                      </a:r>
                      <a:b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ในสาขาวิชานั้นหรือสาขาวิชา</a:t>
                      </a:r>
                      <a:b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ที่สัมพันธ์กัน 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และ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b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2. มีประสบการณ์ด้านการสอน 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และ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/>
                      </a:r>
                      <a:b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3. มีประสบการณ์ในการทำวิจัย</a:t>
                      </a:r>
                      <a:b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ที่ไม่ใช่ส่วนหนึ่งของการศึกษา</a:t>
                      </a:r>
                      <a:b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เพื่อรับปริญญา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+mj-lt"/>
                        <a:buNone/>
                      </a:pP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1. อาจารย์ประจำหรือผู้ทรงคุณวุฒิภายนอกสถาบัน มีคุณวุฒิปริญญาเอก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ดำรงตำแหน่งทางวิชาการ</a:t>
                      </a:r>
                      <a:b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ไม่ต่ำกว่ารองศาสตราจารย์ </a:t>
                      </a:r>
                      <a:b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ในสาขาวิชานั้นหรือสาขาวิชา</a:t>
                      </a:r>
                    </a:p>
                    <a:p>
                      <a:pPr marL="0" lvl="0" indent="0" algn="l">
                        <a:buFont typeface="+mj-lt"/>
                        <a:buNone/>
                      </a:pP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ที่สัมพันธ์กัน 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และ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b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2. มีประสบการณ์ด้านการสอน 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และ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/>
                      </a:r>
                      <a:b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3. มีประสบการณ์ในการทำวิจัย</a:t>
                      </a:r>
                      <a:b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ที่ไม่ใช่ส่วนหนึ่งของการศึกษา</a:t>
                      </a:r>
                      <a:b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เพื่อรับปริญญา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1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36904" cy="868958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th-TH" sz="4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หมายเหตุ</a:t>
            </a:r>
            <a:endParaRPr lang="en-US" sz="48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136904" cy="504056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thaiDist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ในกรณีอาจารย์ประจำหลักสูตรบัณฑิตศึกษา โดยอนุโลมตามข้อ 17 </a:t>
            </a:r>
            <a:br>
              <a:rPr lang="th-TH" sz="32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ของเกณฑ์ฯ ดังนี้ “ให้อาจารย์ที่มีคุณวุฒิระดับปริญญาเอกเป็นอาจารย์ผู้สอนในหลักสูตรระดับปริญญาโทได้  แม้จะยังไม่มีผลงานวิจัยหลังจากสำเร็จการศึกษา ทั้งนี้  ภายในระยะเวลา 2 ปี นับจากวันที่เริ่มสอนจะต้องมีผลงานวิจัยจึงจะสามารถเป็นอาจารย์ผู้สอนในระดับปริญญาเอก  และเป็นอาจารย์ประจำหลักสูตร อาจารย์ที่ปรึกษาวิทยานิพนธ์ และอาจารย์ผู้สอบวิทยานิพนธ์ในระดับปริญญาโทและปริญญาเอกได้”</a:t>
            </a:r>
          </a:p>
          <a:p>
            <a:pPr marL="0" indent="0"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 (หนังสือเวียนที่ 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ศธ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0506(4)/ว867 ลงวันที่ 18 กรกฎาคม 2555)  </a:t>
            </a:r>
            <a:endParaRPr lang="en-US" sz="32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376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640960" cy="6264696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1.1  การ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บริหารจัดการหลักสูตรตามเกณฑ์มาตรฐานหลักสูตรที่กำหนดโดย 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สกอ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(ต่อ)</a:t>
            </a:r>
          </a:p>
          <a:p>
            <a:pPr marL="0" indent="0">
              <a:buNone/>
            </a:pP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965854"/>
              </p:ext>
            </p:extLst>
          </p:nvPr>
        </p:nvGraphicFramePr>
        <p:xfrm>
          <a:off x="107504" y="980728"/>
          <a:ext cx="8856984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584176"/>
                <a:gridCol w="2664296"/>
                <a:gridCol w="2664296"/>
              </a:tblGrid>
              <a:tr h="571919"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เกณฑ์การประเมิน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ปริญญาตรี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ปริญญาโท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ปริญญาเอก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4396633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Angsana New" pitchFamily="18" charset="-34"/>
                          <a:cs typeface="Angsana New" pitchFamily="18" charset="-34"/>
                        </a:rPr>
                        <a:t>5.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คุณสมบัติของอาจารย์ที่ปรึกษาวิทยานิพนธ์หลัก</a:t>
                      </a:r>
                      <a:b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และอาจารย์ที่ปรึกษา</a:t>
                      </a:r>
                      <a:b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การค้นคว้าอิสระ</a:t>
                      </a:r>
                      <a:endParaRPr lang="en-US" sz="24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1. เป็นอาจารย์ประจำที่มีคุณวุฒิปริญญาเอก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</a:t>
                      </a:r>
                      <a:b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ดำรงตำแหน่งทางวิชาการ</a:t>
                      </a:r>
                      <a:b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ไม่ต่ำกว่ารองศาสตราจารย์ </a:t>
                      </a:r>
                      <a:b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ในสาขาวิชานั้นหรือสาขาวิชา</a:t>
                      </a:r>
                      <a:b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ที่สัมพันธ์กัน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และ</a:t>
                      </a:r>
                      <a:endParaRPr kumimoji="0" lang="en-US" sz="2400" b="1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2. มีประสบการณ์ในการทำวิจัยที่ไม่ใช่ส่วนหนึ่งของการศึกษาเพื่อรับปริญญา 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1. เป็นอาจารย์ประจำที่มีคุณวุฒิปริญญาเอก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</a:t>
                      </a:r>
                      <a:b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ดำรงตำแหน่งทางวิชาการ</a:t>
                      </a:r>
                      <a:b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ไม่ต่ำกว่ารองศาสตราจารย์ </a:t>
                      </a:r>
                      <a:b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ในสาขาวิชานั้นหรือสาขาวิชา</a:t>
                      </a:r>
                      <a:b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ที่สัมพันธ์กัน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และ</a:t>
                      </a:r>
                      <a:endParaRPr kumimoji="0" lang="en-US" sz="2400" b="1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2. มีประสบการณ์ในการทำวิจัย ที่ไม่ใช่ส่วนหนึ่งของการศึกษาเพื่อรับปริญญา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0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52928" cy="868958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th-TH" sz="4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หมายเหตุ</a:t>
            </a:r>
            <a:endParaRPr lang="en-US" sz="48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352928" cy="522156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lvl="0" indent="0" algn="thaiDist">
              <a:buNone/>
            </a:pPr>
            <a:r>
              <a:rPr lang="th-TH" sz="2800" dirty="0">
                <a:latin typeface="Angsana New" pitchFamily="18" charset="-34"/>
                <a:cs typeface="Angsana New" pitchFamily="18" charset="-34"/>
              </a:rPr>
              <a:t>การพิจารณากรณี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อาจารย์เกษียณอายุงานหรือลาออกจากราชการ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 ดังนี้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  <a:p>
            <a:pPr lvl="0" algn="thaiDist"/>
            <a:r>
              <a:rPr lang="th-TH" sz="2800" dirty="0">
                <a:latin typeface="Angsana New" pitchFamily="18" charset="-34"/>
                <a:cs typeface="Angsana New" pitchFamily="18" charset="-34"/>
              </a:rPr>
              <a:t>หลักสูตรสามารถจ้างอาจารย์ที่มีคุณสมบัติตามเกณฑ์ฯ ซึ่งเกษียณอายุงานหรือลาออกจากราชการ กลับเข้ามาทำงานแบบเต็มเวลาหรือบางเวลาได้โดยใช้ระบบการจ้างพนักงานมหาวิทยาลัย คือมีสัญญาจ้างที่ให้ค่าตอบแทนเป็นรายเดือนและมีการกำหนดภาระงานไว้อย่างชัดเจน อาจารย์ดังกล่าวสามารถปฏิบัติหน้าที่เป็นอาจารย์ประจำหลักสูตร อาจารย์ที่ปรึกษาวิทยานิพนธ์หลัก อาจารย์ที่ปรึกษาวิทยานิพนธ์ร่วม อาจารย์ผู้สอบวิทยานิพนธ์ และอาจารย์ผู้สอนได้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  <a:p>
            <a:pPr algn="thaiDist"/>
            <a:r>
              <a:rPr lang="th-TH" sz="2800" dirty="0">
                <a:latin typeface="Angsana New" pitchFamily="18" charset="-34"/>
                <a:cs typeface="Angsana New" pitchFamily="18" charset="-34"/>
              </a:rPr>
              <a:t>“อาจารย์เกษียณอายุงาน” สามารถปฏิบัติหน้าที่อาจารย์ที่ปรึกษาวิทยานิพนธ์หลักได้ต่อไปจนนักศึกษาสำเร็จการศึกษา หากนักศึกษาได้รับอนุมัติโครงร่างวิทยานิพนธ์ก่อนการเกษียณอายุ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6060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640960" cy="6264696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1.1 การ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บริหารจัดการหลักสูตรตามเกณฑ์มาตรฐานหลักสูตรที่กำหนดโดย 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สกอ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(ต่อ)</a:t>
            </a:r>
          </a:p>
          <a:p>
            <a:pPr marL="0" indent="0">
              <a:buNone/>
            </a:pP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043721"/>
              </p:ext>
            </p:extLst>
          </p:nvPr>
        </p:nvGraphicFramePr>
        <p:xfrm>
          <a:off x="179512" y="980728"/>
          <a:ext cx="8818884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751"/>
                <a:gridCol w="1402525"/>
                <a:gridCol w="2776537"/>
                <a:gridCol w="2696071"/>
              </a:tblGrid>
              <a:tr h="447589"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เกณฑ์การประเมิน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ปริญญาตรี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ปริญญาโท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TH SarabunPSK" pitchFamily="34" charset="-34"/>
                          <a:cs typeface="TH SarabunPSK" pitchFamily="34" charset="-34"/>
                        </a:rPr>
                        <a:t>ปริญญาเอก</a:t>
                      </a:r>
                      <a:endParaRPr lang="en-US" sz="2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440843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Angsana New" pitchFamily="18" charset="-34"/>
                          <a:cs typeface="Angsana New" pitchFamily="18" charset="-34"/>
                        </a:rPr>
                        <a:t>6.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คุณสมบัติของอาจารย์ที่ปรึกษาวิทยานิพนธ์ร่วม </a:t>
                      </a:r>
                      <a:b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(ถ้ามี)</a:t>
                      </a:r>
                      <a:endParaRPr lang="en-US" sz="24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thaiDist">
                        <a:buFont typeface="+mj-lt"/>
                        <a:buNone/>
                      </a:pPr>
                      <a:r>
                        <a:rPr kumimoji="0"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1. เป็นอาจารย์ประจำ</a:t>
                      </a:r>
                      <a:r>
                        <a:rPr kumimoji="0" lang="th-TH" sz="22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</a:t>
                      </a:r>
                      <a:r>
                        <a:rPr kumimoji="0"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ผู้ทรงคุณวุฒิภายนอกที่มีคุณวุฒิปริญญาเอก</a:t>
                      </a:r>
                      <a:r>
                        <a:rPr kumimoji="0" lang="th-TH" sz="22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</a:t>
                      </a:r>
                      <a:r>
                        <a:rPr kumimoji="0"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ดำรงตำแหน่งทางวิชาการไม่ต่ำกว่ารองศาสตราจารย์ ในสาขาวิชานั้นหรือสาขาวิชา</a:t>
                      </a:r>
                      <a:br>
                        <a:rPr kumimoji="0"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ที่สัมพันธ์กัน </a:t>
                      </a:r>
                      <a:r>
                        <a:rPr kumimoji="0" lang="th-TH" sz="22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และ</a:t>
                      </a:r>
                      <a:endParaRPr kumimoji="0" lang="en-US" sz="2200" b="1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marL="0" indent="0" algn="thaiDist">
                        <a:buFont typeface="+mj-lt"/>
                        <a:buNone/>
                      </a:pPr>
                      <a:r>
                        <a:rPr kumimoji="0"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2. มีประสบการณ์ในการทำวิจัย</a:t>
                      </a:r>
                      <a:br>
                        <a:rPr kumimoji="0"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ที่ไม่ใช่ส่วนหนึ่งของการศึกษาเพื่อรับปริญญา</a:t>
                      </a:r>
                      <a:endParaRPr lang="en-US" sz="22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+mj-lt"/>
                        <a:buNone/>
                      </a:pPr>
                      <a:r>
                        <a:rPr kumimoji="0"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1. เป็นอาจารย์ประจำ</a:t>
                      </a:r>
                      <a:r>
                        <a:rPr kumimoji="0" lang="th-TH" sz="22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</a:t>
                      </a:r>
                      <a:r>
                        <a:rPr kumimoji="0"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ผู้ทรงคุณวุฒิภายนอกที่มีคุณวุฒิปริญญาเอก</a:t>
                      </a:r>
                      <a:r>
                        <a:rPr kumimoji="0" lang="th-TH" sz="22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</a:t>
                      </a:r>
                      <a:r>
                        <a:rPr kumimoji="0"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ดำรงตำแหน่งทางวิชาการไม่ต่ำกว่ารองศาสตราจารย์ </a:t>
                      </a:r>
                      <a:br>
                        <a:rPr kumimoji="0"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ในสาขาวิชานั้นหรือสาขาวิชา</a:t>
                      </a:r>
                      <a:br>
                        <a:rPr kumimoji="0"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ที่สัมพันธ์กัน </a:t>
                      </a:r>
                      <a:r>
                        <a:rPr kumimoji="0" lang="th-TH" sz="22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และ</a:t>
                      </a:r>
                      <a:endParaRPr kumimoji="0" lang="en-US" sz="2200" b="1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kumimoji="0"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2. มีประสบการณ์ในการทำวิจัย</a:t>
                      </a:r>
                      <a:br>
                        <a:rPr kumimoji="0"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ที่ไม่ใช่ส่วนหนึ่งของการศึกษาเพื่อรับปริญญา</a:t>
                      </a:r>
                      <a:endParaRPr lang="en-US" sz="22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3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36904" cy="868958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th-TH" sz="4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หมายเหตุ</a:t>
            </a:r>
            <a:endParaRPr lang="en-US" sz="48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568952" cy="532859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แนวทางบริหารเกณฑ์มาตรฐานหลักสูตรระดับอุดมศึกษา </a:t>
            </a:r>
            <a:r>
              <a:rPr lang="th-T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พ.ศ. 2548 </a:t>
            </a:r>
            <a:r>
              <a:rPr lang="th-TH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ข้อ 7.6 </a:t>
            </a:r>
            <a:endParaRPr lang="th-TH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ผู้เชี่ยวชาญ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เฉพาะ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หมายถึงบุคลากรที่มีความรู้ความเชี่ยวชาญในสาขาวิชาที่เปิดสอนเป็นอย่างดี ซึ่งอาจเป็นบุคลากรที่ไม่อยู่ในสายวิชาการ หรือเป็นผู้ทรงคุณวุฒิภายนอกสถาบัน โดยไม่ต้องพิจารณาด้านคุณวุฒิและตำแหน่งทาง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วิชาการ 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ผู้เชี่ยวชาญ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เฉพาะที่จะเป็นอาจารย์ที่ปรึกษาวิทยานิพนธ์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หลัก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ต้อง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เป็นบุคลากรประจำในสถาบันเท่านั้น ส่วน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ผู้เชี่ยวชาญเฉพาะที่จะเป็นอาจารย์ที่ปรึกษาวิทยานิพนธ์ร่วม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อาจเป็นบุคคลากรประจำในสถาบันหรือผู้ทรงคุณวุฒิภายนอกสถาบันที่มีความรู้ ความเชี่ยวชาญและประสบการณ์สูงในสาขาวิชา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นั้นๆ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เป็นที่ยอมรับในระดับหน่วยงานหรือระดับกระทรวงหรือวงการวิชาชีพด้านนั้น เทียบได้ไม่ต่ำกว่าระดับ 9 ขึ้นไป ตามหลักเกณฑ์และวิธีการที่สำนักงานคณะกรรมการข้าราชการ</a:t>
            </a:r>
            <a:r>
              <a:rPr lang="th-TH" sz="2400" dirty="0" err="1">
                <a:latin typeface="Angsana New" pitchFamily="18" charset="-34"/>
                <a:cs typeface="Angsana New" pitchFamily="18" charset="-34"/>
              </a:rPr>
              <a:t>พลเรือน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และหน่วยงานที่เกี่ยวข้องกำหนด 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กรณี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หลักสูตรปริญญาเอกไม่มีอาจารย์ที่ปรึกษาวิทยานิพนธ์ร่วม อาจารย์ผู้สอบวิทยานิพนธ์ หรืออาจารย์ผู้สอน ที่ได้รับคุณวุฒิปริญญาเอก หรือไม่เป็นผู้ดำรงตำแหน่งทาง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วิชาการตั้งแต่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รองศาสตราจารย์ขึ้นไปในสาขาวิชาที่เปิดสอน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สถาบันอุดมศึกษาอาจแต่งตั้งผู้เชี่ยวชาญเฉพาะด้านแทนเป็นกรณีๆ ไป โดยความเห็นชอบของสภาสถาบันอุดมศึกษา และต้องแจ้งคณะกรรมการการอุดมศึกษาให้รับทราบการแต่งตั้งนั้นด้วย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9790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640960" cy="6264696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1.1  การ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บริหารจัดการหลักสูตรตามเกณฑ์มาตรฐานหลักสูตรที่กำหนดโดย 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สกอ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(ต่อ)</a:t>
            </a:r>
          </a:p>
          <a:p>
            <a:pPr marL="0" indent="0">
              <a:buNone/>
            </a:pP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22514"/>
              </p:ext>
            </p:extLst>
          </p:nvPr>
        </p:nvGraphicFramePr>
        <p:xfrm>
          <a:off x="107504" y="1196752"/>
          <a:ext cx="8856984" cy="2993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440160"/>
                <a:gridCol w="2808312"/>
                <a:gridCol w="2808312"/>
              </a:tblGrid>
              <a:tr h="446086"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เกณฑ์การประเมิน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ปริญญาตรี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ปริญญาโท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ปริญญาเอก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2506242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Angsana New" pitchFamily="18" charset="-34"/>
                          <a:cs typeface="Angsana New" pitchFamily="18" charset="-34"/>
                        </a:rPr>
                        <a:t>7.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คุณสมบัติของอาจารย์ผู้สอบวิทยานิพนธ์ </a:t>
                      </a:r>
                      <a:endParaRPr lang="en-US" sz="24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1. อาจารย์ประจำและผู้ทรงคุณวุฒิภายนอกสถาบัน ที่มีคุณวุฒิปริญญาเอกหรือดำรงตำแหน่งทางวิชาการไม่ต่ำกว่ารองศาสตราจารย์ ในสาขาวิชานั้น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สาขาวิชาที่สัมพันธ์กัน 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และ</a:t>
                      </a:r>
                      <a:endParaRPr kumimoji="0" lang="en-US" sz="2000" b="1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2. มีประสบการณ์ในการทำวิจัยที่ไม่ใช่ส่วนหนึ่งของการศึกษาเพื่อรับปริญญา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1. อาจารย์ประจำและผู้ทรงคุณวุฒิภายนอกสถาบัน ที่มีคุณวุฒิปริญญาเอกหรือดำรงตำแหน่งทางวิชาการไม่ต่ำกว่ารองศาสตราจารย์ ในสาขาวิชานั้น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สาขาวิชาที่สัมพันธ์กัน 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และ</a:t>
                      </a:r>
                      <a:endParaRPr kumimoji="0" lang="en-US" sz="2000" b="1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2. มีประสบการณ์ในการทำวิจัยที่ไม่ใช่ส่วนหนึ่งของการศึกษาเพื่อรับปริญญา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8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640960" cy="6264696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1.1  การ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บริหารจัดการหลักสูตรตามเกณฑ์มาตรฐานหลักสูตรที่กำหนดโดย 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สกอ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(ต่อ)</a:t>
            </a:r>
          </a:p>
          <a:p>
            <a:pPr marL="0" indent="0">
              <a:buNone/>
            </a:pP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119699"/>
              </p:ext>
            </p:extLst>
          </p:nvPr>
        </p:nvGraphicFramePr>
        <p:xfrm>
          <a:off x="323529" y="1268761"/>
          <a:ext cx="8640961" cy="2905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800200"/>
                <a:gridCol w="2448271"/>
                <a:gridCol w="2376266"/>
              </a:tblGrid>
              <a:tr h="462604"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เกณฑ์การประเมิน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ปริญญาตรี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ปริญญาโท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ปริญญาเอก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2417716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Angsana New" pitchFamily="18" charset="-34"/>
                          <a:cs typeface="Angsana New" pitchFamily="18" charset="-34"/>
                        </a:rPr>
                        <a:t>8. การตีพิมพ์เผยแพร่ผลงานของผู้สำเร็จการศึกษา</a:t>
                      </a:r>
                      <a:endParaRPr lang="en-US" sz="24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(เฉพาะแผน ก เท่านั้น)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ต้องเป็นรายงานสืบเนื่องฉบับเต็มในการประชุมวิชาการ</a:t>
                      </a:r>
                      <a:r>
                        <a:rPr kumimoji="0" lang="th-TH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(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proceeding) </a:t>
                      </a:r>
                      <a:r>
                        <a:rPr kumimoji="0" lang="th-TH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หรือวารสาร </a:t>
                      </a:r>
                      <a:r>
                        <a:rPr kumimoji="0" lang="th-TH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</a:t>
                      </a:r>
                      <a:r>
                        <a:rPr kumimoji="0" lang="th-TH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สิ่งพิมพ์วิชาการ ซึ่งอยู่ในรูปแบบเอกสาร</a:t>
                      </a:r>
                      <a:r>
                        <a:rPr kumimoji="0" lang="th-TH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 </a:t>
                      </a:r>
                      <a:r>
                        <a:rPr kumimoji="0" lang="th-TH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สื่ออิเล็กทรอนิกส์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วารสารหรือสิ่งพิมพ์วิชาการ</a:t>
                      </a:r>
                      <a:b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ที่มีกรรมการภายนอกมาร่วมกลั่นกรอง (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peer review)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b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ซึ่งอยู่ในรูปแบบเอกสาร </a:t>
                      </a:r>
                      <a:b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 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สื่ออิเล็กทรอนิกส์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9126" y="4437112"/>
            <a:ext cx="8424936" cy="1200329"/>
          </a:xfrm>
          <a:prstGeom prst="rect">
            <a:avLst/>
          </a:prstGeom>
          <a:gradFill flip="none" rotWithShape="1">
            <a:gsLst>
              <a:gs pos="0">
                <a:srgbClr val="0796A9">
                  <a:tint val="66000"/>
                  <a:satMod val="160000"/>
                </a:srgbClr>
              </a:gs>
              <a:gs pos="50000">
                <a:srgbClr val="0796A9">
                  <a:tint val="44500"/>
                  <a:satMod val="160000"/>
                </a:srgbClr>
              </a:gs>
              <a:gs pos="100000">
                <a:srgbClr val="0796A9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วิทยานิพนธ์ซึ่งเกี่ยวข้องกับสิ่งประดิษฐ์ การจดทะเบียนสิทธิบัตรหรืออนุสิทธิบัตร สามารถทดแทนการตีพิมพ์ในวารสารหรือสิ่งพิมพ์ทางวิชาการได้ โดยพิจารณาจากปีที่ได้รับสิทธิบัตร หรืออนุสิทธิบัตร ไม่ใช่ปีที่ขอจด</a:t>
            </a:r>
            <a:endParaRPr lang="th-TH" sz="24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5933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640960" cy="6264696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1.1  การ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บริหารจัดการหลักสูตรตามเกณฑ์มาตรฐานหลักสูตรที่กำหนดโดย 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สกอ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(ต่อ)</a:t>
            </a:r>
          </a:p>
          <a:p>
            <a:pPr marL="0" indent="0">
              <a:buNone/>
            </a:pP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427834"/>
              </p:ext>
            </p:extLst>
          </p:nvPr>
        </p:nvGraphicFramePr>
        <p:xfrm>
          <a:off x="184845" y="908720"/>
          <a:ext cx="8784976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578843"/>
                <a:gridCol w="2664296"/>
                <a:gridCol w="2525613"/>
              </a:tblGrid>
              <a:tr h="505609"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เกณฑ์การประเมิน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ปริญญาตรี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ปริญญาโท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ปริญญาเอก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382823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Angsana New" pitchFamily="18" charset="-34"/>
                          <a:cs typeface="Angsana New" pitchFamily="18" charset="-34"/>
                        </a:rPr>
                        <a:t>9.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ภาระงานอาจารย์ที่ปรึกษาวิทยานิพนธ์และการค้นคว้าอิสระในระดับบัณฑิตศึกษา</a:t>
                      </a:r>
                      <a:endParaRPr lang="en-US" sz="24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วิทยานิพนธ์ </a:t>
                      </a:r>
                      <a:endParaRPr kumimoji="0" lang="th-TH" sz="2000" b="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th-TH" sz="2000" u="none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อาจารย์ </a:t>
                      </a:r>
                      <a:r>
                        <a:rPr kumimoji="0" lang="en-US" sz="2000" u="none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1 </a:t>
                      </a:r>
                      <a:r>
                        <a:rPr kumimoji="0" lang="th-TH" sz="2000" u="none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ต่อ นักศึกษา </a:t>
                      </a:r>
                      <a:r>
                        <a:rPr kumimoji="0" lang="en-US" sz="2000" u="none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5</a:t>
                      </a:r>
                      <a:r>
                        <a:rPr kumimoji="0" lang="th-TH" sz="2000" u="none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คน</a:t>
                      </a:r>
                      <a:endParaRPr kumimoji="0" lang="en-US" sz="2000" u="none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kumimoji="0" lang="th-TH" sz="2000" b="1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การค้นคว้าอิสระ 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อาจารย์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1 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ต่อ นักศึกษา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15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คน 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หากเป็นที่ปรึกษาทั้ง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2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ประเภทให้เทียบสัดส่วนนักศึกษาที่ทำวิทยานิพนธ์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1 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คนเทียบเท่ากับ นักศึกษาที่ค้นคว้าอิสระ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3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คน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วิทยานิพนธ์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อาจารย์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1 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ต่อ นักศึกษา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5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คน 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5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5904656"/>
          </a:xfrm>
        </p:spPr>
        <p:txBody>
          <a:bodyPr/>
          <a:lstStyle/>
          <a:p>
            <a:pPr marL="0" indent="0">
              <a:buNone/>
            </a:pPr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None/>
            </a:pP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925329"/>
              </p:ext>
            </p:extLst>
          </p:nvPr>
        </p:nvGraphicFramePr>
        <p:xfrm>
          <a:off x="539553" y="824663"/>
          <a:ext cx="7992888" cy="4369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3014779"/>
                <a:gridCol w="3465942"/>
              </a:tblGrid>
              <a:tr h="732129"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20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องค์ประกอบใน</a:t>
                      </a:r>
                      <a:endParaRPr kumimoji="0" lang="en-US" sz="2000" b="1" kern="1200" dirty="0" smtClean="0">
                        <a:solidFill>
                          <a:schemeClr val="lt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algn="ctr"/>
                      <a:r>
                        <a:rPr kumimoji="0" lang="th-TH" sz="20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การประกันคุณภาพหลักสูตร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20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อธิบายกระบวนการหรือแสดงผลการดำเนินงานในประเด็นที่เกี่ยวข้อง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1. </a:t>
                      </a:r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การกำกับมาตรฐาน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1.1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การบริหารจัดการหลักสูตรตามเกณฑ์มาตรฐานหลักสูตรที่กำหนดโดย </a:t>
                      </a:r>
                      <a:r>
                        <a:rPr kumimoji="0" lang="th-TH" sz="18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สกอ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. 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ผลการบริหารจัดการหลักสูตรตามเกณฑ์มาตรฐานหลักสูตร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th-TH" sz="1800" u="sng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ปริญญาตรี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  เกณฑ์ 4 ข้อ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th-TH" sz="1800" u="sng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บัณฑิตศึกษา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เกณฑ์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12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ข้อ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2.</a:t>
                      </a:r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บัณฑิต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2.1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คุณภาพบัณฑิตตามกรอบมาตรฐานคุณวุฒิระดับอุดมศึกษาแห่งชาติ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ผลประเมินคุณภาพบัณฑิตตามกรอบมาตรฐานคุณวุฒิ </a:t>
                      </a:r>
                    </a:p>
                    <a:p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 ระดับอุดมศึกษาแห่งชาติ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/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 (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โดยผู้ใช้บัณฑิต/ผู้มีส่วนได้ส่วนเสีย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)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endParaRPr lang="th-TH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2.2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การได้งานทำหรือผลงานวิจัยของผู้สำเร็จการศึกษา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ผลบัณฑิตปริญญาตรีที่ได้งานทำหรือประกอบอาชีพ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 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 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อิสระ 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ผลงานของนักศึกษาปริญญาโท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/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เอกที่ตีพิมพ์หรือ</a:t>
                      </a:r>
                    </a:p>
                    <a:p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เผยแพร่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3648" y="26064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ระบบการประกันคุณภาพภายใน ระดับหลักสูตร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7445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868958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th-TH" sz="4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หมายเหตุ</a:t>
            </a:r>
            <a:endParaRPr lang="en-US" sz="48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08912" cy="259228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เกณฑ์มาตรฐานหลักสูตรระดับบัณฑิตศึกษา พ.ศ. 2548 ข้อ 10 กำหนดว่า อาจารย์ประจำ 1 คนเป็นอาจารย์ที่ปรึกษาวิทยานิพนธ์ได้ไม่เกิน 5 คน หากหลักสูตรใดมีอาจารย์ประจำที่มีศักยภาพพร้อมที่จะดูแลนักศึกษาได้มากกว่า 5 คน ให้อยู่ในดุลยพินิจของสถาบันอุดมศึกษา แต่ทั้งนี้ต้องไม่เกิน 10 คน  </a:t>
            </a:r>
            <a:endParaRPr lang="en-US" sz="32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7181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640960" cy="6264696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1.1  การ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บริหารจัดการหลักสูตรตามเกณฑ์มาตรฐานหลักสูตรที่กำหนดโดย 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สกอ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(ต่อ)</a:t>
            </a:r>
          </a:p>
          <a:p>
            <a:pPr marL="0" indent="0">
              <a:buNone/>
            </a:pP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865906"/>
              </p:ext>
            </p:extLst>
          </p:nvPr>
        </p:nvGraphicFramePr>
        <p:xfrm>
          <a:off x="523865" y="1340768"/>
          <a:ext cx="8064896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944216"/>
                <a:gridCol w="1872208"/>
              </a:tblGrid>
              <a:tr h="539402"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เกณฑ์การประเมิน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ปริญญาตรี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ปริญญาโท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ปริญญาเอก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2052886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Angsana New" pitchFamily="18" charset="-34"/>
                          <a:cs typeface="Angsana New" pitchFamily="18" charset="-34"/>
                        </a:rPr>
                        <a:t>10.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าจารย์ที่ปรึกษาวิทยานิพนธ์และการค้นคว้าอิสระในระดับบัณฑิตศึกษามีผลงานวิจัยอย่างต่อเนื่องและสม่ำเสมอ</a:t>
                      </a:r>
                      <a:endParaRPr lang="en-US" sz="24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อย่างน้อย </a:t>
                      </a:r>
                      <a:r>
                        <a:rPr lang="en-US" sz="24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1 </a:t>
                      </a:r>
                      <a:r>
                        <a:rPr lang="th-TH" sz="2400" dirty="0" smtClean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เรื่อง</a:t>
                      </a:r>
                      <a:br>
                        <a:rPr lang="th-TH" sz="2400" dirty="0" smtClean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</a:br>
                      <a:r>
                        <a:rPr lang="th-TH" sz="2400" dirty="0" smtClean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ในรอบ </a:t>
                      </a:r>
                      <a:r>
                        <a:rPr lang="en-US" sz="24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5 </a:t>
                      </a:r>
                      <a:r>
                        <a:rPr lang="th-TH" sz="2400" dirty="0" smtClean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ปี</a:t>
                      </a:r>
                      <a:endParaRPr lang="en-US" sz="2400" dirty="0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85115" algn="l"/>
                        </a:tabLst>
                        <a:defRPr/>
                      </a:pPr>
                      <a:r>
                        <a:rPr lang="th-TH" sz="24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อย่างน้อย </a:t>
                      </a:r>
                      <a:r>
                        <a:rPr lang="en-US" sz="24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1 </a:t>
                      </a:r>
                      <a:r>
                        <a:rPr lang="th-TH" sz="2400" dirty="0" smtClean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เรื่อง</a:t>
                      </a:r>
                      <a:br>
                        <a:rPr lang="th-TH" sz="2400" dirty="0" smtClean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</a:br>
                      <a:r>
                        <a:rPr lang="th-TH" sz="2400" dirty="0" smtClean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ใน</a:t>
                      </a:r>
                      <a:r>
                        <a:rPr lang="th-TH" sz="24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รอบ </a:t>
                      </a:r>
                      <a:r>
                        <a:rPr lang="en-US" sz="24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5 </a:t>
                      </a:r>
                      <a:r>
                        <a:rPr lang="th-TH" sz="2400" dirty="0" smtClean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ปี</a:t>
                      </a:r>
                      <a:endParaRPr lang="en-US" sz="2400" dirty="0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9849" y="4149080"/>
            <a:ext cx="8352928" cy="523220"/>
          </a:xfrm>
          <a:prstGeom prst="rect">
            <a:avLst/>
          </a:prstGeom>
          <a:gradFill flip="none" rotWithShape="1">
            <a:gsLst>
              <a:gs pos="0">
                <a:srgbClr val="0796A9">
                  <a:tint val="66000"/>
                  <a:satMod val="160000"/>
                </a:srgbClr>
              </a:gs>
              <a:gs pos="50000">
                <a:srgbClr val="0796A9">
                  <a:tint val="44500"/>
                  <a:satMod val="160000"/>
                </a:srgbClr>
              </a:gs>
              <a:gs pos="100000">
                <a:srgbClr val="0796A9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ให้นับรวมผลงานวิจัยที่ตีพิมพ์ในปีการศึกษาที่รับการประเมิน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823" y="4797152"/>
            <a:ext cx="8352928" cy="523220"/>
          </a:xfrm>
          <a:prstGeom prst="rect">
            <a:avLst/>
          </a:prstGeom>
          <a:gradFill flip="none" rotWithShape="1">
            <a:gsLst>
              <a:gs pos="0">
                <a:srgbClr val="0796A9">
                  <a:tint val="66000"/>
                  <a:satMod val="160000"/>
                </a:srgbClr>
              </a:gs>
              <a:gs pos="50000">
                <a:srgbClr val="0796A9">
                  <a:tint val="44500"/>
                  <a:satMod val="160000"/>
                </a:srgbClr>
              </a:gs>
              <a:gs pos="100000">
                <a:srgbClr val="0796A9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เป็น</a:t>
            </a:r>
            <a:r>
              <a:rPr lang="th-TH" sz="2800" b="1" dirty="0" err="1" smtClean="0">
                <a:latin typeface="Angsana New" pitchFamily="18" charset="-34"/>
                <a:cs typeface="Angsana New" pitchFamily="18" charset="-34"/>
              </a:rPr>
              <a:t>เจตนารมย์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ที่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ประสงค์ให้มีการพัฒนางานวิจัยอย่างสม่ำเสมอ</a:t>
            </a:r>
          </a:p>
        </p:txBody>
      </p:sp>
    </p:spTree>
    <p:extLst>
      <p:ext uri="{BB962C8B-B14F-4D97-AF65-F5344CB8AC3E}">
        <p14:creationId xmlns:p14="http://schemas.microsoft.com/office/powerpoint/2010/main" val="343123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640960" cy="6264696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1.1  การ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บริหารจัดการหลักสูตรตามเกณฑ์มาตรฐานหลักสูตรที่กำหนดโดย 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สกอ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(ต่อ)</a:t>
            </a:r>
          </a:p>
          <a:p>
            <a:pPr marL="0" indent="0">
              <a:buNone/>
            </a:pP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689212"/>
              </p:ext>
            </p:extLst>
          </p:nvPr>
        </p:nvGraphicFramePr>
        <p:xfrm>
          <a:off x="251520" y="1268760"/>
          <a:ext cx="8712968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5"/>
                <a:gridCol w="2376263"/>
                <a:gridCol w="2160240"/>
                <a:gridCol w="2160240"/>
              </a:tblGrid>
              <a:tr h="509904"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เกณฑ์การประเมิน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ปริญญาตรี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ปริญญาโท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ปริญญาเอก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4170616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11. </a:t>
                      </a:r>
                      <a:r>
                        <a:rPr kumimoji="0"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การปรับปรุงหลักสูตรตามรอบระยะเวลาที่กำหนด</a:t>
                      </a:r>
                      <a:endParaRPr lang="en-US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14400" algn="l"/>
                        </a:tabLs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ต้องไม่เกิน </a:t>
                      </a:r>
                      <a:r>
                        <a:rPr lang="en-US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5 </a:t>
                      </a: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ปี</a:t>
                      </a:r>
                      <a:endParaRPr lang="en-US" sz="20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14400" algn="l"/>
                        </a:tabLs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(จะต้องปรับปรุงให้เสร็จและอนุมัติ</a:t>
                      </a:r>
                      <a:r>
                        <a:rPr lang="en-US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/</a:t>
                      </a: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ให้ความเห็นชอบ</a:t>
                      </a:r>
                      <a:r>
                        <a:rPr lang="th-TH" sz="2000" dirty="0" smtClean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โดย</a:t>
                      </a:r>
                      <a:br>
                        <a:rPr lang="th-TH" sz="2000" dirty="0" smtClean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</a:br>
                      <a:r>
                        <a:rPr lang="th-TH" sz="2000" dirty="0" smtClean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สภา</a:t>
                      </a: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มหาวิทยาลัย</a:t>
                      </a:r>
                      <a:r>
                        <a:rPr lang="en-US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/</a:t>
                      </a: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สถาบัน เพื่อให้หลักสูตรใช้งานในปีที่ </a:t>
                      </a:r>
                      <a:r>
                        <a:rPr lang="en-US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6</a:t>
                      </a: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)</a:t>
                      </a:r>
                      <a:endParaRPr lang="en-US" sz="20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algn="l"/>
                      <a:r>
                        <a:rPr lang="th-TH" sz="2000" b="1" u="none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หมายเหตุ</a:t>
                      </a:r>
                      <a:r>
                        <a:rPr lang="th-TH" sz="2000" u="none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 </a:t>
                      </a: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สำหรับหลักสูตร </a:t>
                      </a:r>
                      <a:r>
                        <a:rPr lang="en-US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5 </a:t>
                      </a: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ปี ประกาศใช้ในปีที่ </a:t>
                      </a:r>
                      <a:r>
                        <a:rPr lang="en-US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7 </a:t>
                      </a: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หรือหลักสูตร </a:t>
                      </a:r>
                      <a:r>
                        <a:rPr lang="en-US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6 </a:t>
                      </a: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ปี ประกาศใช้ในปีที่ </a:t>
                      </a:r>
                      <a:r>
                        <a:rPr lang="en-US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8)</a:t>
                      </a:r>
                      <a:endParaRPr lang="en-US" sz="2000" dirty="0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14400" algn="l"/>
                        </a:tabLs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ต้องไม่เกิน </a:t>
                      </a:r>
                      <a:r>
                        <a:rPr lang="en-US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5 </a:t>
                      </a: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ปี</a:t>
                      </a:r>
                      <a:endParaRPr lang="en-US" sz="20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14400" algn="l"/>
                        </a:tabLs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(จะต้องปรับปรุงให้เสร็จและอนุมัติ</a:t>
                      </a:r>
                      <a:r>
                        <a:rPr lang="en-US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/</a:t>
                      </a: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ให้ความเห็นชอบโดยสภามหาวิทยาลัย</a:t>
                      </a:r>
                      <a:r>
                        <a:rPr lang="en-US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/</a:t>
                      </a: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สถาบัน เพื่อให้หลักสูตรใช้งานในปีที่ </a:t>
                      </a:r>
                      <a:r>
                        <a:rPr lang="en-US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6</a:t>
                      </a: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)</a:t>
                      </a:r>
                      <a:endParaRPr lang="en-US" sz="20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14400" algn="l"/>
                        </a:tabLs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 </a:t>
                      </a:r>
                      <a:endParaRPr lang="en-US" sz="20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14400" algn="l"/>
                        </a:tabLs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ต้องไม่เกิน </a:t>
                      </a:r>
                      <a:r>
                        <a:rPr lang="en-US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5 </a:t>
                      </a: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ปี</a:t>
                      </a:r>
                      <a:endParaRPr lang="en-US" sz="20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14400" algn="l"/>
                        </a:tabLs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(จะต้องปรับปรุงให้เสร็จและอนุมัติ</a:t>
                      </a:r>
                      <a:r>
                        <a:rPr lang="en-US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/</a:t>
                      </a: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ให้ความเห็นชอบโดยสภามหาวิทยาลัย</a:t>
                      </a:r>
                      <a:r>
                        <a:rPr lang="en-US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/</a:t>
                      </a: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สถาบัน เพื่อให้หลักสูตรใช้งานในปีที่ </a:t>
                      </a:r>
                      <a:r>
                        <a:rPr lang="en-US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6</a:t>
                      </a: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)</a:t>
                      </a:r>
                      <a:endParaRPr lang="en-US" sz="20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algn="l">
                        <a:tabLst>
                          <a:tab pos="285115" algn="l"/>
                        </a:tabLs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 </a:t>
                      </a:r>
                      <a:endParaRPr lang="en-US" sz="2000" dirty="0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5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640960" cy="6264696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1.1  การ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บริหารจัดการหลักสูตรตามเกณฑ์มาตรฐานหลักสูตรที่กำหนดโดย 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สกอ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(ต่อ)</a:t>
            </a:r>
          </a:p>
          <a:p>
            <a:pPr marL="0" indent="0">
              <a:buNone/>
            </a:pP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913573"/>
              </p:ext>
            </p:extLst>
          </p:nvPr>
        </p:nvGraphicFramePr>
        <p:xfrm>
          <a:off x="323528" y="1124744"/>
          <a:ext cx="8640961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160241"/>
                <a:gridCol w="2232248"/>
                <a:gridCol w="2232248"/>
              </a:tblGrid>
              <a:tr h="464166"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เกณฑ์การประเมิน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ปริญญาตรี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ปริญญาโท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ปริญญาเอก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568282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Angsana New" pitchFamily="18" charset="-34"/>
                          <a:cs typeface="Angsana New" pitchFamily="18" charset="-34"/>
                        </a:rPr>
                        <a:t>12.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ารดำเนินงานให้เป็นไปตามตัวบ่งชี้ผลการดำเนินงานเพื่อการประกันคุณภาพหลักสูตรและการเรียนการสอนตามกรอบมาตรฐานคุณวุฒิระดับอุดมศึกษาแห่งชาติ</a:t>
                      </a:r>
                      <a:endParaRPr lang="en-US" sz="24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143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43000" algn="l"/>
                        </a:tabLs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ตัวบ่งชี้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TQF </a:t>
                      </a: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ข้อ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1 - 5 </a:t>
                      </a: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ต้องดำเนินการทุกตัว</a:t>
                      </a:r>
                      <a:endParaRPr lang="en-US" sz="24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indent="1143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24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43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43000" algn="l"/>
                        </a:tabLs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ตัวบ่งชี้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TQF </a:t>
                      </a: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ข้อ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1 - 5 </a:t>
                      </a: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ต้องดำเนินการทุกตัว</a:t>
                      </a:r>
                      <a:endParaRPr lang="en-US" sz="24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14400" algn="l"/>
                        </a:tabLst>
                      </a:pPr>
                      <a:r>
                        <a:rPr lang="th-TH" sz="24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 </a:t>
                      </a:r>
                      <a:endParaRPr lang="en-US" sz="24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43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43000" algn="l"/>
                        </a:tabLs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ตัวบ่งชี้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TQF </a:t>
                      </a: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ข้อ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1 - 5 </a:t>
                      </a: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ต้องดำเนินการทุกตัว</a:t>
                      </a:r>
                      <a:endParaRPr lang="en-US" sz="24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14400" algn="l"/>
                        </a:tabLst>
                      </a:pPr>
                      <a:r>
                        <a:rPr lang="th-TH" sz="2400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 </a:t>
                      </a:r>
                      <a:endParaRPr lang="en-US" sz="24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480542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รวม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143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th-TH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เกณฑ์ 4 ข้อ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14400" algn="l"/>
                        </a:tabLst>
                      </a:pPr>
                      <a:r>
                        <a:rPr lang="th-TH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เกณฑ์ 12 ข้อ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914400" algn="l"/>
                        </a:tabLst>
                      </a:pPr>
                      <a:r>
                        <a:rPr lang="th-TH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เกณฑ์ 12 ข้อ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5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36904" cy="868958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th-TH" sz="4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หมายเหตุ</a:t>
            </a:r>
            <a:endParaRPr lang="en-US" sz="48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640960" cy="396044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เกณฑ์การประเมินดังกล่าวเป็นไปตามเกณฑ์มาตรฐานหลักสูตร พ.ศ.2548  และกรอบมาตรฐานคุณวุฒิระดับอุดมศึกษาแห่งชาติ พ.ศ.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2552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หากมีการประกาศใช้เกณฑ์มาตรฐานต่างๆ ที่เกี่ยวข้องใหม่ เกณฑ์การประเมินตามตัวบ่งชี้นี้จะต้องเป็นไปตามเกณฑ์มาตรฐานใหม่ฉบับที่ประกาศใช้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ล่าสุด</a:t>
            </a:r>
          </a:p>
          <a:p>
            <a:pPr marL="0" indent="0">
              <a:buNone/>
            </a:pPr>
            <a:endParaRPr lang="th-TH" sz="2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ผลการประเมินตัวบ่งชี้ที่ 1.1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กำหนดไว้เป็น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“ผ่าน” และ “ไม่ผ่าน” หากไม่ผ่านเกณฑ์ข้อใดข้อหนึ่ง ถือว่าหลักสูตรไม่ได้มาตรฐาน และผลเป็น “ไม่ผ่าน” (คะแนนเป็น ศูนย์)</a:t>
            </a: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endParaRPr lang="en-US" sz="28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443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640960" cy="439248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ประกอบด้วย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บ่งชี้ที่  2.1 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คุณภาพ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บัณฑิตตามกรอบมาตรฐานคุณวุฒิระดับอุดมศึกษา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แห่งชาติ</a:t>
            </a:r>
          </a:p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ผลประเมินคุณภาพบัณฑิตตามกรอบมาตรฐานคุณวุฒิระดับอุดมศึกษาแห่งชาติ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dirty="0" smtClean="0">
                <a:latin typeface="Angsana New" pitchFamily="18" charset="-34"/>
                <a:cs typeface="Angsana New" pitchFamily="18" charset="-34"/>
              </a:rPr>
            </a:b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โดยผู้ใช้บัณฑิต/ผู้มีส่วนได้ส่วนเสีย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บ่งชี้ที่  2.2 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ได้งานทำหรือผลงานวิจัยของผู้สำเร็จการศึกษา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ร้อยละของบัณฑิตป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ริญญาตรีที่ได้งานทำหรือประกอบอาชีพ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อิสระภายใน 1 ปี 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ผลงาน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ของนักศึกษาและผู้สำเร็จการศึกษาในระดับปริญญา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โท / เอกที่ได้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รับการตีพิมพ์หรือ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เผยแพร่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188640"/>
            <a:ext cx="5544616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องค์ประกอบที่ 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  บัณฑิต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9201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26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23528" y="188640"/>
                <a:ext cx="8496944" cy="6336704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buNone/>
                </a:pPr>
                <a:r>
                  <a:rPr lang="th-TH" sz="9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ngsana New" pitchFamily="18" charset="-34"/>
                    <a:cs typeface="Angsana New" pitchFamily="18" charset="-34"/>
                  </a:rPr>
                  <a:t>ตัวบ่งชี้ที่ 2.1   คุณภาพ</a:t>
                </a:r>
                <a:r>
                  <a:rPr lang="th-TH" sz="9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ngsana New" pitchFamily="18" charset="-34"/>
                    <a:cs typeface="Angsana New" pitchFamily="18" charset="-34"/>
                  </a:rPr>
                  <a:t>บัณฑิตตามกรอบมาตรฐานคุณวุฒิระดับอุดมศึกษาแห่งชาติ</a:t>
                </a:r>
                <a:endParaRPr lang="en-US" sz="9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endParaRPr lang="th-TH" sz="4000" b="1" dirty="0" smtClean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th-TH" sz="8000" b="1" dirty="0" smtClean="0">
                    <a:latin typeface="Angsana New" pitchFamily="18" charset="-34"/>
                    <a:cs typeface="Angsana New" pitchFamily="18" charset="-34"/>
                  </a:rPr>
                  <a:t>ชนิด</a:t>
                </a:r>
                <a:r>
                  <a:rPr lang="th-TH" sz="8000" b="1" dirty="0">
                    <a:latin typeface="Angsana New" pitchFamily="18" charset="-34"/>
                    <a:cs typeface="Angsana New" pitchFamily="18" charset="-34"/>
                  </a:rPr>
                  <a:t>ของตัวบ่งชี้	</a:t>
                </a:r>
                <a:r>
                  <a:rPr lang="th-TH" sz="8000" dirty="0" smtClean="0">
                    <a:latin typeface="Angsana New" pitchFamily="18" charset="-34"/>
                    <a:cs typeface="Angsana New" pitchFamily="18" charset="-34"/>
                  </a:rPr>
                  <a:t>ผลลัพธ์  </a:t>
                </a:r>
                <a:endParaRPr lang="en-US" sz="8000" dirty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endParaRPr lang="th-TH" sz="4000" b="1" dirty="0" smtClean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th-TH" sz="8000" b="1" dirty="0" smtClean="0">
                    <a:latin typeface="Angsana New" pitchFamily="18" charset="-34"/>
                    <a:cs typeface="Angsana New" pitchFamily="18" charset="-34"/>
                  </a:rPr>
                  <a:t>คำอธิบาย</a:t>
                </a:r>
                <a:r>
                  <a:rPr lang="th-TH" sz="8000" b="1" dirty="0">
                    <a:latin typeface="Angsana New" pitchFamily="18" charset="-34"/>
                    <a:cs typeface="Angsana New" pitchFamily="18" charset="-34"/>
                  </a:rPr>
                  <a:t>ตัวบ่งชี้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th-TH" sz="8000" dirty="0" smtClean="0">
                    <a:latin typeface="Angsana New" pitchFamily="18" charset="-34"/>
                    <a:cs typeface="Angsana New" pitchFamily="18" charset="-34"/>
                  </a:rPr>
                  <a:t>	กรอบ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มาตรฐานคุณวุฒิระดับอุดมศึกษาแห่งชาติ</a:t>
                </a:r>
                <a:r>
                  <a:rPr lang="en-US" sz="8000" dirty="0">
                    <a:latin typeface="Angsana New" pitchFamily="18" charset="-34"/>
                    <a:cs typeface="Angsana New" pitchFamily="18" charset="-34"/>
                  </a:rPr>
                  <a:t> (Thai Qualifications Framework for Higher Education: TQF) 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ได้มีการกำหนดคุณลักษณะบัณฑิตที่พึงประสงค์ตามที่หลักสูตรกำหนดไว้ใน </a:t>
                </a:r>
                <a:r>
                  <a:rPr lang="th-TH" sz="8000" dirty="0" err="1">
                    <a:latin typeface="Angsana New" pitchFamily="18" charset="-34"/>
                    <a:cs typeface="Angsana New" pitchFamily="18" charset="-34"/>
                  </a:rPr>
                  <a:t>มคอ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.</a:t>
                </a:r>
                <a:r>
                  <a:rPr lang="en-US" sz="8000" dirty="0">
                    <a:latin typeface="Angsana New" pitchFamily="18" charset="-34"/>
                    <a:cs typeface="Angsana New" pitchFamily="18" charset="-34"/>
                  </a:rPr>
                  <a:t>2 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ซึ่งครอบคลุมผลการเรียนรู้อย่างน้อย </a:t>
                </a:r>
                <a:r>
                  <a:rPr lang="en-US" sz="8000" dirty="0" smtClean="0">
                    <a:latin typeface="Angsana New" pitchFamily="18" charset="-34"/>
                    <a:cs typeface="Angsana New" pitchFamily="18" charset="-34"/>
                  </a:rPr>
                  <a:t/>
                </a:r>
                <a:br>
                  <a:rPr lang="en-US" sz="8000" dirty="0" smtClean="0">
                    <a:latin typeface="Angsana New" pitchFamily="18" charset="-34"/>
                    <a:cs typeface="Angsana New" pitchFamily="18" charset="-34"/>
                  </a:rPr>
                </a:br>
                <a:r>
                  <a:rPr lang="en-US" sz="8000" dirty="0" smtClean="0">
                    <a:latin typeface="Angsana New" pitchFamily="18" charset="-34"/>
                    <a:cs typeface="Angsana New" pitchFamily="18" charset="-34"/>
                  </a:rPr>
                  <a:t>5 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ด้านคือ</a:t>
                </a:r>
                <a:r>
                  <a:rPr lang="en-US" sz="8000" dirty="0">
                    <a:latin typeface="Angsana New" pitchFamily="18" charset="-34"/>
                    <a:cs typeface="Angsana New" pitchFamily="18" charset="-34"/>
                  </a:rPr>
                  <a:t> 1) 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ด้านคุณธรรมจริยธรรม</a:t>
                </a:r>
                <a:r>
                  <a:rPr lang="en-US" sz="8000" dirty="0">
                    <a:latin typeface="Angsana New" pitchFamily="18" charset="-34"/>
                    <a:cs typeface="Angsana New" pitchFamily="18" charset="-34"/>
                  </a:rPr>
                  <a:t> 2) 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ด้านความรู้</a:t>
                </a:r>
                <a:r>
                  <a:rPr lang="en-US" sz="8000" dirty="0">
                    <a:latin typeface="Angsana New" pitchFamily="18" charset="-34"/>
                    <a:cs typeface="Angsana New" pitchFamily="18" charset="-34"/>
                  </a:rPr>
                  <a:t> </a:t>
                </a:r>
                <a:r>
                  <a:rPr lang="en-US" sz="8000" dirty="0" smtClean="0">
                    <a:latin typeface="Angsana New" pitchFamily="18" charset="-34"/>
                    <a:cs typeface="Angsana New" pitchFamily="18" charset="-34"/>
                  </a:rPr>
                  <a:t>3</a:t>
                </a:r>
                <a:r>
                  <a:rPr lang="en-US" sz="8000" dirty="0">
                    <a:latin typeface="Angsana New" pitchFamily="18" charset="-34"/>
                    <a:cs typeface="Angsana New" pitchFamily="18" charset="-34"/>
                  </a:rPr>
                  <a:t>) 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ด้านทักษะทางปัญญา</a:t>
                </a:r>
                <a:r>
                  <a:rPr lang="en-US" sz="8000" dirty="0">
                    <a:latin typeface="Angsana New" pitchFamily="18" charset="-34"/>
                    <a:cs typeface="Angsana New" pitchFamily="18" charset="-34"/>
                  </a:rPr>
                  <a:t> 4) 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ด้านทักษะความสัมพันธ์ระหว่างบุคคล</a:t>
                </a:r>
                <a:r>
                  <a:rPr lang="th-TH" sz="8000" dirty="0" smtClean="0">
                    <a:latin typeface="Angsana New" pitchFamily="18" charset="-34"/>
                    <a:cs typeface="Angsana New" pitchFamily="18" charset="-34"/>
                  </a:rPr>
                  <a:t>และ</a:t>
                </a:r>
                <a:br>
                  <a:rPr lang="th-TH" sz="8000" dirty="0" smtClean="0">
                    <a:latin typeface="Angsana New" pitchFamily="18" charset="-34"/>
                    <a:cs typeface="Angsana New" pitchFamily="18" charset="-34"/>
                  </a:rPr>
                </a:br>
                <a:r>
                  <a:rPr lang="th-TH" sz="8000" dirty="0" smtClean="0">
                    <a:latin typeface="Angsana New" pitchFamily="18" charset="-34"/>
                    <a:cs typeface="Angsana New" pitchFamily="18" charset="-34"/>
                  </a:rPr>
                  <a:t>ความรับผิดชอบ และ</a:t>
                </a:r>
                <a:r>
                  <a:rPr lang="en-US" sz="8000" dirty="0" smtClean="0">
                    <a:latin typeface="Angsana New" pitchFamily="18" charset="-34"/>
                    <a:cs typeface="Angsana New" pitchFamily="18" charset="-34"/>
                  </a:rPr>
                  <a:t> </a:t>
                </a:r>
                <a:r>
                  <a:rPr lang="en-US" sz="8000" dirty="0">
                    <a:latin typeface="Angsana New" pitchFamily="18" charset="-34"/>
                    <a:cs typeface="Angsana New" pitchFamily="18" charset="-34"/>
                  </a:rPr>
                  <a:t>5) 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ด้านทักษะการวิเคราะห์เชิงตัวเลข การสื่อสาร และการใช้เทคโนโลยีสารสนเทศ ตัวบ่งชี้นี้จะ</a:t>
                </a:r>
                <a:r>
                  <a:rPr lang="th-TH" sz="8000" dirty="0" smtClean="0">
                    <a:latin typeface="Angsana New" pitchFamily="18" charset="-34"/>
                    <a:cs typeface="Angsana New" pitchFamily="18" charset="-34"/>
                  </a:rPr>
                  <a:t>เป็น</a:t>
                </a:r>
                <a:br>
                  <a:rPr lang="th-TH" sz="8000" dirty="0" smtClean="0">
                    <a:latin typeface="Angsana New" pitchFamily="18" charset="-34"/>
                    <a:cs typeface="Angsana New" pitchFamily="18" charset="-34"/>
                  </a:rPr>
                </a:br>
                <a:r>
                  <a:rPr lang="th-TH" sz="8000" dirty="0" smtClean="0">
                    <a:latin typeface="Angsana New" pitchFamily="18" charset="-34"/>
                    <a:cs typeface="Angsana New" pitchFamily="18" charset="-34"/>
                  </a:rPr>
                  <a:t>การ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ประเมินคุณภาพบัณฑิตในมุมมองของผู้ใช้บัณฑิต </a:t>
                </a:r>
                <a:endParaRPr lang="en-US" sz="8000" dirty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endParaRPr lang="th-TH" sz="4000" b="1" dirty="0" smtClean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th-TH" sz="8000" b="1" dirty="0" smtClean="0">
                    <a:latin typeface="Angsana New" pitchFamily="18" charset="-34"/>
                    <a:cs typeface="Angsana New" pitchFamily="18" charset="-34"/>
                  </a:rPr>
                  <a:t>เกณฑ์</a:t>
                </a:r>
                <a:r>
                  <a:rPr lang="th-TH" sz="8000" b="1" dirty="0">
                    <a:latin typeface="Angsana New" pitchFamily="18" charset="-34"/>
                    <a:cs typeface="Angsana New" pitchFamily="18" charset="-34"/>
                  </a:rPr>
                  <a:t>การประเมิน</a:t>
                </a:r>
              </a:p>
              <a:p>
                <a:pPr marL="0" indent="0">
                  <a:buNone/>
                </a:pP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	ใช้ค่าเฉลี่ยของคะแนนประเมินบัณฑิต (คะแนนเต็ม </a:t>
                </a:r>
                <a:r>
                  <a:rPr lang="en-US" sz="8000" dirty="0">
                    <a:latin typeface="Angsana New" pitchFamily="18" charset="-34"/>
                    <a:cs typeface="Angsana New" pitchFamily="18" charset="-34"/>
                  </a:rPr>
                  <a:t>5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)</a:t>
                </a:r>
                <a:endParaRPr lang="en-US" sz="8000" dirty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endParaRPr lang="en-US" sz="4000" b="1" dirty="0" smtClean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th-TH" sz="8000" b="1" dirty="0" smtClean="0">
                    <a:latin typeface="Angsana New" pitchFamily="18" charset="-34"/>
                    <a:cs typeface="Angsana New" pitchFamily="18" charset="-34"/>
                  </a:rPr>
                  <a:t>สูตรการคำนวณ</a:t>
                </a:r>
                <a:endParaRPr lang="en-US" sz="8000" dirty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th-TH" sz="8000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                 คะแนนที่ได้ </a:t>
                </a:r>
                <a:r>
                  <a:rPr lang="en-US" sz="8000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h-TH" sz="80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th-TH" sz="8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ผลรวมของค่าคะแนนที่ได้จากการประเมินบัณฑิต</m:t>
                        </m:r>
                      </m:num>
                      <m:den>
                        <m:r>
                          <a:rPr lang="th-TH" sz="8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จำนวนบัณฑิตที่ได้รับการประเมินทั้งหมด</m:t>
                        </m:r>
                      </m:den>
                    </m:f>
                  </m:oMath>
                </a14:m>
                <a:r>
                  <a:rPr lang="en-US" sz="8000" dirty="0">
                    <a:latin typeface="Angsana New" pitchFamily="18" charset="-34"/>
                    <a:cs typeface="Angsana New" pitchFamily="18" charset="-34"/>
                  </a:rPr>
                  <a:t/>
                </a:r>
                <a:br>
                  <a:rPr lang="en-US" sz="8000" dirty="0">
                    <a:latin typeface="Angsana New" pitchFamily="18" charset="-34"/>
                    <a:cs typeface="Angsana New" pitchFamily="18" charset="-34"/>
                  </a:rPr>
                </a:br>
                <a:endParaRPr lang="th-TH" sz="8000" dirty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endParaRPr lang="th-TH" sz="8000" b="1" dirty="0" smtClean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th-TH" sz="8000" b="1" dirty="0" smtClean="0">
                    <a:latin typeface="Angsana New" pitchFamily="18" charset="-34"/>
                    <a:cs typeface="Angsana New" pitchFamily="18" charset="-34"/>
                  </a:rPr>
                  <a:t>ข้อมูล</a:t>
                </a:r>
                <a:r>
                  <a:rPr lang="th-TH" sz="8000" b="1" dirty="0">
                    <a:latin typeface="Angsana New" pitchFamily="18" charset="-34"/>
                    <a:cs typeface="Angsana New" pitchFamily="18" charset="-34"/>
                  </a:rPr>
                  <a:t>ประกอบ</a:t>
                </a:r>
                <a:endParaRPr lang="en-US" sz="8000" dirty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th-TH" sz="8000" dirty="0" smtClean="0">
                    <a:latin typeface="Angsana New" pitchFamily="18" charset="-34"/>
                    <a:cs typeface="Angsana New" pitchFamily="18" charset="-34"/>
                  </a:rPr>
                  <a:t>จำนวน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บัณฑิตที่รับการประเมินจากผู้ใช้บัณฑิตจะต้องไม่น้อยกว่าร้อยละ </a:t>
                </a:r>
                <a:r>
                  <a:rPr lang="en-US" sz="8000" dirty="0">
                    <a:latin typeface="Angsana New" pitchFamily="18" charset="-34"/>
                    <a:cs typeface="Angsana New" pitchFamily="18" charset="-34"/>
                  </a:rPr>
                  <a:t>20 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ของจำนวนบัณฑิตที่สำเร็จการศึกษา</a:t>
                </a:r>
                <a:endParaRPr lang="en-US" sz="8000" dirty="0">
                  <a:latin typeface="Angsana New" pitchFamily="18" charset="-34"/>
                  <a:cs typeface="Angsana New" pitchFamily="18" charset="-34"/>
                </a:endParaRPr>
              </a:p>
              <a:p>
                <a:endParaRPr lang="th-TH" sz="8000" dirty="0">
                  <a:latin typeface="Angsana New" pitchFamily="18" charset="-34"/>
                  <a:cs typeface="Angsana New" pitchFamily="18" charset="-34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23528" y="188640"/>
                <a:ext cx="8496944" cy="6336704"/>
              </a:xfrm>
              <a:blipFill rotWithShape="1">
                <a:blip r:embed="rId2" cstate="print"/>
                <a:stretch>
                  <a:fillRect l="-1148" t="-1732" r="-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053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5129" y="476672"/>
            <a:ext cx="8856984" cy="54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th-TH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2.2 </a:t>
            </a:r>
            <a:r>
              <a:rPr lang="th-TH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ปริญญาตรี</a:t>
            </a:r>
            <a:r>
              <a:rPr lang="th-TH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)  ร้อย</a:t>
            </a:r>
            <a:r>
              <a:rPr lang="th-TH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ละของบัณฑิตปริญญาตรีที่ได้งานทำหรือประกอบอาชีพ</a:t>
            </a:r>
            <a:r>
              <a:rPr lang="th-TH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อิสระภายใน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ปี </a:t>
            </a:r>
            <a:endParaRPr lang="th-TH" sz="9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9600" b="1" dirty="0" smtClean="0">
                <a:latin typeface="Angsana New" pitchFamily="18" charset="-34"/>
                <a:cs typeface="Angsana New" pitchFamily="18" charset="-34"/>
              </a:rPr>
              <a:t>ชนิด</a:t>
            </a:r>
            <a:r>
              <a:rPr lang="th-TH" sz="9600" b="1" dirty="0">
                <a:latin typeface="Angsana New" pitchFamily="18" charset="-34"/>
                <a:cs typeface="Angsana New" pitchFamily="18" charset="-34"/>
              </a:rPr>
              <a:t>ของตัวบ่งชี้	</a:t>
            </a: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ผลลัพธ์  </a:t>
            </a:r>
            <a:endParaRPr lang="en-US" sz="96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9600" b="1" dirty="0" smtClean="0">
                <a:latin typeface="Angsana New" pitchFamily="18" charset="-34"/>
                <a:cs typeface="Angsana New" pitchFamily="18" charset="-34"/>
              </a:rPr>
              <a:t>คำอธิบาย</a:t>
            </a:r>
            <a:r>
              <a:rPr lang="th-TH" sz="9600" b="1" dirty="0">
                <a:latin typeface="Angsana New" pitchFamily="18" charset="-34"/>
                <a:cs typeface="Angsana New" pitchFamily="18" charset="-34"/>
              </a:rPr>
              <a:t>ตัวบ่งชี้</a:t>
            </a:r>
            <a:r>
              <a:rPr lang="en-US" sz="96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	บัณฑิต</a:t>
            </a:r>
            <a:r>
              <a:rPr lang="th-TH" sz="9600" dirty="0">
                <a:latin typeface="Angsana New" pitchFamily="18" charset="-34"/>
                <a:cs typeface="Angsana New" pitchFamily="18" charset="-34"/>
              </a:rPr>
              <a:t>ปริญญาตรีที่สำเร็จศึกษาในหลักสูตรภาคปกติ ภาคพิเศษ และภาคนอกเวลาในสาขานั้นๆที่ได้งานทำหรือมีกิจการของตนเองที่มีรายได้ประจำภายในระยะเวลา</a:t>
            </a:r>
            <a:r>
              <a:rPr lang="en-US" sz="9600" dirty="0">
                <a:latin typeface="Angsana New" pitchFamily="18" charset="-34"/>
                <a:cs typeface="Angsana New" pitchFamily="18" charset="-34"/>
              </a:rPr>
              <a:t> 1 </a:t>
            </a:r>
            <a:r>
              <a:rPr lang="th-TH" sz="9600" dirty="0">
                <a:latin typeface="Angsana New" pitchFamily="18" charset="-34"/>
                <a:cs typeface="Angsana New" pitchFamily="18" charset="-34"/>
              </a:rPr>
              <a:t>ปีนับจากวันที่สำเร็จการศึกษาเมื่อเทียบกับบัณฑิตที่สำเร็จการศึกษาในปีการศึกษานั้น การนับการมีงานทำนับกรณีการทำงานสุจริตทุกประเภทที่สามารถสร้างรายได้เข้ามาเป็นประจำเพื่อเลี้ยงชีพตนเองได้ การคำนวณร้อยละของผู้มีงานทำของผู้สำเร็จการศึกษาที่ลงทะเบียนเรียนในภาคพิเศษหรือภาคนอกเวลาให้คำนวณเฉพาะผู้ที่เปลี่ยนงานใหม่หลังสำเร็จการศึกษาเท่านั้น</a:t>
            </a: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en-US" sz="96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9600" b="1" dirty="0" smtClean="0">
                <a:latin typeface="Angsana New" pitchFamily="18" charset="-34"/>
                <a:cs typeface="Angsana New" pitchFamily="18" charset="-34"/>
              </a:rPr>
              <a:t>เกณฑ์</a:t>
            </a:r>
            <a:r>
              <a:rPr lang="th-TH" sz="9600" b="1" dirty="0">
                <a:latin typeface="Angsana New" pitchFamily="18" charset="-34"/>
                <a:cs typeface="Angsana New" pitchFamily="18" charset="-34"/>
              </a:rPr>
              <a:t>การประเมิน</a:t>
            </a:r>
            <a:r>
              <a:rPr lang="en-US" sz="96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buNone/>
            </a:pPr>
            <a:r>
              <a:rPr lang="th-TH" sz="9600" dirty="0">
                <a:latin typeface="Angsana New" pitchFamily="18" charset="-34"/>
                <a:cs typeface="Angsana New" pitchFamily="18" charset="-34"/>
              </a:rPr>
              <a:t>	โดยการแปลงค่าร้อยละของบัณฑิตปริญญาตรีที่ได้งานทำหรือประกอบอาชีพอิสระภายใน </a:t>
            </a:r>
            <a:r>
              <a:rPr lang="en-US" sz="9600" dirty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9600" dirty="0">
                <a:latin typeface="Angsana New" pitchFamily="18" charset="-34"/>
                <a:cs typeface="Angsana New" pitchFamily="18" charset="-34"/>
              </a:rPr>
              <a:t> ปีเป็นคะแนนระหว่าง </a:t>
            </a:r>
            <a:r>
              <a:rPr lang="en-US" sz="9600" dirty="0">
                <a:latin typeface="Angsana New" pitchFamily="18" charset="-34"/>
                <a:cs typeface="Angsana New" pitchFamily="18" charset="-34"/>
              </a:rPr>
              <a:t>0 – 5 </a:t>
            </a:r>
            <a:r>
              <a:rPr lang="th-TH" sz="9600" dirty="0">
                <a:latin typeface="Angsana New" pitchFamily="18" charset="-34"/>
                <a:cs typeface="Angsana New" pitchFamily="18" charset="-34"/>
              </a:rPr>
              <a:t>กำหนดให้เป็นคะแนนเต็ม 5 </a:t>
            </a:r>
            <a:r>
              <a:rPr lang="en-US" sz="9600" dirty="0">
                <a:latin typeface="Angsana New" pitchFamily="18" charset="-34"/>
                <a:cs typeface="Angsana New" pitchFamily="18" charset="-34"/>
              </a:rPr>
              <a:t> = </a:t>
            </a:r>
            <a:r>
              <a:rPr lang="th-TH" sz="9600" dirty="0">
                <a:latin typeface="Angsana New" pitchFamily="18" charset="-34"/>
                <a:cs typeface="Angsana New" pitchFamily="18" charset="-34"/>
              </a:rPr>
              <a:t>ร้อยละ</a:t>
            </a:r>
            <a:r>
              <a:rPr lang="en-US" sz="9600" dirty="0">
                <a:latin typeface="Angsana New" pitchFamily="18" charset="-34"/>
                <a:cs typeface="Angsana New" pitchFamily="18" charset="-34"/>
              </a:rPr>
              <a:t> 100</a:t>
            </a:r>
            <a:endParaRPr lang="en-US" sz="96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sz="96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80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8000" dirty="0">
                <a:latin typeface="Angsana New" pitchFamily="18" charset="-34"/>
                <a:cs typeface="Angsana New" pitchFamily="18" charset="-34"/>
              </a:rPr>
              <a:t>   </a:t>
            </a:r>
          </a:p>
          <a:p>
            <a:pPr marL="0" indent="0">
              <a:buNone/>
            </a:pPr>
            <a:r>
              <a:rPr lang="en-US" sz="8000" dirty="0">
                <a:latin typeface="Angsana New" pitchFamily="18" charset="-34"/>
                <a:cs typeface="Angsana New" pitchFamily="18" charset="-34"/>
              </a:rPr>
              <a:t> </a:t>
            </a:r>
          </a:p>
          <a:p>
            <a:pPr marL="0" indent="0">
              <a:buNone/>
            </a:pPr>
            <a:r>
              <a:rPr lang="th-TH" sz="8000" dirty="0">
                <a:latin typeface="Angsana New" pitchFamily="18" charset="-34"/>
                <a:cs typeface="Angsana New" pitchFamily="18" charset="-34"/>
              </a:rPr>
              <a:t> </a:t>
            </a:r>
            <a:endParaRPr lang="en-US" sz="80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8000" dirty="0">
                <a:latin typeface="Angsana New" pitchFamily="18" charset="-34"/>
                <a:cs typeface="Angsana New" pitchFamily="18" charset="-34"/>
              </a:rPr>
              <a:t> </a:t>
            </a:r>
          </a:p>
          <a:p>
            <a:pPr marL="0" indent="0">
              <a:buNone/>
            </a:pPr>
            <a:r>
              <a:rPr lang="en-US" sz="80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8000" dirty="0">
                <a:latin typeface="Angsana New" pitchFamily="18" charset="-34"/>
                <a:cs typeface="Angsana New" pitchFamily="18" charset="-34"/>
              </a:rPr>
            </a:br>
            <a:endParaRPr lang="th-TH" sz="80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6931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28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95536" y="548680"/>
                <a:ext cx="8352928" cy="5112568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buNone/>
                </a:pPr>
                <a:r>
                  <a:rPr lang="th-TH" sz="8000" b="1" dirty="0" smtClean="0">
                    <a:latin typeface="Angsana New" pitchFamily="18" charset="-34"/>
                    <a:cs typeface="Angsana New" pitchFamily="18" charset="-34"/>
                  </a:rPr>
                  <a:t>สูตรการคำนวณ</a:t>
                </a:r>
              </a:p>
              <a:p>
                <a:pPr marL="0" indent="0">
                  <a:buNone/>
                </a:pPr>
                <a:r>
                  <a:rPr lang="th-TH" sz="8000" dirty="0" smtClean="0">
                    <a:latin typeface="Angsana New" pitchFamily="18" charset="-34"/>
                    <a:cs typeface="Angsana New" pitchFamily="18" charset="-34"/>
                  </a:rPr>
                  <a:t>1. คำนวณ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ค่าร้อยละของบัณฑิตปริญญาตรีที่ได้งานทำหรือประกอบอาชีพอิสระภายใน </a:t>
                </a:r>
                <a:r>
                  <a:rPr lang="en-US" sz="8000" dirty="0">
                    <a:latin typeface="Angsana New" pitchFamily="18" charset="-34"/>
                    <a:cs typeface="Angsana New" pitchFamily="18" charset="-34"/>
                  </a:rPr>
                  <a:t>1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 ปี ตาม</a:t>
                </a:r>
                <a:r>
                  <a:rPr lang="th-TH" sz="8000" dirty="0" smtClean="0">
                    <a:latin typeface="Angsana New" pitchFamily="18" charset="-34"/>
                    <a:cs typeface="Angsana New" pitchFamily="18" charset="-34"/>
                  </a:rPr>
                  <a:t>สูตร</a:t>
                </a:r>
              </a:p>
              <a:p>
                <a:pPr marL="0" indent="0">
                  <a:buNone/>
                </a:pPr>
                <a:endParaRPr lang="en-US" sz="8000" dirty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h-TH" sz="800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th-TH" sz="8000">
                              <a:solidFill>
                                <a:srgbClr val="002060"/>
                              </a:solidFill>
                              <a:latin typeface="Angsana New" pitchFamily="18" charset="-34"/>
                              <a:cs typeface="Angsana New" pitchFamily="18" charset="-34"/>
                            </a:rPr>
                            <m:t>จำนวนบัณฑิตปริญญาตรีที่ได้งานทำหรือประกอบอาชีพอิสระภายใน </m:t>
                          </m:r>
                          <m:r>
                            <m:rPr>
                              <m:nor/>
                            </m:rPr>
                            <a:rPr lang="th-TH" sz="8000">
                              <a:solidFill>
                                <a:srgbClr val="002060"/>
                              </a:solidFill>
                              <a:latin typeface="Angsana New" pitchFamily="18" charset="-34"/>
                              <a:cs typeface="Angsana New" pitchFamily="18" charset="-34"/>
                            </a:rPr>
                            <m:t>1 </m:t>
                          </m:r>
                          <m:r>
                            <m:rPr>
                              <m:nor/>
                            </m:rPr>
                            <a:rPr lang="th-TH" sz="8000">
                              <a:solidFill>
                                <a:srgbClr val="002060"/>
                              </a:solidFill>
                              <a:latin typeface="Angsana New" pitchFamily="18" charset="-34"/>
                              <a:cs typeface="Angsana New" pitchFamily="18" charset="-34"/>
                            </a:rPr>
                            <m:t>ปี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th-TH" sz="8000">
                              <a:solidFill>
                                <a:srgbClr val="002060"/>
                              </a:solidFill>
                              <a:latin typeface="Angsana New" pitchFamily="18" charset="-34"/>
                              <a:cs typeface="Angsana New" pitchFamily="18" charset="-34"/>
                            </a:rPr>
                            <m:t>จำนวนบัณฑิตที่ตอบแบบสำรวจทั้งหมด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8000" b="0" i="0" smtClean="0">
                          <a:solidFill>
                            <a:srgbClr val="002060"/>
                          </a:solidFill>
                          <a:latin typeface="Cambria Math"/>
                        </a:rPr>
                        <m:t>x</m:t>
                      </m:r>
                      <m:r>
                        <a:rPr lang="en-US" sz="8000" b="0" i="0" smtClean="0">
                          <a:solidFill>
                            <a:srgbClr val="00206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8000" b="0" i="0" smtClean="0">
                          <a:solidFill>
                            <a:srgbClr val="002060"/>
                          </a:solidFill>
                          <a:latin typeface="Cambria Math"/>
                        </a:rPr>
                        <m:t>100</m:t>
                      </m:r>
                    </m:oMath>
                  </m:oMathPara>
                </a14:m>
                <a:endParaRPr lang="th-TH" sz="8000" dirty="0" smtClean="0">
                  <a:solidFill>
                    <a:srgbClr val="002060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endParaRPr lang="th-TH" sz="8000" dirty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th-TH" sz="8000" dirty="0" smtClean="0">
                    <a:latin typeface="Angsana New" pitchFamily="18" charset="-34"/>
                    <a:cs typeface="Angsana New" pitchFamily="18" charset="-34"/>
                  </a:rPr>
                  <a:t>การ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คำนวณค่าร้อยละนี้ไม่นำบัณฑิตที่ศึกษาต่อ เกณฑ์ทหาร อุปสมบท และบัณฑิตที่มีงานทำแล้วแต่ไม่ได้เปลี่ยนงาน </a:t>
                </a:r>
                <a:r>
                  <a:rPr lang="th-TH" sz="8000" dirty="0" smtClean="0">
                    <a:latin typeface="Angsana New" pitchFamily="18" charset="-34"/>
                    <a:cs typeface="Angsana New" pitchFamily="18" charset="-34"/>
                  </a:rPr>
                  <a:t/>
                </a:r>
                <a:br>
                  <a:rPr lang="th-TH" sz="8000" dirty="0" smtClean="0">
                    <a:latin typeface="Angsana New" pitchFamily="18" charset="-34"/>
                    <a:cs typeface="Angsana New" pitchFamily="18" charset="-34"/>
                  </a:rPr>
                </a:br>
                <a:r>
                  <a:rPr lang="th-TH" sz="8000" dirty="0" smtClean="0">
                    <a:latin typeface="Angsana New" pitchFamily="18" charset="-34"/>
                    <a:cs typeface="Angsana New" pitchFamily="18" charset="-34"/>
                  </a:rPr>
                  <a:t>มา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พิจารณา</a:t>
                </a:r>
                <a:endParaRPr lang="en-US" sz="8000" dirty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endParaRPr lang="en-US" sz="8000" dirty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en-US" sz="8000" dirty="0" smtClean="0">
                    <a:latin typeface="Angsana New" pitchFamily="18" charset="-34"/>
                    <a:cs typeface="Angsana New" pitchFamily="18" charset="-34"/>
                  </a:rPr>
                  <a:t>2</a:t>
                </a:r>
                <a:r>
                  <a:rPr lang="en-US" sz="8000" dirty="0">
                    <a:latin typeface="Angsana New" pitchFamily="18" charset="-34"/>
                    <a:cs typeface="Angsana New" pitchFamily="18" charset="-34"/>
                  </a:rPr>
                  <a:t>. </a:t>
                </a:r>
                <a:r>
                  <a:rPr lang="th-TH" sz="8000" dirty="0" smtClean="0">
                    <a:latin typeface="Angsana New" pitchFamily="18" charset="-34"/>
                    <a:cs typeface="Angsana New" pitchFamily="18" charset="-34"/>
                  </a:rPr>
                  <a:t>แปลง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ค่าร้อยละที่คำนวณได้ในข้อ </a:t>
                </a:r>
                <a:r>
                  <a:rPr lang="en-US" sz="8000" dirty="0">
                    <a:latin typeface="Angsana New" pitchFamily="18" charset="-34"/>
                    <a:cs typeface="Angsana New" pitchFamily="18" charset="-34"/>
                  </a:rPr>
                  <a:t>1 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เทียบกับคะแนนเต็ม </a:t>
                </a:r>
                <a:r>
                  <a:rPr lang="th-TH" sz="8000" dirty="0" smtClean="0">
                    <a:latin typeface="Angsana New" pitchFamily="18" charset="-34"/>
                    <a:cs typeface="Angsana New" pitchFamily="18" charset="-34"/>
                  </a:rPr>
                  <a:t>5	</a:t>
                </a:r>
              </a:p>
              <a:p>
                <a:pPr marL="0" indent="0">
                  <a:buNone/>
                </a:pPr>
                <a:endParaRPr lang="th-TH" sz="8000" dirty="0" smtClean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th-TH" sz="8000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	คะแนนที่ได้ </a:t>
                </a:r>
                <a:r>
                  <a:rPr lang="en-US" sz="8000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h-TH" sz="80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h-TH" sz="8000" dirty="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ค่าร้อยละของบัณฑิตปริญญาตรีที่ได้งานทำหรือประกอบอาชีพอิสระภายใน </m:t>
                        </m:r>
                        <m:r>
                          <m:rPr>
                            <m:nor/>
                          </m:rPr>
                          <a:rPr lang="en-US" sz="8000" dirty="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th-TH" sz="8000" dirty="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h-TH" sz="8000" dirty="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ปี</m:t>
                        </m:r>
                        <m:r>
                          <m:rPr>
                            <m:nor/>
                          </m:rPr>
                          <a:rPr lang="en-US" sz="8000" dirty="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8000" dirty="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100 </m:t>
                        </m:r>
                      </m:den>
                    </m:f>
                    <m:r>
                      <m:rPr>
                        <m:sty m:val="p"/>
                      </m:rPr>
                      <a:rPr lang="en-US" sz="8000">
                        <a:solidFill>
                          <a:srgbClr val="002060"/>
                        </a:solidFill>
                        <a:latin typeface="Cambria Math"/>
                      </a:rPr>
                      <m:t>x</m:t>
                    </m:r>
                    <m:r>
                      <a:rPr lang="en-US" sz="800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a:rPr lang="en-US" sz="8000" b="0" i="0" smtClean="0">
                        <a:solidFill>
                          <a:srgbClr val="002060"/>
                        </a:solidFill>
                        <a:latin typeface="Cambria Math"/>
                      </a:rPr>
                      <m:t>5</m:t>
                    </m:r>
                  </m:oMath>
                </a14:m>
                <a:endParaRPr lang="th-TH" sz="8000" dirty="0">
                  <a:solidFill>
                    <a:srgbClr val="002060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endParaRPr lang="th-TH" sz="8000" dirty="0" smtClean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th-TH" sz="8000" b="1" dirty="0" smtClean="0">
                    <a:latin typeface="Angsana New" pitchFamily="18" charset="-34"/>
                    <a:cs typeface="Angsana New" pitchFamily="18" charset="-34"/>
                  </a:rPr>
                  <a:t>หมาย</a:t>
                </a:r>
                <a:r>
                  <a:rPr lang="th-TH" sz="8000" b="1" dirty="0">
                    <a:latin typeface="Angsana New" pitchFamily="18" charset="-34"/>
                    <a:cs typeface="Angsana New" pitchFamily="18" charset="-34"/>
                  </a:rPr>
                  <a:t>เหตุ</a:t>
                </a:r>
                <a:r>
                  <a:rPr lang="en-US" sz="8000" b="1" dirty="0">
                    <a:latin typeface="Angsana New" pitchFamily="18" charset="-34"/>
                    <a:cs typeface="Angsana New" pitchFamily="18" charset="-34"/>
                  </a:rPr>
                  <a:t> :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  จำนวนบัณฑิตที่ตอบแบบสำรวจจะต้องไม่น้อยกว่าร้อยละ </a:t>
                </a:r>
                <a:r>
                  <a:rPr lang="en-US" sz="8000" dirty="0">
                    <a:latin typeface="Angsana New" pitchFamily="18" charset="-34"/>
                    <a:cs typeface="Angsana New" pitchFamily="18" charset="-34"/>
                  </a:rPr>
                  <a:t>70 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ของจำนวนบัณฑิตที่สำเร็จการศึกษา</a:t>
                </a:r>
                <a:endParaRPr lang="en-US" sz="8000" dirty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en-US" sz="8000" b="1" dirty="0" smtClean="0">
                    <a:latin typeface="Angsana New" pitchFamily="18" charset="-34"/>
                    <a:cs typeface="Angsana New" pitchFamily="18" charset="-34"/>
                  </a:rPr>
                  <a:t> </a:t>
                </a:r>
                <a:endParaRPr lang="en-US" sz="8000" dirty="0">
                  <a:latin typeface="Angsana New" pitchFamily="18" charset="-34"/>
                  <a:cs typeface="Angsana New" pitchFamily="18" charset="-34"/>
                </a:endParaRPr>
              </a:p>
              <a:p>
                <a:endParaRPr lang="th-TH" sz="8000" dirty="0">
                  <a:latin typeface="Angsana New" pitchFamily="18" charset="-34"/>
                  <a:cs typeface="Angsana New" pitchFamily="18" charset="-34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95536" y="548680"/>
                <a:ext cx="8352928" cy="5112568"/>
              </a:xfrm>
              <a:blipFill rotWithShape="1">
                <a:blip r:embed="rId2" cstate="print"/>
                <a:stretch>
                  <a:fillRect l="-803" t="-14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928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712968" cy="48245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th-TH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2.2 </a:t>
            </a:r>
            <a:r>
              <a:rPr lang="th-TH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(ปริญญาโท)</a:t>
            </a:r>
            <a:r>
              <a:rPr lang="th-TH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ผลงานของนักศึกษาและผู้สำเร็จการศึกษาในระดับปริญญาโท</a:t>
            </a:r>
            <a:r>
              <a:rPr lang="th-TH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ที่				ได้รับ</a:t>
            </a:r>
            <a:r>
              <a:rPr lang="th-TH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การตีพิมพ์หรือเผยแพร่</a:t>
            </a:r>
            <a:endParaRPr lang="th-TH" sz="9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9600" b="1" dirty="0" smtClean="0">
                <a:latin typeface="Angsana New" pitchFamily="18" charset="-34"/>
                <a:cs typeface="Angsana New" pitchFamily="18" charset="-34"/>
              </a:rPr>
              <a:t>ชนิด</a:t>
            </a:r>
            <a:r>
              <a:rPr lang="th-TH" sz="9600" b="1" dirty="0">
                <a:latin typeface="Angsana New" pitchFamily="18" charset="-34"/>
                <a:cs typeface="Angsana New" pitchFamily="18" charset="-34"/>
              </a:rPr>
              <a:t>ของตัวบ่งชี้	</a:t>
            </a: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ผลลัพธ์  </a:t>
            </a:r>
            <a:endParaRPr lang="en-US" sz="96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9600" b="1" dirty="0" smtClean="0">
                <a:latin typeface="Angsana New" pitchFamily="18" charset="-34"/>
                <a:cs typeface="Angsana New" pitchFamily="18" charset="-34"/>
              </a:rPr>
              <a:t>คำอธิบาย</a:t>
            </a:r>
            <a:r>
              <a:rPr lang="th-TH" sz="9600" b="1" dirty="0">
                <a:latin typeface="Angsana New" pitchFamily="18" charset="-34"/>
                <a:cs typeface="Angsana New" pitchFamily="18" charset="-34"/>
              </a:rPr>
              <a:t>ตัวบ่งชี้</a:t>
            </a:r>
            <a:r>
              <a:rPr lang="en-US" sz="96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	การศึกษา</a:t>
            </a:r>
            <a:r>
              <a:rPr lang="th-TH" sz="9600" dirty="0">
                <a:latin typeface="Angsana New" pitchFamily="18" charset="-34"/>
                <a:cs typeface="Angsana New" pitchFamily="18" charset="-34"/>
              </a:rPr>
              <a:t>ในระดับปริญญาโทจะต้องมีการค้นคว้า คิดอย่างเป็นระบบ วิจัยเพื่อหาคำตอบที่มีความน่าเชื่อถือ ผู้สำเร็จการศึกษาจะต้องประมวลความรู้เพื่อจัดทำผลงานที่แสดงถึงความสามารถในการใช้ความรู้อย่างเป็นระบบและสามารถนำเผยแพร่ให้เป็นประโยชน์ต่อสาธารณะ ตัวบ่งชี้นี้จะเป็นการประเมินคุณภาพของผลงานของผู้สำเร็จการศึกษาในระดับปริญญาโท</a:t>
            </a:r>
            <a:endParaRPr lang="th-TH" sz="96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9600" b="1" dirty="0" smtClean="0">
                <a:latin typeface="Angsana New" pitchFamily="18" charset="-34"/>
                <a:cs typeface="Angsana New" pitchFamily="18" charset="-34"/>
              </a:rPr>
              <a:t>เกณฑ์</a:t>
            </a:r>
            <a:r>
              <a:rPr lang="th-TH" sz="9600" b="1" dirty="0">
                <a:latin typeface="Angsana New" pitchFamily="18" charset="-34"/>
                <a:cs typeface="Angsana New" pitchFamily="18" charset="-34"/>
              </a:rPr>
              <a:t>การประเมิน</a:t>
            </a:r>
            <a:r>
              <a:rPr lang="en-US" sz="96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buNone/>
            </a:pPr>
            <a:r>
              <a:rPr lang="th-TH" sz="9600" dirty="0">
                <a:latin typeface="Angsana New" pitchFamily="18" charset="-34"/>
                <a:cs typeface="Angsana New" pitchFamily="18" charset="-34"/>
              </a:rPr>
              <a:t>	โดยการแปลงค่าร้อยละของผลรวมถ่วงน้ำหนักของผลงานที่ตีพิมพ์เผยแพร่ต่อผู้สำเร็จการศึกษาเป็นคะแนนระหว่าง </a:t>
            </a:r>
            <a:r>
              <a:rPr lang="en-US" sz="9600" dirty="0">
                <a:latin typeface="Angsana New" pitchFamily="18" charset="-34"/>
                <a:cs typeface="Angsana New" pitchFamily="18" charset="-34"/>
              </a:rPr>
              <a:t>0 – 5 </a:t>
            </a:r>
            <a:r>
              <a:rPr lang="th-TH" sz="9600" dirty="0">
                <a:latin typeface="Angsana New" pitchFamily="18" charset="-34"/>
                <a:cs typeface="Angsana New" pitchFamily="18" charset="-34"/>
              </a:rPr>
              <a:t>กำหนดให้เป็นคะแนนเต็ม 5 </a:t>
            </a:r>
            <a:r>
              <a:rPr lang="en-US" sz="9600" dirty="0">
                <a:latin typeface="Angsana New" pitchFamily="18" charset="-34"/>
                <a:cs typeface="Angsana New" pitchFamily="18" charset="-34"/>
              </a:rPr>
              <a:t> = </a:t>
            </a:r>
            <a:r>
              <a:rPr lang="th-TH" sz="9600" dirty="0">
                <a:latin typeface="Angsana New" pitchFamily="18" charset="-34"/>
                <a:cs typeface="Angsana New" pitchFamily="18" charset="-34"/>
              </a:rPr>
              <a:t>ร้อยละ</a:t>
            </a:r>
            <a:r>
              <a:rPr lang="en-US" sz="9600" dirty="0">
                <a:latin typeface="Angsana New" pitchFamily="18" charset="-34"/>
                <a:cs typeface="Angsana New" pitchFamily="18" charset="-34"/>
              </a:rPr>
              <a:t> 40 </a:t>
            </a:r>
            <a:r>
              <a:rPr lang="th-TH" sz="9600" dirty="0">
                <a:latin typeface="Angsana New" pitchFamily="18" charset="-34"/>
                <a:cs typeface="Angsana New" pitchFamily="18" charset="-34"/>
              </a:rPr>
              <a:t>ขึ้นไป</a:t>
            </a:r>
            <a:endParaRPr lang="th-TH" sz="96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80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8000" dirty="0">
                <a:latin typeface="Angsana New" pitchFamily="18" charset="-34"/>
                <a:cs typeface="Angsana New" pitchFamily="18" charset="-34"/>
              </a:rPr>
              <a:t>   </a:t>
            </a:r>
          </a:p>
          <a:p>
            <a:pPr marL="0" indent="0">
              <a:buNone/>
            </a:pPr>
            <a:r>
              <a:rPr lang="en-US" sz="8000" dirty="0">
                <a:latin typeface="Angsana New" pitchFamily="18" charset="-34"/>
                <a:cs typeface="Angsana New" pitchFamily="18" charset="-34"/>
              </a:rPr>
              <a:t> </a:t>
            </a:r>
          </a:p>
          <a:p>
            <a:pPr marL="0" indent="0">
              <a:buNone/>
            </a:pPr>
            <a:r>
              <a:rPr lang="th-TH" sz="8000" dirty="0">
                <a:latin typeface="Angsana New" pitchFamily="18" charset="-34"/>
                <a:cs typeface="Angsana New" pitchFamily="18" charset="-34"/>
              </a:rPr>
              <a:t> </a:t>
            </a:r>
            <a:endParaRPr lang="en-US" sz="80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8000" dirty="0">
                <a:latin typeface="Angsana New" pitchFamily="18" charset="-34"/>
                <a:cs typeface="Angsana New" pitchFamily="18" charset="-34"/>
              </a:rPr>
              <a:t> </a:t>
            </a:r>
          </a:p>
          <a:p>
            <a:pPr marL="0" indent="0">
              <a:buNone/>
            </a:pPr>
            <a:r>
              <a:rPr lang="en-US" sz="80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8000" dirty="0">
                <a:latin typeface="Angsana New" pitchFamily="18" charset="-34"/>
                <a:cs typeface="Angsana New" pitchFamily="18" charset="-34"/>
              </a:rPr>
            </a:br>
            <a:endParaRPr lang="th-TH" sz="80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378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5904656"/>
          </a:xfrm>
        </p:spPr>
        <p:txBody>
          <a:bodyPr/>
          <a:lstStyle/>
          <a:p>
            <a:pPr marL="0" indent="0">
              <a:buNone/>
            </a:pPr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None/>
            </a:pP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677506"/>
              </p:ext>
            </p:extLst>
          </p:nvPr>
        </p:nvGraphicFramePr>
        <p:xfrm>
          <a:off x="467544" y="1124744"/>
          <a:ext cx="8352927" cy="4692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314"/>
                <a:gridCol w="2661774"/>
                <a:gridCol w="4138839"/>
              </a:tblGrid>
              <a:tr h="1184185">
                <a:tc>
                  <a:txBody>
                    <a:bodyPr/>
                    <a:lstStyle/>
                    <a:p>
                      <a:pPr algn="ctr"/>
                      <a:r>
                        <a:rPr kumimoji="0" lang="th-TH" sz="18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องค์ประกอบใน</a:t>
                      </a:r>
                      <a:endParaRPr kumimoji="0" lang="en-US" sz="1800" b="1" kern="1200" dirty="0" smtClean="0">
                        <a:solidFill>
                          <a:schemeClr val="lt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algn="ctr"/>
                      <a:r>
                        <a:rPr kumimoji="0" lang="th-TH" sz="18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การประกันคุณภาพหลักสูตร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18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ตัวบ่งชี้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18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อธิบายกระบวนการหรือแสดงผลการดำเนินงานในประเด็นที่เกี่ยวข้อง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844090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3.</a:t>
                      </a:r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นักศึกษา</a:t>
                      </a:r>
                      <a:endParaRPr lang="th-TH" sz="1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3.1 </a:t>
                      </a:r>
                      <a:r>
                        <a:rPr lang="th-TH" sz="1800" b="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การรับนักศึกษา </a:t>
                      </a:r>
                      <a:endParaRPr lang="en-US" sz="1800" b="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1800" b="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- การรับนักศึกษา</a:t>
                      </a:r>
                      <a:endParaRPr lang="en-US" sz="1800" b="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1800" b="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- การเตรียมความพร้อมก่อนเข้าศึกษา</a:t>
                      </a:r>
                      <a:endParaRPr lang="en-US" sz="1800" b="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1656184"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3.2</a:t>
                      </a:r>
                      <a:r>
                        <a:rPr lang="th-TH" sz="1800" b="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การส่งเสริมและพัฒนานักศึกษา</a:t>
                      </a:r>
                      <a:endParaRPr lang="en-US" sz="1800" b="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- การ</a:t>
                      </a:r>
                      <a:r>
                        <a:rPr lang="th-TH" sz="1800" b="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ควบคุมการดูแลการให้คำปรึกษาวิชาการและแนะแนว</a:t>
                      </a:r>
                      <a:r>
                        <a:rPr lang="th-TH" sz="1800" b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แก่ </a:t>
                      </a: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 นักศึกษา</a:t>
                      </a:r>
                      <a:r>
                        <a:rPr lang="th-TH" sz="1800" b="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ในระดับปริญญาตรี </a:t>
                      </a:r>
                      <a:endParaRPr lang="en-US" sz="1800" b="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th-TH" sz="1800" b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- การ</a:t>
                      </a:r>
                      <a:r>
                        <a:rPr lang="th-TH" sz="1800" b="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ควบคุมดูแลการให้คำปรึกษาวิทยานิพนธ์และการค้นคว้า</a:t>
                      </a:r>
                      <a:r>
                        <a:rPr lang="th-TH" sz="1800" b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อิสระ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th-TH" sz="1800" b="0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 </a:t>
                      </a:r>
                      <a:r>
                        <a:rPr lang="th-TH" sz="1800" b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ใน</a:t>
                      </a:r>
                      <a:r>
                        <a:rPr lang="th-TH" sz="1800" b="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ระดับบัณฑิตศึกษา</a:t>
                      </a:r>
                      <a:endParaRPr lang="en-US" sz="1800" b="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th-TH" sz="1800" b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- การ</a:t>
                      </a:r>
                      <a:r>
                        <a:rPr lang="th-TH" sz="1800" b="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พัฒนาศักยภาพนักศึกษาและการเสริมสร้างทักษะการ</a:t>
                      </a:r>
                      <a:r>
                        <a:rPr lang="th-TH" sz="1800" b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เรียนรู้ 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th-TH" sz="1800" b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 ใน</a:t>
                      </a:r>
                      <a:r>
                        <a:rPr lang="th-TH" sz="1800" b="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ศตวรรษที่ 21 </a:t>
                      </a:r>
                      <a:endParaRPr lang="en-US" sz="1800" b="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936104">
                <a:tc>
                  <a:txBody>
                    <a:bodyPr/>
                    <a:lstStyle/>
                    <a:p>
                      <a:endParaRPr lang="th-TH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3.3</a:t>
                      </a:r>
                      <a:r>
                        <a:rPr lang="th-TH" sz="18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ผลที่เกิดกับนักศึกษา </a:t>
                      </a:r>
                      <a:endParaRPr lang="en-US" sz="18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- อัตราการคงอยู่ของนักศึกษา  </a:t>
                      </a:r>
                      <a:endParaRPr lang="en-US" sz="18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- อัตราการสำเร็จการศึกษา   </a:t>
                      </a:r>
                      <a:endParaRPr lang="en-US" sz="18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- ความพึงพอใจและผลการจัดการข้อร้องเรียนของนักศึกษา</a:t>
                      </a:r>
                      <a:endParaRPr lang="en-US" sz="18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3648" y="26064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ระบบการประกันคุณภาพภายใน ระดับหลักสูตร (ต่อ)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939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30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95536" y="548680"/>
                <a:ext cx="8352928" cy="453650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th-TH" sz="2000" b="1" dirty="0" smtClean="0">
                    <a:latin typeface="Angsana New" pitchFamily="18" charset="-34"/>
                    <a:cs typeface="Angsana New" pitchFamily="18" charset="-34"/>
                  </a:rPr>
                  <a:t>สูตรการคำนวณ</a:t>
                </a:r>
              </a:p>
              <a:p>
                <a:pPr marL="0" indent="0">
                  <a:buNone/>
                </a:pPr>
                <a:r>
                  <a:rPr lang="th-TH" sz="2000" b="1" dirty="0" smtClean="0">
                    <a:latin typeface="Angsana New" pitchFamily="18" charset="-34"/>
                    <a:cs typeface="Angsana New" pitchFamily="18" charset="-34"/>
                  </a:rPr>
                  <a:t>1. </a:t>
                </a:r>
                <a:r>
                  <a:rPr lang="th-TH" sz="2000" dirty="0" smtClean="0">
                    <a:latin typeface="Angsana New" pitchFamily="18" charset="-34"/>
                    <a:cs typeface="Angsana New" pitchFamily="18" charset="-34"/>
                  </a:rPr>
                  <a:t>คำนวณ</a:t>
                </a:r>
                <a:r>
                  <a:rPr lang="th-TH" sz="2000" dirty="0">
                    <a:latin typeface="Angsana New" pitchFamily="18" charset="-34"/>
                    <a:cs typeface="Angsana New" pitchFamily="18" charset="-34"/>
                  </a:rPr>
                  <a:t>ค่าร้อยละของผลรวมถ่วงน้ำหนักของผลงานที่ตีพิมพ์เผยแพร่ต่อผู้สำเร็จการศึกษา ตามสูตร </a:t>
                </a:r>
                <a:endParaRPr lang="th-TH" sz="2000" dirty="0" smtClean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endParaRPr lang="en-US" sz="2000" dirty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h-TH" sz="200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th-TH" sz="2000">
                              <a:solidFill>
                                <a:srgbClr val="002060"/>
                              </a:solidFill>
                              <a:latin typeface="Angsana New" pitchFamily="18" charset="-34"/>
                              <a:cs typeface="Angsana New" pitchFamily="18" charset="-34"/>
                            </a:rPr>
                            <m:t>ผลรวมถ่วงน้ำหนักของผลงานที่ตีพิมพ์หรือเผยแพร่ของนักศึกษาและผู้สำเร็จการศึกษาระดับปริญญาโท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rgbClr val="002060"/>
                              </a:solidFill>
                              <a:latin typeface="Angsana New" pitchFamily="18" charset="-34"/>
                              <a:cs typeface="Angsana New" pitchFamily="18" charset="-34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th-TH" sz="2000">
                              <a:solidFill>
                                <a:srgbClr val="002060"/>
                              </a:solidFill>
                              <a:latin typeface="Angsana New" pitchFamily="18" charset="-34"/>
                              <a:cs typeface="Angsana New" pitchFamily="18" charset="-34"/>
                            </a:rPr>
                            <m:t>จำนวนผู้สำเร็จการศึกษาระดับปริญญาโททั้งหมด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002060"/>
                          </a:solidFill>
                          <a:latin typeface="Cambria Math"/>
                        </a:rPr>
                        <m:t>x</m:t>
                      </m:r>
                      <m:r>
                        <a:rPr lang="en-US" sz="2000" b="0" i="0" smtClean="0">
                          <a:solidFill>
                            <a:srgbClr val="00206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0" i="0" smtClean="0">
                          <a:solidFill>
                            <a:srgbClr val="002060"/>
                          </a:solidFill>
                          <a:latin typeface="Cambria Math"/>
                        </a:rPr>
                        <m:t>100</m:t>
                      </m:r>
                    </m:oMath>
                  </m:oMathPara>
                </a14:m>
                <a:endParaRPr lang="th-TH" sz="2000" dirty="0" smtClean="0">
                  <a:solidFill>
                    <a:srgbClr val="002060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endParaRPr lang="th-TH" sz="2000" dirty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latin typeface="Angsana New" pitchFamily="18" charset="-34"/>
                    <a:cs typeface="Angsana New" pitchFamily="18" charset="-34"/>
                  </a:rPr>
                  <a:t>2</a:t>
                </a:r>
                <a:r>
                  <a:rPr lang="en-US" sz="2000" dirty="0">
                    <a:latin typeface="Angsana New" pitchFamily="18" charset="-34"/>
                    <a:cs typeface="Angsana New" pitchFamily="18" charset="-34"/>
                  </a:rPr>
                  <a:t>. </a:t>
                </a:r>
                <a:r>
                  <a:rPr lang="th-TH" sz="2000" dirty="0" smtClean="0">
                    <a:latin typeface="Angsana New" pitchFamily="18" charset="-34"/>
                    <a:cs typeface="Angsana New" pitchFamily="18" charset="-34"/>
                  </a:rPr>
                  <a:t>แปลง</a:t>
                </a:r>
                <a:r>
                  <a:rPr lang="th-TH" sz="2000" dirty="0">
                    <a:latin typeface="Angsana New" pitchFamily="18" charset="-34"/>
                    <a:cs typeface="Angsana New" pitchFamily="18" charset="-34"/>
                  </a:rPr>
                  <a:t>ค่าร้อยละที่คำนวณได้ในข้อ </a:t>
                </a:r>
                <a:r>
                  <a:rPr lang="en-US" sz="2000" dirty="0">
                    <a:latin typeface="Angsana New" pitchFamily="18" charset="-34"/>
                    <a:cs typeface="Angsana New" pitchFamily="18" charset="-34"/>
                  </a:rPr>
                  <a:t>1 </a:t>
                </a:r>
                <a:r>
                  <a:rPr lang="th-TH" sz="2000" dirty="0">
                    <a:latin typeface="Angsana New" pitchFamily="18" charset="-34"/>
                    <a:cs typeface="Angsana New" pitchFamily="18" charset="-34"/>
                  </a:rPr>
                  <a:t>เทียบกับคะแนนเต็ม </a:t>
                </a:r>
                <a:r>
                  <a:rPr lang="th-TH" sz="2000" dirty="0" smtClean="0">
                    <a:latin typeface="Angsana New" pitchFamily="18" charset="-34"/>
                    <a:cs typeface="Angsana New" pitchFamily="18" charset="-34"/>
                  </a:rPr>
                  <a:t>5	</a:t>
                </a:r>
              </a:p>
              <a:p>
                <a:pPr marL="0" indent="0">
                  <a:buNone/>
                </a:pPr>
                <a:endParaRPr lang="th-TH" sz="2000" dirty="0" smtClean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th-TH" sz="2000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	คะแนนที่ได้ 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h-TH" sz="20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h-TH" sz="200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ร้อยละของผลรวมถ่วงน้ำหนักของผลงานที่ตีพิมพ์หรือเผยแพร่ต่อผู้สำเร็จการศึกษา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40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 </m:t>
                        </m:r>
                      </m:den>
                    </m:f>
                    <m:r>
                      <m:rPr>
                        <m:sty m:val="p"/>
                      </m:rPr>
                      <a:rPr lang="en-US" sz="2000">
                        <a:solidFill>
                          <a:srgbClr val="002060"/>
                        </a:solidFill>
                        <a:latin typeface="Cambria Math"/>
                      </a:rPr>
                      <m:t>x</m:t>
                    </m:r>
                    <m:r>
                      <a:rPr lang="en-US" sz="200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a:rPr lang="en-US" sz="2000" b="0" i="0" smtClean="0">
                        <a:solidFill>
                          <a:srgbClr val="002060"/>
                        </a:solidFill>
                        <a:latin typeface="Cambria Math"/>
                      </a:rPr>
                      <m:t>5</m:t>
                    </m:r>
                  </m:oMath>
                </a14:m>
                <a:endParaRPr lang="th-TH" sz="2000" dirty="0">
                  <a:solidFill>
                    <a:srgbClr val="002060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endParaRPr lang="th-TH" sz="2000" dirty="0" smtClean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latin typeface="Angsana New" pitchFamily="18" charset="-34"/>
                    <a:cs typeface="Angsana New" pitchFamily="18" charset="-34"/>
                  </a:rPr>
                  <a:t> </a:t>
                </a:r>
                <a:endParaRPr lang="en-US" sz="2000" dirty="0">
                  <a:latin typeface="Angsana New" pitchFamily="18" charset="-34"/>
                  <a:cs typeface="Angsana New" pitchFamily="18" charset="-34"/>
                </a:endParaRPr>
              </a:p>
              <a:p>
                <a:endParaRPr lang="th-TH" sz="2000" dirty="0">
                  <a:latin typeface="Angsana New" pitchFamily="18" charset="-34"/>
                  <a:cs typeface="Angsana New" pitchFamily="18" charset="-34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95536" y="548680"/>
                <a:ext cx="8352928" cy="4536504"/>
              </a:xfrm>
              <a:blipFill rotWithShape="1">
                <a:blip r:embed="rId2" cstate="print"/>
                <a:stretch>
                  <a:fillRect l="-803" t="-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959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352928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8000" dirty="0" smtClean="0"/>
          </a:p>
          <a:p>
            <a:pPr marL="0" indent="0">
              <a:buNone/>
            </a:pPr>
            <a:r>
              <a:rPr lang="en-US" sz="8000" b="1" dirty="0" smtClean="0"/>
              <a:t> </a:t>
            </a:r>
            <a:endParaRPr lang="en-US" sz="8000" dirty="0"/>
          </a:p>
          <a:p>
            <a:endParaRPr lang="th-TH" sz="8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826561"/>
              </p:ext>
            </p:extLst>
          </p:nvPr>
        </p:nvGraphicFramePr>
        <p:xfrm>
          <a:off x="395536" y="561256"/>
          <a:ext cx="8352928" cy="4739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7488832"/>
              </a:tblGrid>
              <a:tr h="205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ค่าน้ำหนัก</a:t>
                      </a:r>
                      <a:endParaRPr lang="en-US" sz="1600" b="1" dirty="0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11634" marR="11634" marT="69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ระดับคุณภาพ</a:t>
                      </a:r>
                      <a:endParaRPr lang="en-US" sz="1600" b="1" dirty="0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11634" marR="11634" marT="69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en-US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0.10</a:t>
                      </a:r>
                    </a:p>
                  </a:txBody>
                  <a:tcPr marL="50259" marR="50259" marT="69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บทความฉบับสมบูรณ์ที่ตีพิมพ์ในลักษณะใดลักษณะหนึ่ง</a:t>
                      </a:r>
                      <a:endParaRPr lang="en-US" sz="16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50259" marR="50259" marT="69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en-US" sz="16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0.20</a:t>
                      </a:r>
                    </a:p>
                  </a:txBody>
                  <a:tcPr marL="50259" marR="50259" marT="69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บทความฉบับสมบูรณ์ที่ตีพิมพ์ในรายงานสืบเนื่องจากการประชุมวิชาการระดับชาติ</a:t>
                      </a:r>
                      <a:endParaRPr lang="en-US" sz="16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50259" marR="50259" marT="69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7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en-US" sz="16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0.40</a:t>
                      </a:r>
                    </a:p>
                  </a:txBody>
                  <a:tcPr marL="50259" marR="50259" marT="69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  <a:tabLst>
                          <a:tab pos="196850" algn="l"/>
                          <a:tab pos="914400" algn="l"/>
                          <a:tab pos="1350645" algn="l"/>
                        </a:tabLs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บทความฉบับสมบูรณ์ที่ตีพิมพ์ในรายงานสืบเนื่องจากการประชุมวิชาการระดับนานาชาติ หรือในวารสารทางวิชาการระดับชาติที่ไม่อยู่ในฐานข้อมูล ตามประกาศ </a:t>
                      </a:r>
                      <a:r>
                        <a:rPr lang="th-TH" sz="1600" dirty="0" err="1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ก.พ.อ</a:t>
                      </a: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. หรือระเบียบคณะกรรมการการอุดมศึกษาว่าด้วย หลักเกณฑ์การพิจารณาวารสารทางวิชาการสำหรับการเผยแพร่ผลงานทางวิชาการ พ.ศ.</a:t>
                      </a:r>
                      <a:r>
                        <a:rPr lang="en-US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2556</a:t>
                      </a: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แต่สถาบันนำเสนอสภาสถาบันอนุมัติและจัดทำเป็นประกาศให้ทราบเป็นการทั่วไป และแจ้งให้ </a:t>
                      </a:r>
                      <a:r>
                        <a:rPr lang="th-TH" sz="1600" dirty="0" err="1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กพอ</a:t>
                      </a: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./</a:t>
                      </a:r>
                      <a:r>
                        <a:rPr lang="th-TH" sz="1600" dirty="0" err="1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กกอ</a:t>
                      </a: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.ทราบภายใน 30 วันนับแต่วันที่ออกประกาศ  </a:t>
                      </a:r>
                      <a:endParaRPr lang="en-US" sz="1600" dirty="0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ผลงานที่ได้รับการจดอนุสิทธิบัตร</a:t>
                      </a:r>
                      <a:endParaRPr lang="en-US" sz="16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50259" marR="50259" marT="69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en-US" sz="16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0.60</a:t>
                      </a:r>
                    </a:p>
                  </a:txBody>
                  <a:tcPr marL="50259" marR="50259" marT="69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บทความที่ตีพิมพ์ในวารสารวิชาการที่ปรากฏในฐานข้อมูล </a:t>
                      </a:r>
                      <a:r>
                        <a:rPr lang="en-US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TCI </a:t>
                      </a: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กลุ่มที่ 2</a:t>
                      </a:r>
                      <a:endParaRPr lang="en-US" sz="16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50259" marR="50259" marT="69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en-US" sz="16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0.80</a:t>
                      </a:r>
                    </a:p>
                  </a:txBody>
                  <a:tcPr marL="50259" marR="50259" marT="69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  <a:tabLst>
                          <a:tab pos="1350645" algn="l"/>
                        </a:tabLs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บทความที่ตีพิมพ์ในวารสารวิชาการระดับนานาชาติที่ไม่อยู่ในฐานข้อมูล ตามประกาศ </a:t>
                      </a:r>
                      <a:r>
                        <a:rPr lang="th-TH" sz="1600" dirty="0" err="1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ก.พ.อ</a:t>
                      </a: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. หรือระเบียบคณะกรรมการการอุดมศึกษาว่าด้วย หลักเกณฑ์การพิจารณาวารสารทางวิชาการสำหรับการเผยแพร่ผลงานทางวิชาการ พ.ศ.</a:t>
                      </a:r>
                      <a:r>
                        <a:rPr lang="en-US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2556</a:t>
                      </a: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แต่สถาบันนำเสนอสภาสถาบันอนุมัติและจัดทำเป็นประกาศให้ทราบเป็นการทั่วไป และแจ้งให้ </a:t>
                      </a:r>
                      <a:r>
                        <a:rPr lang="th-TH" sz="1600" dirty="0" err="1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กพอ</a:t>
                      </a: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./</a:t>
                      </a:r>
                      <a:r>
                        <a:rPr lang="th-TH" sz="1600" dirty="0" err="1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กกอ</a:t>
                      </a: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.ทราบภายใน 30 วันนับแต่วันที่ออกประกาศ (ซึ่งไม่อยู่ใน </a:t>
                      </a:r>
                      <a:r>
                        <a:rPr lang="en-US" sz="1600" dirty="0" err="1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Beall’s</a:t>
                      </a:r>
                      <a:r>
                        <a:rPr lang="en-US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list</a:t>
                      </a: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) หรือตีพิมพ์ในวารสารวิชาการที่ปรากฏในฐานข้อมูล </a:t>
                      </a:r>
                      <a:r>
                        <a:rPr lang="en-US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TCI </a:t>
                      </a: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กลุ่มที่ 1</a:t>
                      </a:r>
                      <a:endParaRPr lang="en-US" sz="16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50259" marR="50259" marT="69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en-US" sz="16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1.00</a:t>
                      </a:r>
                    </a:p>
                  </a:txBody>
                  <a:tcPr marL="50259" marR="50259" marT="69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  <a:tabLst>
                          <a:tab pos="201295" algn="l"/>
                          <a:tab pos="914400" algn="l"/>
                          <a:tab pos="1350645" algn="l"/>
                        </a:tabLs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บทความที่ตีพิมพ์ในวารสารวิชาการระดับนานาชาติที่ปรากฏในฐานข้อมูลระดับนานาชาติตามประกาศ </a:t>
                      </a:r>
                      <a:r>
                        <a:rPr lang="th-TH" sz="1600" dirty="0" err="1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ก.พ.อ</a:t>
                      </a: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. หรือระเบียบคณะกรรมการการอุดมศึกษา ว่าด้วย หลักเกณฑ์การพิจารณาวารสารทางวิชาการสำหรับการเผยแพร่ผลงานทางวิชาการ พ.ศ. </a:t>
                      </a:r>
                      <a:r>
                        <a:rPr lang="en-US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2556</a:t>
                      </a: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lang="en-US" sz="1600" dirty="0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ผลงานที่ได้รับการจดสิทธิบัตร</a:t>
                      </a:r>
                      <a:endParaRPr lang="en-US" sz="16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50259" marR="50259" marT="69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17601"/>
            <a:ext cx="47525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350963" algn="l"/>
              </a:tabLst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กำหนดระดับคุณภาพผลงานทางวิชาการ ดังนี้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3528" y="5445224"/>
            <a:ext cx="8424935" cy="646331"/>
          </a:xfrm>
          <a:prstGeom prst="rect">
            <a:avLst/>
          </a:prstGeom>
          <a:gradFill flip="none" rotWithShape="1">
            <a:gsLst>
              <a:gs pos="0">
                <a:srgbClr val="0796A9">
                  <a:tint val="66000"/>
                  <a:satMod val="160000"/>
                </a:srgbClr>
              </a:gs>
              <a:gs pos="50000">
                <a:srgbClr val="0796A9">
                  <a:tint val="44500"/>
                  <a:satMod val="160000"/>
                </a:srgbClr>
              </a:gs>
              <a:gs pos="100000">
                <a:srgbClr val="0796A9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  <a:tab pos="1350963" algn="l"/>
              </a:tabLst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การส่งบทความเพื่อพิจารณาคัดเลือกให้นำเสนอในการประชุมวิชาการต้องส่งเป็นฉบับสมบูรณ์ 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Full Paper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) และเมื่อได้รับการตอบรับและตีพิมพ์แล้ว การตีพิมพ์ต้องตีพิมพ์เป็นฉบับสมบูรณ์ซึ่งสามารถอยู่ในรูปแบบเอกสาร หรือสื่ออิเล็กทรอนิกส์ได้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0624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352928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8000" dirty="0" smtClean="0"/>
          </a:p>
          <a:p>
            <a:pPr marL="0" indent="0">
              <a:buNone/>
            </a:pPr>
            <a:r>
              <a:rPr lang="en-US" sz="8000" b="1" dirty="0" smtClean="0"/>
              <a:t> </a:t>
            </a:r>
            <a:endParaRPr lang="en-US" sz="8000" dirty="0"/>
          </a:p>
          <a:p>
            <a:pPr marL="0" indent="0">
              <a:buNone/>
            </a:pPr>
            <a:endParaRPr lang="th-TH" sz="8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751682"/>
              </p:ext>
            </p:extLst>
          </p:nvPr>
        </p:nvGraphicFramePr>
        <p:xfrm>
          <a:off x="395535" y="908720"/>
          <a:ext cx="8352928" cy="1937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6912768"/>
              </a:tblGrid>
              <a:tr h="205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 b="1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ค่าน้ำหนัก</a:t>
                      </a:r>
                      <a:endParaRPr lang="en-US" sz="2000" b="1" dirty="0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11634" marR="11634" marT="69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 b="1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ระดับคุณภาพ</a:t>
                      </a:r>
                      <a:endParaRPr lang="en-US" sz="2000" b="1" dirty="0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11634" marR="11634" marT="69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0.20</a:t>
                      </a:r>
                      <a:endParaRPr lang="en-US" sz="20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 spc="-4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งานสร้างสรรค์ที่มีการเผยแพร่สู่สาธารณะในลักษณะใดลักษณะหนึ่ง หรือผ่านสื่ออิเล็กทรอนิกส์ </a:t>
                      </a:r>
                      <a:r>
                        <a:rPr lang="en-US" sz="2000" spc="-4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online</a:t>
                      </a:r>
                      <a:endParaRPr lang="en-US" sz="200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0.40</a:t>
                      </a:r>
                      <a:endParaRPr lang="en-US" sz="200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งานสร้างสรรค์ที่ได้รับการเผยแพร่ในระดับสถาบัน</a:t>
                      </a:r>
                      <a:endParaRPr lang="en-US" sz="20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0.60</a:t>
                      </a:r>
                      <a:endParaRPr lang="en-US" sz="20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งานสร้างสรรค์ที่ได้รับการเผยแพร่ในระดับชาติ</a:t>
                      </a:r>
                      <a:endParaRPr lang="en-US" sz="200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0.80</a:t>
                      </a:r>
                      <a:endParaRPr lang="en-US" sz="20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งานสร้างสรรค์ที่ได้รับการเผยแพร่ในระดับความร่วมมือระหว่างประเทศ</a:t>
                      </a:r>
                      <a:endParaRPr lang="en-US" sz="200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1.00</a:t>
                      </a:r>
                      <a:endParaRPr lang="en-US" sz="200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งานสร้างสรรค์ที่ได้รับการเผยแพร่ในระดับภูมิภาคอาเซียน/นานาชาติ</a:t>
                      </a:r>
                      <a:endParaRPr lang="en-US" sz="20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216" y="313634"/>
            <a:ext cx="47525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350963" algn="l"/>
              </a:tabLst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กำหนดระดับคุณภาพงานสร้างสรรค์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ดังนี้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1520" y="3068960"/>
            <a:ext cx="8712968" cy="646331"/>
          </a:xfrm>
          <a:prstGeom prst="rect">
            <a:avLst/>
          </a:prstGeom>
          <a:gradFill flip="none" rotWithShape="1">
            <a:gsLst>
              <a:gs pos="0">
                <a:srgbClr val="0796A9">
                  <a:tint val="66000"/>
                  <a:satMod val="160000"/>
                </a:srgbClr>
              </a:gs>
              <a:gs pos="50000">
                <a:srgbClr val="0796A9">
                  <a:tint val="44500"/>
                  <a:satMod val="160000"/>
                </a:srgbClr>
              </a:gs>
              <a:gs pos="100000">
                <a:srgbClr val="0796A9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50963" algn="l"/>
              </a:tabLst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ผลงานสร้างสรรค์ทุกชิ้นต้องผ่านการพิจารณาจากคณะกรรมการที่มีองค์ประกอบไม่น้อยกว่า 3 คน โดยมีบุคคลภายนอกสถาบันร่วมพิจารณา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ด้วย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3932287"/>
            <a:ext cx="8712968" cy="163121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1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Angsana New" pitchFamily="18" charset="-34"/>
                <a:cs typeface="Angsana New" pitchFamily="18" charset="-34"/>
              </a:rPr>
              <a:t>หมายเหตุ</a:t>
            </a:r>
            <a:endParaRPr lang="en-US" sz="2000" dirty="0">
              <a:latin typeface="Angsana New" pitchFamily="18" charset="-34"/>
              <a:cs typeface="Angsana New" pitchFamily="18" charset="-34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th-TH" sz="2000" dirty="0">
                <a:latin typeface="Angsana New" pitchFamily="18" charset="-34"/>
                <a:cs typeface="Angsana New" pitchFamily="18" charset="-34"/>
              </a:rPr>
              <a:t>ผลงานวิจัยที่มีชื่อนักศึกษาและอาจารย์ร่วมกันและนับในตัวบ่งชี้นี้แล้ว สามารถนำไปนับในตัวบ่งชี้ผลงานทาง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วิชาการ</a:t>
            </a:r>
            <a:br>
              <a:rPr lang="th-TH" sz="20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ของ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อาจารย์</a:t>
            </a:r>
            <a:endParaRPr lang="en-US" sz="2000" dirty="0">
              <a:latin typeface="Angsana New" pitchFamily="18" charset="-34"/>
              <a:cs typeface="Angsana New" pitchFamily="18" charset="-34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th-TH" sz="2000" dirty="0">
                <a:latin typeface="Angsana New" pitchFamily="18" charset="-34"/>
                <a:cs typeface="Angsana New" pitchFamily="18" charset="-34"/>
              </a:rPr>
              <a:t>ผลงานของนักศึกษาและผู้สำเร็จการศึกษาให้นับผลงานทุกชิ้นที่มีการตีพิมพ์เผยแพร่ในปีการประเมินนั้นๆ</a:t>
            </a:r>
            <a:endParaRPr lang="en-US" sz="2000" dirty="0">
              <a:latin typeface="Angsana New" pitchFamily="18" charset="-34"/>
              <a:cs typeface="Angsana New" pitchFamily="18" charset="-34"/>
            </a:endParaRPr>
          </a:p>
          <a:p>
            <a:pPr marL="457200" indent="-457200">
              <a:buFont typeface="+mj-lt"/>
              <a:buAutoNum type="arabicPeriod"/>
            </a:pPr>
            <a:r>
              <a:rPr lang="th-TH" sz="2000" dirty="0">
                <a:latin typeface="Angsana New" pitchFamily="18" charset="-34"/>
                <a:cs typeface="Angsana New" pitchFamily="18" charset="-34"/>
              </a:rPr>
              <a:t>ในกรณีที่ไม่มีผู้สำเร็จการศึกษาไม่พิจารณาตัวบ่งชี้นี้</a:t>
            </a:r>
          </a:p>
        </p:txBody>
      </p:sp>
    </p:spTree>
    <p:extLst>
      <p:ext uri="{BB962C8B-B14F-4D97-AF65-F5344CB8AC3E}">
        <p14:creationId xmlns:p14="http://schemas.microsoft.com/office/powerpoint/2010/main" val="228273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712968" cy="540060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2.2 </a:t>
            </a:r>
            <a:r>
              <a:rPr lang="th-TH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(ปริญญาเอก)</a:t>
            </a:r>
            <a:r>
              <a:rPr lang="th-TH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ผลงานของนักศึกษาและผู้สำเร็จการศึกษาในระดับ</a:t>
            </a:r>
            <a:r>
              <a:rPr lang="th-TH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ปริญญาเอก</a:t>
            </a:r>
            <a:br>
              <a:rPr lang="th-TH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			ที่ได้รับ</a:t>
            </a:r>
            <a:r>
              <a:rPr lang="th-TH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การตีพิมพ์หรือเผยแพร่</a:t>
            </a:r>
            <a:endParaRPr lang="th-TH" sz="9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9600" b="1" dirty="0" smtClean="0">
                <a:latin typeface="Angsana New" pitchFamily="18" charset="-34"/>
                <a:cs typeface="Angsana New" pitchFamily="18" charset="-34"/>
              </a:rPr>
              <a:t>ชนิด</a:t>
            </a:r>
            <a:r>
              <a:rPr lang="th-TH" sz="9600" b="1" dirty="0">
                <a:latin typeface="Angsana New" pitchFamily="18" charset="-34"/>
                <a:cs typeface="Angsana New" pitchFamily="18" charset="-34"/>
              </a:rPr>
              <a:t>ของตัวบ่งชี้	</a:t>
            </a: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ผลลัพธ์  </a:t>
            </a:r>
            <a:endParaRPr lang="en-US" sz="96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9600" b="1" dirty="0" smtClean="0">
                <a:latin typeface="Angsana New" pitchFamily="18" charset="-34"/>
                <a:cs typeface="Angsana New" pitchFamily="18" charset="-34"/>
              </a:rPr>
              <a:t>คำอธิบาย</a:t>
            </a:r>
            <a:r>
              <a:rPr lang="th-TH" sz="9600" b="1" dirty="0">
                <a:latin typeface="Angsana New" pitchFamily="18" charset="-34"/>
                <a:cs typeface="Angsana New" pitchFamily="18" charset="-34"/>
              </a:rPr>
              <a:t>ตัวบ่งชี้</a:t>
            </a:r>
            <a:r>
              <a:rPr lang="en-US" sz="96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9600" dirty="0">
                <a:latin typeface="Angsana New" pitchFamily="18" charset="-34"/>
                <a:cs typeface="Angsana New" pitchFamily="18" charset="-34"/>
              </a:rPr>
              <a:t>การศึกษาในระดับปริญญาเอกเป็นการศึกษาในระดับสูงจะต้องมีการค้นคว้า คิดอย่างเป็นระบบ วิจัยเพื่อหาประเด็นความรู้ใหม่ที่มีความน่าเชื่อถือ เป็นประโยชน์ ผู้สำเร็จการศึกษาจะต้องประมวล</a:t>
            </a: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ความรู้เพื่อ</a:t>
            </a:r>
            <a:r>
              <a:rPr lang="th-TH" sz="9600" dirty="0">
                <a:latin typeface="Angsana New" pitchFamily="18" charset="-34"/>
                <a:cs typeface="Angsana New" pitchFamily="18" charset="-34"/>
              </a:rPr>
              <a:t>จัดทำผลงานที่แสดงถึงความสามารถในการใช้ความรู้อย่างเป็นระบบและสามารถนำเผยแพร่ให้เป็นประโยชน์ต่อสาธารณะ ตัวบ่งชี้นี้จะเป็นการประเมินคุณภาพของผลงานของผู้สำเร็จการศึกษาในระดับปริญญาเอก</a:t>
            </a:r>
            <a:endParaRPr lang="th-TH" sz="96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9600" b="1" dirty="0" smtClean="0">
                <a:latin typeface="Angsana New" pitchFamily="18" charset="-34"/>
                <a:cs typeface="Angsana New" pitchFamily="18" charset="-34"/>
              </a:rPr>
              <a:t>เกณฑ์</a:t>
            </a:r>
            <a:r>
              <a:rPr lang="th-TH" sz="9600" b="1" dirty="0">
                <a:latin typeface="Angsana New" pitchFamily="18" charset="-34"/>
                <a:cs typeface="Angsana New" pitchFamily="18" charset="-34"/>
              </a:rPr>
              <a:t>การประเมิน</a:t>
            </a:r>
            <a:r>
              <a:rPr lang="en-US" sz="96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9600" dirty="0">
                <a:latin typeface="Angsana New" pitchFamily="18" charset="-34"/>
                <a:cs typeface="Angsana New" pitchFamily="18" charset="-34"/>
              </a:rPr>
              <a:t>	โดยการแปลงค่าร้อยละของผลรวมถ่วงน้ำหนักของผลงานที่ตีพิมพ์เผยแพร่ต่อผู้สำเร็จการศึกษา เป็นคะแนนระหว่าง </a:t>
            </a:r>
            <a:r>
              <a:rPr lang="en-US" sz="9600" dirty="0">
                <a:latin typeface="Angsana New" pitchFamily="18" charset="-34"/>
                <a:cs typeface="Angsana New" pitchFamily="18" charset="-34"/>
              </a:rPr>
              <a:t>0 – 5 </a:t>
            </a:r>
            <a:r>
              <a:rPr lang="th-TH" sz="9600" dirty="0">
                <a:latin typeface="Angsana New" pitchFamily="18" charset="-34"/>
                <a:cs typeface="Angsana New" pitchFamily="18" charset="-34"/>
              </a:rPr>
              <a:t>กำหนดให้เป็นคะแนนเต็ม 5 </a:t>
            </a:r>
            <a:r>
              <a:rPr lang="en-US" sz="9600" dirty="0">
                <a:latin typeface="Angsana New" pitchFamily="18" charset="-34"/>
                <a:cs typeface="Angsana New" pitchFamily="18" charset="-34"/>
              </a:rPr>
              <a:t> = </a:t>
            </a:r>
            <a:r>
              <a:rPr lang="th-TH" sz="9600" dirty="0">
                <a:latin typeface="Angsana New" pitchFamily="18" charset="-34"/>
                <a:cs typeface="Angsana New" pitchFamily="18" charset="-34"/>
              </a:rPr>
              <a:t>ร้อยละ</a:t>
            </a:r>
            <a:r>
              <a:rPr lang="en-US" sz="9600" dirty="0">
                <a:latin typeface="Angsana New" pitchFamily="18" charset="-34"/>
                <a:cs typeface="Angsana New" pitchFamily="18" charset="-34"/>
              </a:rPr>
              <a:t> 80</a:t>
            </a:r>
            <a:r>
              <a:rPr lang="th-TH" sz="9600" dirty="0">
                <a:latin typeface="Angsana New" pitchFamily="18" charset="-34"/>
                <a:cs typeface="Angsana New" pitchFamily="18" charset="-34"/>
              </a:rPr>
              <a:t> ขึ้นไป</a:t>
            </a:r>
            <a:endParaRPr lang="en-US" sz="96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>
                <a:latin typeface="Angsana New" pitchFamily="18" charset="-34"/>
                <a:cs typeface="Angsana New" pitchFamily="18" charset="-34"/>
              </a:rPr>
              <a:t>  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>
                <a:latin typeface="Angsana New" pitchFamily="18" charset="-34"/>
                <a:cs typeface="Angsana New" pitchFamily="18" charset="-34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8000" dirty="0">
                <a:latin typeface="Angsana New" pitchFamily="18" charset="-34"/>
                <a:cs typeface="Angsana New" pitchFamily="18" charset="-34"/>
              </a:rPr>
              <a:t> </a:t>
            </a:r>
            <a:endParaRPr lang="en-US" sz="80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>
                <a:latin typeface="Angsana New" pitchFamily="18" charset="-34"/>
                <a:cs typeface="Angsana New" pitchFamily="18" charset="-34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8000" dirty="0">
                <a:latin typeface="Angsana New" pitchFamily="18" charset="-34"/>
                <a:cs typeface="Angsana New" pitchFamily="18" charset="-34"/>
              </a:rPr>
            </a:br>
            <a:endParaRPr lang="th-TH" sz="80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0063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34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95536" y="692696"/>
                <a:ext cx="8352928" cy="3672408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buNone/>
                </a:pPr>
                <a:r>
                  <a:rPr lang="th-TH" sz="8000" b="1" dirty="0" smtClean="0">
                    <a:latin typeface="Angsana New" pitchFamily="18" charset="-34"/>
                    <a:cs typeface="Angsana New" pitchFamily="18" charset="-34"/>
                  </a:rPr>
                  <a:t>สูตรการคำนวณ</a:t>
                </a:r>
              </a:p>
              <a:p>
                <a:pPr marL="0" indent="0">
                  <a:buNone/>
                </a:pPr>
                <a:r>
                  <a:rPr lang="th-TH" sz="8000" b="1" dirty="0" smtClean="0">
                    <a:latin typeface="Angsana New" pitchFamily="18" charset="-34"/>
                    <a:cs typeface="Angsana New" pitchFamily="18" charset="-34"/>
                  </a:rPr>
                  <a:t>1. </a:t>
                </a:r>
                <a:r>
                  <a:rPr lang="th-TH" sz="8000" dirty="0" smtClean="0">
                    <a:latin typeface="Angsana New" pitchFamily="18" charset="-34"/>
                    <a:cs typeface="Angsana New" pitchFamily="18" charset="-34"/>
                  </a:rPr>
                  <a:t>คำนวณ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ค่าร้อยละของผลรวมถ่วงน้ำหนักของผลงานที่ตีพิมพ์เผยแพร่ต่อผู้สำเร็จการศึกษา ตามสูตร </a:t>
                </a:r>
                <a:endParaRPr lang="th-TH" sz="8000" dirty="0" smtClean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endParaRPr lang="en-US" sz="4000" dirty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h-TH" sz="720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th-TH" sz="7200">
                              <a:solidFill>
                                <a:srgbClr val="002060"/>
                              </a:solidFill>
                              <a:latin typeface="Angsana New" pitchFamily="18" charset="-34"/>
                              <a:cs typeface="Angsana New" pitchFamily="18" charset="-34"/>
                            </a:rPr>
                            <m:t>ผลรวมถ่วงน้ำหนักของผลงานที่ตีพิมพ์หรือเผยแพร่ของนักศึกษาและผู้สำเร็จการศึกษาระดับปริญญา</m:t>
                          </m:r>
                          <m:r>
                            <m:rPr>
                              <m:nor/>
                            </m:rPr>
                            <a:rPr lang="th-TH" sz="7200" b="0" i="0" smtClean="0">
                              <a:solidFill>
                                <a:srgbClr val="002060"/>
                              </a:solidFill>
                              <a:latin typeface="Angsana New" pitchFamily="18" charset="-34"/>
                              <a:cs typeface="Angsana New" pitchFamily="18" charset="-34"/>
                            </a:rPr>
                            <m:t>เอก</m:t>
                          </m:r>
                          <m:r>
                            <m:rPr>
                              <m:nor/>
                            </m:rPr>
                            <a:rPr lang="en-US" sz="7200">
                              <a:solidFill>
                                <a:srgbClr val="002060"/>
                              </a:solidFill>
                              <a:latin typeface="Angsana New" pitchFamily="18" charset="-34"/>
                              <a:cs typeface="Angsana New" pitchFamily="18" charset="-34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th-TH" sz="7200">
                              <a:solidFill>
                                <a:srgbClr val="002060"/>
                              </a:solidFill>
                              <a:latin typeface="Angsana New" pitchFamily="18" charset="-34"/>
                              <a:cs typeface="Angsana New" pitchFamily="18" charset="-34"/>
                            </a:rPr>
                            <m:t>จำนวนผู้สำเร็จการศึกษาระดับปริญญา</m:t>
                          </m:r>
                          <m:r>
                            <m:rPr>
                              <m:nor/>
                            </m:rPr>
                            <a:rPr lang="th-TH" sz="7200" b="0" i="0" smtClean="0">
                              <a:solidFill>
                                <a:srgbClr val="002060"/>
                              </a:solidFill>
                              <a:latin typeface="Angsana New" pitchFamily="18" charset="-34"/>
                              <a:cs typeface="Angsana New" pitchFamily="18" charset="-34"/>
                            </a:rPr>
                            <m:t>เอก</m:t>
                          </m:r>
                          <m:r>
                            <m:rPr>
                              <m:nor/>
                            </m:rPr>
                            <a:rPr lang="th-TH" sz="7200">
                              <a:solidFill>
                                <a:srgbClr val="002060"/>
                              </a:solidFill>
                              <a:latin typeface="Angsana New" pitchFamily="18" charset="-34"/>
                              <a:cs typeface="Angsana New" pitchFamily="18" charset="-34"/>
                            </a:rPr>
                            <m:t>ทั้งหมด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7200" b="0" i="0" smtClean="0">
                          <a:solidFill>
                            <a:srgbClr val="002060"/>
                          </a:solidFill>
                          <a:latin typeface="Cambria Math"/>
                        </a:rPr>
                        <m:t>x</m:t>
                      </m:r>
                      <m:r>
                        <a:rPr lang="en-US" sz="7200" b="0" i="0" smtClean="0">
                          <a:solidFill>
                            <a:srgbClr val="00206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7200" b="0" i="0" smtClean="0">
                          <a:solidFill>
                            <a:srgbClr val="002060"/>
                          </a:solidFill>
                          <a:latin typeface="Cambria Math"/>
                        </a:rPr>
                        <m:t>100</m:t>
                      </m:r>
                    </m:oMath>
                  </m:oMathPara>
                </a14:m>
                <a:endParaRPr lang="th-TH" sz="7200" dirty="0" smtClean="0">
                  <a:solidFill>
                    <a:srgbClr val="002060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endParaRPr lang="th-TH" sz="8000" dirty="0" smtClean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endParaRPr lang="th-TH" sz="8000" dirty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en-US" sz="8000" dirty="0" smtClean="0">
                    <a:latin typeface="Angsana New" pitchFamily="18" charset="-34"/>
                    <a:cs typeface="Angsana New" pitchFamily="18" charset="-34"/>
                  </a:rPr>
                  <a:t>2</a:t>
                </a:r>
                <a:r>
                  <a:rPr lang="en-US" sz="8000" dirty="0">
                    <a:latin typeface="Angsana New" pitchFamily="18" charset="-34"/>
                    <a:cs typeface="Angsana New" pitchFamily="18" charset="-34"/>
                  </a:rPr>
                  <a:t>. </a:t>
                </a:r>
                <a:r>
                  <a:rPr lang="th-TH" sz="8000" dirty="0" smtClean="0">
                    <a:latin typeface="Angsana New" pitchFamily="18" charset="-34"/>
                    <a:cs typeface="Angsana New" pitchFamily="18" charset="-34"/>
                  </a:rPr>
                  <a:t>แปลง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ค่าร้อยละที่คำนวณได้ในข้อ </a:t>
                </a:r>
                <a:r>
                  <a:rPr lang="en-US" sz="8000" dirty="0">
                    <a:latin typeface="Angsana New" pitchFamily="18" charset="-34"/>
                    <a:cs typeface="Angsana New" pitchFamily="18" charset="-34"/>
                  </a:rPr>
                  <a:t>1 </a:t>
                </a:r>
                <a:r>
                  <a:rPr lang="th-TH" sz="8000" dirty="0">
                    <a:latin typeface="Angsana New" pitchFamily="18" charset="-34"/>
                    <a:cs typeface="Angsana New" pitchFamily="18" charset="-34"/>
                  </a:rPr>
                  <a:t>เทียบกับคะแนนเต็ม </a:t>
                </a:r>
                <a:r>
                  <a:rPr lang="th-TH" sz="8000" dirty="0" smtClean="0">
                    <a:latin typeface="Angsana New" pitchFamily="18" charset="-34"/>
                    <a:cs typeface="Angsana New" pitchFamily="18" charset="-34"/>
                  </a:rPr>
                  <a:t>5	</a:t>
                </a:r>
              </a:p>
              <a:p>
                <a:pPr marL="0" indent="0">
                  <a:buNone/>
                </a:pPr>
                <a:endParaRPr lang="th-TH" sz="4000" dirty="0" smtClean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th-TH" sz="8000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	คะแนนที่ได้ </a:t>
                </a:r>
                <a:r>
                  <a:rPr lang="en-US" sz="8000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h-TH" sz="80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h-TH" sz="800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ร้อยละของผลรวมถ่วงน้ำหนักของผลงานที่ตีพิมพ์หรือเผยแพร่ต่อผู้สำเร็จการศึกษา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8000" b="0" i="0" smtClean="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en-US" sz="8000" b="0" i="0" dirty="0" smtClean="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n-US" sz="8000" dirty="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 </m:t>
                        </m:r>
                      </m:den>
                    </m:f>
                    <m:r>
                      <m:rPr>
                        <m:sty m:val="p"/>
                      </m:rPr>
                      <a:rPr lang="en-US" sz="8000">
                        <a:solidFill>
                          <a:srgbClr val="002060"/>
                        </a:solidFill>
                        <a:latin typeface="Cambria Math"/>
                      </a:rPr>
                      <m:t>x</m:t>
                    </m:r>
                    <m:r>
                      <a:rPr lang="en-US" sz="800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a:rPr lang="en-US" sz="8000" b="0" i="0" smtClean="0">
                        <a:solidFill>
                          <a:srgbClr val="002060"/>
                        </a:solidFill>
                        <a:latin typeface="Cambria Math"/>
                      </a:rPr>
                      <m:t>5</m:t>
                    </m:r>
                  </m:oMath>
                </a14:m>
                <a:endParaRPr lang="th-TH" sz="8000" dirty="0">
                  <a:solidFill>
                    <a:srgbClr val="002060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endParaRPr lang="th-TH" sz="8000" dirty="0" smtClean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en-US" sz="8000" b="1" dirty="0" smtClean="0">
                    <a:latin typeface="Angsana New" pitchFamily="18" charset="-34"/>
                    <a:cs typeface="Angsana New" pitchFamily="18" charset="-34"/>
                  </a:rPr>
                  <a:t> </a:t>
                </a:r>
                <a:endParaRPr lang="en-US" sz="8000" dirty="0">
                  <a:latin typeface="Angsana New" pitchFamily="18" charset="-34"/>
                  <a:cs typeface="Angsana New" pitchFamily="18" charset="-34"/>
                </a:endParaRPr>
              </a:p>
              <a:p>
                <a:endParaRPr lang="th-TH" sz="8000" dirty="0">
                  <a:latin typeface="Angsana New" pitchFamily="18" charset="-34"/>
                  <a:cs typeface="Angsana New" pitchFamily="18" charset="-34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95536" y="692696"/>
                <a:ext cx="8352928" cy="3672408"/>
              </a:xfrm>
              <a:blipFill rotWithShape="1">
                <a:blip r:embed="rId2" cstate="print"/>
                <a:stretch>
                  <a:fillRect l="-803" t="-1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574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352928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8000" dirty="0" smtClean="0"/>
          </a:p>
          <a:p>
            <a:pPr marL="0" indent="0">
              <a:buNone/>
            </a:pPr>
            <a:r>
              <a:rPr lang="en-US" sz="8000" b="1" dirty="0" smtClean="0"/>
              <a:t> </a:t>
            </a:r>
            <a:endParaRPr lang="en-US" sz="8000" dirty="0"/>
          </a:p>
          <a:p>
            <a:endParaRPr lang="th-TH" sz="8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513943"/>
              </p:ext>
            </p:extLst>
          </p:nvPr>
        </p:nvGraphicFramePr>
        <p:xfrm>
          <a:off x="395536" y="774269"/>
          <a:ext cx="8352928" cy="41668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7488832"/>
              </a:tblGrid>
              <a:tr h="2052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ค่าน้ำหนัก</a:t>
                      </a:r>
                      <a:endParaRPr lang="en-US" sz="1600" b="1" dirty="0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11634" marR="11634" marT="69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ระดับคุณภาพ</a:t>
                      </a:r>
                      <a:endParaRPr lang="en-US" sz="1600" b="1" dirty="0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11634" marR="11634" marT="69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7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en-US" sz="1600" b="1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0.20</a:t>
                      </a:r>
                      <a:endParaRPr lang="en-US" sz="1600" b="1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บทความฉบับสมบูรณ์ที่ตีพิมพ์ในรายงานสืบเนื่องจากการประชุมวิชาการระดับชาติ</a:t>
                      </a:r>
                      <a:endParaRPr lang="en-US" sz="1600" b="1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0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en-US" sz="1600" b="1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0.40</a:t>
                      </a:r>
                      <a:endParaRPr lang="en-US" sz="1600" b="1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  <a:tabLst>
                          <a:tab pos="196850" algn="l"/>
                          <a:tab pos="914400" algn="l"/>
                          <a:tab pos="1350645" algn="l"/>
                        </a:tabLs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บทความฉบับสมบูรณ์ที่ตีพิมพ์ในรายงานสืบเนื่องจากการประชุมวิชาการระดับนานาชาติ</a:t>
                      </a:r>
                      <a:r>
                        <a:rPr lang="th-TH" sz="16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หรือในวารสารทางวิชาการระดับชาติที่ไม่อยู่ในฐานข้อมูล ตามประกาศ </a:t>
                      </a:r>
                      <a:r>
                        <a:rPr lang="th-TH" sz="1600" b="1" dirty="0" err="1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ก.พ.อ</a:t>
                      </a:r>
                      <a:r>
                        <a:rPr lang="th-TH" sz="16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. หรือ</a:t>
                      </a:r>
                      <a:r>
                        <a:rPr lang="th-TH" sz="1600" b="1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ระเบียบคณะกรรมการการอุดมศึกษาว่าด้วย หลักเกณฑ์การพิจารณาวารสารทางวิชาการสำหรับการเผยแพร่ผลงานทางวิชาการ พ.ศ.</a:t>
                      </a:r>
                      <a:r>
                        <a:rPr lang="en-US" sz="1600" b="1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2556</a:t>
                      </a:r>
                      <a:r>
                        <a:rPr lang="th-TH" sz="16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แต่สถาบันนำเสนอสภาสถาบันอนุมัติและจัดทำเป็นประกาศให้ทราบเป็นการทั่วไป และแจ้งให้ </a:t>
                      </a:r>
                      <a:r>
                        <a:rPr lang="th-TH" sz="1600" b="1" dirty="0" err="1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กพอ</a:t>
                      </a:r>
                      <a:r>
                        <a:rPr lang="th-TH" sz="16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./</a:t>
                      </a:r>
                      <a:r>
                        <a:rPr lang="th-TH" sz="1600" b="1" dirty="0" err="1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กกอ</a:t>
                      </a:r>
                      <a:r>
                        <a:rPr lang="th-TH" sz="16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.ทราบภายใน 30 วันนับแต่วันที่ออกประกาศ  </a:t>
                      </a:r>
                      <a:endParaRPr lang="en-US" sz="1600" b="1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ผลงานที่ได้รับการจดอนุสิทธิบัตร</a:t>
                      </a:r>
                      <a:endParaRPr lang="en-US" sz="1600" b="1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en-US" sz="1600" b="1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0.60</a:t>
                      </a:r>
                      <a:endParaRPr lang="en-US" sz="1600" b="1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1600" b="1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บทความที่ตีพิมพ์ในวารสารวิชาการที่ปรากฏในฐานข้อมูล </a:t>
                      </a:r>
                      <a:r>
                        <a:rPr lang="en-US" sz="1600" b="1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TCI </a:t>
                      </a:r>
                      <a:r>
                        <a:rPr lang="th-TH" sz="1600" b="1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กลุ่มที่ 2</a:t>
                      </a:r>
                      <a:endParaRPr lang="en-US" sz="1600" b="1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0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en-US" sz="1600" b="1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0.80</a:t>
                      </a:r>
                      <a:endParaRPr lang="en-US" sz="1600" b="1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  <a:tabLst>
                          <a:tab pos="1350645" algn="l"/>
                        </a:tabLs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บทความที่ตีพิมพ์ในวารสารวิชาการระดับนานาชาติที่</a:t>
                      </a:r>
                      <a:r>
                        <a:rPr lang="th-TH" sz="16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ไม่อยู่ในฐานข้อมูล ตามประกาศ </a:t>
                      </a:r>
                      <a:r>
                        <a:rPr lang="th-TH" sz="1600" b="1" dirty="0" err="1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ก.พ.อ</a:t>
                      </a:r>
                      <a:r>
                        <a:rPr lang="th-TH" sz="16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. หรือ</a:t>
                      </a:r>
                      <a:r>
                        <a:rPr lang="th-TH" sz="1600" b="1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ระเบียบคณะกรรมการการอุดมศึกษาว่าด้วย หลักเกณฑ์การพิจารณาวารสารทางวิชาการสำหรับการเผยแพร่ผลงานทางวิชาการ พ.ศ.</a:t>
                      </a:r>
                      <a:r>
                        <a:rPr lang="en-US" sz="1600" b="1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2556</a:t>
                      </a:r>
                      <a:r>
                        <a:rPr lang="th-TH" sz="16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แต่สถาบันนำเสนอสภาสถาบันอนุมัติและจัดทำเป็นประกาศให้ทราบเป็นการทั่วไป และแจ้งให้ </a:t>
                      </a:r>
                      <a:r>
                        <a:rPr lang="th-TH" sz="1600" b="1" dirty="0" err="1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กพอ</a:t>
                      </a:r>
                      <a:r>
                        <a:rPr lang="th-TH" sz="16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./</a:t>
                      </a:r>
                      <a:r>
                        <a:rPr lang="th-TH" sz="1600" b="1" dirty="0" err="1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กกอ</a:t>
                      </a:r>
                      <a:r>
                        <a:rPr lang="th-TH" sz="16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.ทราบภายใน 30 วันนับแต่วันที่ออกประกาศ</a:t>
                      </a:r>
                      <a:r>
                        <a:rPr lang="th-TH" sz="1600" b="1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 (ซึ่งไม่อยู่ใน </a:t>
                      </a:r>
                      <a:r>
                        <a:rPr lang="en-US" sz="1600" b="1" dirty="0" err="1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Beall’s</a:t>
                      </a:r>
                      <a:r>
                        <a:rPr lang="en-US" sz="1600" b="1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 list</a:t>
                      </a:r>
                      <a:r>
                        <a:rPr lang="th-TH" sz="1600" b="1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) หรือตีพิมพ์ในวารสารวิชาการที่ปรากฏในฐานข้อมูล </a:t>
                      </a:r>
                      <a:r>
                        <a:rPr lang="en-US" sz="1600" b="1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TCI </a:t>
                      </a:r>
                      <a:r>
                        <a:rPr lang="th-TH" sz="1600" b="1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กลุ่มที่ 1</a:t>
                      </a:r>
                      <a:endParaRPr lang="en-US" sz="1600" b="1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4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en-US" sz="1600" b="1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1.00</a:t>
                      </a:r>
                      <a:endParaRPr lang="en-US" sz="1600" b="1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  <a:tabLst>
                          <a:tab pos="201295" algn="l"/>
                          <a:tab pos="914400" algn="l"/>
                          <a:tab pos="1350645" algn="l"/>
                        </a:tabLs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บทความที่ตีพิมพ์ในวารสารวิชาการระดับนานาชาติที่ปรากฏในฐานข้อมูลระดับนานาชาติตามประกาศ </a:t>
                      </a:r>
                      <a:r>
                        <a:rPr lang="th-TH" sz="1600" b="1" dirty="0" err="1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ก.พ.อ</a:t>
                      </a:r>
                      <a:r>
                        <a:rPr lang="th-TH" sz="1600" b="1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. หรือระเบียบคณะกรรมการการอุดมศึกษา ว่าด้วย หลักเกณฑ์การพิจารณาวารสารทางวิชาการสำหรับการเผยแพร่ผลงานทางวิชาการ </a:t>
                      </a:r>
                      <a:r>
                        <a:rPr lang="th-TH" sz="1600" b="1" dirty="0" smtClean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/>
                      </a:r>
                      <a:br>
                        <a:rPr lang="th-TH" sz="1600" b="1" dirty="0" smtClean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</a:br>
                      <a:r>
                        <a:rPr lang="th-TH" sz="1600" b="1" dirty="0" smtClean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พ.ศ. </a:t>
                      </a:r>
                      <a:r>
                        <a:rPr lang="en-US" sz="1600" b="1" dirty="0" smtClean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2556</a:t>
                      </a:r>
                      <a:r>
                        <a:rPr lang="th-TH" sz="1600" b="1" dirty="0" smtClean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 </a:t>
                      </a:r>
                      <a:endParaRPr lang="en-US" sz="1600" b="1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ผลงานที่ได้รับการจดสิทธิบัตร</a:t>
                      </a:r>
                      <a:endParaRPr lang="en-US" sz="1600" b="1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17601"/>
            <a:ext cx="47525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350963" algn="l"/>
              </a:tabLst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กำหนดระดับคุณภาพผลงานทางวิชาการ ดังนี้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3528" y="5445224"/>
            <a:ext cx="8424935" cy="646331"/>
          </a:xfrm>
          <a:prstGeom prst="rect">
            <a:avLst/>
          </a:prstGeom>
          <a:gradFill flip="none" rotWithShape="1">
            <a:gsLst>
              <a:gs pos="0">
                <a:srgbClr val="0796A9">
                  <a:tint val="66000"/>
                  <a:satMod val="160000"/>
                </a:srgbClr>
              </a:gs>
              <a:gs pos="50000">
                <a:srgbClr val="0796A9">
                  <a:tint val="44500"/>
                  <a:satMod val="160000"/>
                </a:srgbClr>
              </a:gs>
              <a:gs pos="100000">
                <a:srgbClr val="0796A9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50963" algn="l"/>
              </a:tabLst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การส่งบทความเพื่อพิจารณาคัดเลือกให้นำเสนอในการประชุมวิชาการต้องส่งเป็นฉบับสมบูรณ์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Full Paper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) และเมื่อได้รับการตอบ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รับ</a:t>
            </a:r>
            <a:br>
              <a:rPr lang="th-TH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ตีพิมพ์แล้ว การตีพิมพ์ต้องตีพิมพ์เป็นฉบับสมบูรณ์ซึ่งสามารถอยู่ในรูปแบบเอกสาร หรือสื่ออิเล็กทรอนิกส์ได้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473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352928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8000" dirty="0" smtClean="0"/>
          </a:p>
          <a:p>
            <a:pPr marL="0" indent="0">
              <a:buNone/>
            </a:pPr>
            <a:r>
              <a:rPr lang="en-US" sz="8000" b="1" dirty="0" smtClean="0"/>
              <a:t> </a:t>
            </a:r>
            <a:endParaRPr lang="en-US" sz="8000" dirty="0"/>
          </a:p>
          <a:p>
            <a:pPr marL="0" indent="0">
              <a:buNone/>
            </a:pPr>
            <a:endParaRPr lang="th-TH" sz="8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570550"/>
              </p:ext>
            </p:extLst>
          </p:nvPr>
        </p:nvGraphicFramePr>
        <p:xfrm>
          <a:off x="395535" y="908720"/>
          <a:ext cx="8352928" cy="2242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6912768"/>
              </a:tblGrid>
              <a:tr h="205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 b="1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ค่าน้ำหนัก</a:t>
                      </a:r>
                      <a:endParaRPr lang="en-US" sz="2000" b="1" dirty="0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11634" marR="11634" marT="69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 b="1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ระดับคุณภาพ</a:t>
                      </a:r>
                      <a:endParaRPr lang="en-US" sz="2000" b="1" dirty="0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11634" marR="11634" marT="69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0.20</a:t>
                      </a:r>
                      <a:endParaRPr lang="en-US" sz="200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งานสร้างสรรค์ที่มีการเผยแพร่สู่สาธารณะในลักษณะใดลักษณะหนึ่ง หรือผ่านสื่ออิเล็กทรอนิกส์ </a:t>
                      </a:r>
                      <a:r>
                        <a:rPr lang="en-US" sz="20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online</a:t>
                      </a:r>
                      <a:endParaRPr lang="en-US" sz="20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0.40</a:t>
                      </a:r>
                      <a:endParaRPr lang="en-US" sz="200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งานสร้างสรรค์ที่ได้รับการเผยแพร่ในระดับสถาบัน</a:t>
                      </a:r>
                      <a:endParaRPr lang="en-US" sz="200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0.60</a:t>
                      </a:r>
                      <a:endParaRPr lang="en-US" sz="200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งานสร้างสรรค์ที่ได้รับการเผยแพร่ในระดับชาติ</a:t>
                      </a:r>
                      <a:endParaRPr lang="en-US" sz="20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0.80</a:t>
                      </a:r>
                      <a:endParaRPr lang="en-US" sz="200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งานสร้างสรรค์ที่ได้รับการเผยแพร่ในระดับความร่วมมือระหว่างประเทศ</a:t>
                      </a:r>
                      <a:endParaRPr lang="en-US" sz="200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1.00</a:t>
                      </a:r>
                      <a:endParaRPr lang="en-US" sz="200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งานสร้างสรรค์ที่ได้รับการเผยแพร่ในระดับภูมิภาคอาเซียน/นานาชาติ</a:t>
                      </a:r>
                      <a:endParaRPr lang="en-US" sz="20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216" y="313634"/>
            <a:ext cx="47525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350963" algn="l"/>
              </a:tabLst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กำหนดระดับคุณภาพงานสร้างสรรค์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ดังนี้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3358733"/>
            <a:ext cx="8424935" cy="646331"/>
          </a:xfrm>
          <a:prstGeom prst="rect">
            <a:avLst/>
          </a:prstGeom>
          <a:gradFill flip="none" rotWithShape="1">
            <a:gsLst>
              <a:gs pos="0">
                <a:srgbClr val="0796A9">
                  <a:tint val="66000"/>
                  <a:satMod val="160000"/>
                </a:srgbClr>
              </a:gs>
              <a:gs pos="50000">
                <a:srgbClr val="0796A9">
                  <a:tint val="44500"/>
                  <a:satMod val="160000"/>
                </a:srgbClr>
              </a:gs>
              <a:gs pos="100000">
                <a:srgbClr val="0796A9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50963" algn="l"/>
              </a:tabLst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ผลงานสร้างสรรค์ทุกชิ้นต้องผ่านการพิจารณาจากคณะกรรมการที่มีองค์ประกอบไม่น้อยกว่า 3 คน  โดยมีบุคคลภายนอกสถาบันร่วมพิจารณาด้วย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5" y="4244895"/>
            <a:ext cx="8409789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1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หมายเหตุ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marL="457200" indent="-457200">
              <a:buFont typeface="+mj-lt"/>
              <a:buAutoNum type="arabicPeriod"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ผลงานวิจัยที่มีชื่อนักศึกษาและอาจารย์ร่วมกันและนับในตัวบ่งชี้นี้แล้ว สามารถนำไปนับในตัวบ่งชี้ผลงานทางวิชาการของอาจารย์ </a:t>
            </a:r>
          </a:p>
          <a:p>
            <a:pPr marL="457200" indent="-457200">
              <a:buFont typeface="+mj-lt"/>
              <a:buAutoNum type="arabicPeriod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ผลงาน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ของนักศึกษาและผู้สำเร็จการศึกษาให้นับผลงานทุกชิ้นที่มีการตีพิมพ์เผยแพร่ในปีการประเมิน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นั้นๆ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pPr marL="457200" indent="-457200">
              <a:buFont typeface="+mj-lt"/>
              <a:buAutoNum type="arabicPeriod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กรณีที่ไม่มีผู้สำเร็จการศึกษาไม่พิจารณาตัวบ่งชี้นี้</a:t>
            </a:r>
          </a:p>
        </p:txBody>
      </p:sp>
    </p:spTree>
    <p:extLst>
      <p:ext uri="{BB962C8B-B14F-4D97-AF65-F5344CB8AC3E}">
        <p14:creationId xmlns:p14="http://schemas.microsoft.com/office/powerpoint/2010/main" val="38639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640960" cy="316835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ประกอบด้วย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.1  การรับนักศึกษา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บ่งชี้ที่ 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.2  การส่งเสริมและพัฒนานักศึกษา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บ่งชี้ที่ 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.3  ผลที่เกิดกับนักศึกษา</a:t>
            </a:r>
            <a:endParaRPr lang="th-TH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188640"/>
            <a:ext cx="5544616" cy="769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องค์ประกอบที่ </a:t>
            </a:r>
            <a:r>
              <a:rPr lang="th-TH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  นักศึกษา</a:t>
            </a:r>
            <a:endParaRPr lang="th-TH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3812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568952" cy="612068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3.1</a:t>
            </a:r>
            <a:r>
              <a:rPr lang="th-TH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การรับ</a:t>
            </a:r>
            <a:r>
              <a:rPr lang="th-TH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นักศึกษา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h-TH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9600" b="1" dirty="0" smtClean="0">
                <a:latin typeface="Angsana New" pitchFamily="18" charset="-34"/>
                <a:cs typeface="Angsana New" pitchFamily="18" charset="-34"/>
              </a:rPr>
              <a:t>ชนิด</a:t>
            </a:r>
            <a:r>
              <a:rPr lang="th-TH" sz="9600" b="1" dirty="0">
                <a:latin typeface="Angsana New" pitchFamily="18" charset="-34"/>
                <a:cs typeface="Angsana New" pitchFamily="18" charset="-34"/>
              </a:rPr>
              <a:t>ของตัวบ่งชี้	</a:t>
            </a: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กระบวนการ  </a:t>
            </a:r>
            <a:endParaRPr lang="en-US" sz="96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9600" b="1" dirty="0" smtClean="0">
                <a:latin typeface="Angsana New" pitchFamily="18" charset="-34"/>
                <a:cs typeface="Angsana New" pitchFamily="18" charset="-34"/>
              </a:rPr>
              <a:t>คำอธิบาย</a:t>
            </a:r>
            <a:r>
              <a:rPr lang="th-TH" sz="9600" b="1" dirty="0">
                <a:latin typeface="Angsana New" pitchFamily="18" charset="-34"/>
                <a:cs typeface="Angsana New" pitchFamily="18" charset="-34"/>
              </a:rPr>
              <a:t>ตัวบ่งชี้</a:t>
            </a:r>
            <a:r>
              <a:rPr lang="en-US" sz="96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9600" dirty="0">
                <a:latin typeface="Angsana New" pitchFamily="18" charset="-34"/>
                <a:cs typeface="Angsana New" pitchFamily="18" charset="-34"/>
              </a:rPr>
              <a:t>คุณสมบัติของนักศึกษาที่รับเข้าศึกษาในหลักสูตรเป็นปัจจัยพื้นฐานของความสำเร็จ แต่ละหลักสูตรจะมีแนวคิดปรัชญาในการออกแบบหลักสูตร ซึ่งจำเป็นต้องมีการกำหนดคุณสมบัติของนักศึกษาที่สอดคล้องกับลักษณะธรรมชาติของหลักสูตร  การกำหนดเกณฑ์ที่ใช้ในการคัดเลือกต้องมีความโปร่งใส ชัดเจน และสอดคล้องกับคุณสมบัติของนักศึกษาที่กำหนดในหลักสูตร มีเครื่องมือที่ใช้ในการคัดเลือก </a:t>
            </a: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96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ข้อมูล </a:t>
            </a:r>
            <a:r>
              <a:rPr lang="th-TH" sz="9600" dirty="0">
                <a:latin typeface="Angsana New" pitchFamily="18" charset="-34"/>
                <a:cs typeface="Angsana New" pitchFamily="18" charset="-34"/>
              </a:rPr>
              <a:t>หรือวิธีการคัดนักศึกษาให้ได้นักศึกษาที่มีความพร้อมทางปัญญา สุขภาพกายและจิต ความ</a:t>
            </a: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มุ่งมั่น</a:t>
            </a:r>
            <a:br>
              <a:rPr lang="th-TH" sz="96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ที่</a:t>
            </a:r>
            <a:r>
              <a:rPr lang="th-TH" sz="9600" dirty="0">
                <a:latin typeface="Angsana New" pitchFamily="18" charset="-34"/>
                <a:cs typeface="Angsana New" pitchFamily="18" charset="-34"/>
              </a:rPr>
              <a:t>จะเรียน และมีเวลาเรียนเพียงพอ เพื่อให้สามารถสำเร็จการศึกษาได้ตามระยะเวลาที่หลักสูตรกำหนด</a:t>
            </a:r>
            <a:endParaRPr lang="en-US" sz="9600" dirty="0"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lnSpc>
                <a:spcPct val="92000"/>
              </a:lnSpc>
              <a:spcAft>
                <a:spcPts val="0"/>
              </a:spcAft>
              <a:buNone/>
              <a:tabLst>
                <a:tab pos="914400" algn="l"/>
              </a:tabLst>
            </a:pPr>
            <a:r>
              <a:rPr lang="th-TH" sz="96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9600" dirty="0" smtClean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ใน</a:t>
            </a:r>
            <a:r>
              <a:rPr lang="th-TH" sz="9600" dirty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การรายงานการดำเนินงานตามตัวบ่งชี้นี้ ให้อธิบายกระบวนการหรือแสดงผลการดำเนินงานในประเด็นที่เกี่ยวข้องอย่างน้อยดังต่อไปนี้</a:t>
            </a:r>
            <a:endParaRPr lang="en-US" sz="9600" dirty="0">
              <a:solidFill>
                <a:srgbClr val="FF0000"/>
              </a:solidFill>
              <a:latin typeface="Angsana New" pitchFamily="18" charset="-34"/>
              <a:ea typeface="Cordia New"/>
              <a:cs typeface="Angsana New" pitchFamily="18" charset="-34"/>
            </a:endParaRP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th-TH" sz="9000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9000" dirty="0">
                <a:latin typeface="Angsana New" pitchFamily="18" charset="-34"/>
                <a:cs typeface="Angsana New" pitchFamily="18" charset="-34"/>
              </a:rPr>
              <a:t>รับนักศึกษา</a:t>
            </a:r>
            <a:endParaRPr lang="en-US" sz="9000" dirty="0">
              <a:latin typeface="Angsana New" pitchFamily="18" charset="-34"/>
              <a:cs typeface="Angsana New" pitchFamily="18" charset="-34"/>
            </a:endParaRP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th-TH" sz="9000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9000" dirty="0">
                <a:latin typeface="Angsana New" pitchFamily="18" charset="-34"/>
                <a:cs typeface="Angsana New" pitchFamily="18" charset="-34"/>
              </a:rPr>
              <a:t>เตรียมความพร้อมก่อนเข้าศึกษา</a:t>
            </a:r>
            <a:endParaRPr lang="th-TH" sz="9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lnSpc>
                <a:spcPct val="92000"/>
              </a:lnSpc>
              <a:buNone/>
              <a:tabLst>
                <a:tab pos="914400" algn="l"/>
              </a:tabLst>
            </a:pPr>
            <a:r>
              <a:rPr lang="th-TH" sz="8000" b="1" dirty="0" smtClean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	</a:t>
            </a:r>
            <a:r>
              <a:rPr lang="th-TH" sz="9600" dirty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ในการประเมินเพื่อให้ทราบว่าอยู่ในระดับคะแนนใด ให้พิจารณาในภาพรวมของผลการดำเนินงานทั้งหมด ที่ทำให้ได้นักศึกษาที่มีความพร้อมที่จะเรียนในหลักสูตร</a:t>
            </a:r>
            <a:r>
              <a:rPr lang="en-US" sz="9600" dirty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/>
            </a:r>
            <a:br>
              <a:rPr lang="en-US" sz="9600" dirty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</a:br>
            <a:endParaRPr lang="th-TH" sz="9600" dirty="0">
              <a:solidFill>
                <a:srgbClr val="FF0000"/>
              </a:solidFill>
              <a:latin typeface="Angsana New" pitchFamily="18" charset="-34"/>
              <a:ea typeface="Times New Roman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9923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712968" cy="54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เกณฑ์การประเมิน</a:t>
            </a: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28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buNone/>
            </a:pP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80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8000" dirty="0">
                <a:latin typeface="Angsana New" pitchFamily="18" charset="-34"/>
                <a:cs typeface="Angsana New" pitchFamily="18" charset="-34"/>
              </a:rPr>
            </a:br>
            <a:endParaRPr lang="th-TH" sz="8000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209079"/>
              </p:ext>
            </p:extLst>
          </p:nvPr>
        </p:nvGraphicFramePr>
        <p:xfrm>
          <a:off x="323528" y="692696"/>
          <a:ext cx="8496944" cy="50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6144"/>
                <a:gridCol w="1368152"/>
                <a:gridCol w="1296144"/>
                <a:gridCol w="1296144"/>
                <a:gridCol w="1512168"/>
                <a:gridCol w="172819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0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1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2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3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4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5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46697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ไม่มีระบบ 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ไม่มีแนวคิดในการกำกับติดตามและปรับปรุง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ไม่มีข้อมูลหลักฐาน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ไม่มีการนำระบบกลไกไปสู่</a:t>
                      </a:r>
                      <a:r>
                        <a:rPr lang="th-TH" sz="1600" dirty="0" smtClean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การปฏิบัติ</a:t>
                      </a: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/ดำเนินงาน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ไม่มีการปรับปรุง</a:t>
                      </a: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/</a:t>
                      </a:r>
                    </a:p>
                    <a:p>
                      <a:pPr marL="0" lv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       พัฒนา   </a:t>
                      </a:r>
                    </a:p>
                    <a:p>
                      <a:pPr marL="0" lv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       กระบวนการ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</a:t>
                      </a: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ปรับปรุง/</a:t>
                      </a:r>
                      <a:r>
                        <a:rPr lang="th-TH" sz="1600" spc="0" baseline="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พัฒนากระบวนการ   </a:t>
                      </a: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จาก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ผลการประเมิน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</a:t>
                      </a:r>
                      <a:b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</a:b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กลไกไปสู่</a:t>
                      </a:r>
                      <a:b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</a:b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การปฏิบัติ/ดำเนินงาน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มีการปรับปรุง/พัฒนากระบวนการจากผลการประเมิน</a:t>
                      </a:r>
                      <a:endParaRPr lang="th-TH" sz="1800" u="none" strike="noStrike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มีผลจากการปรับปรุงเห็นชัดเจนเป็นรูปธรรม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มีการปรับปรุง/พัฒนา/</a:t>
                      </a:r>
                      <a:r>
                        <a:rPr lang="th-TH" sz="160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บูรณา</a:t>
                      </a: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การกระบวนการ</a:t>
                      </a:r>
                      <a:r>
                        <a:rPr lang="th-TH" sz="1600" u="none" strike="noStrike" dirty="0" smtClean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จากผลการประเมิน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มีผลจากการปรับปรุง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     เห็นชัดเจนเป็นรูปธรรม</a:t>
                      </a: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kern="12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มีแนวทางปฏิบัติที่ดี โดยมีหลักฐานเชิงประจักษ์ยืนยัน และกรรมการผู้ตรวจประเมินสามารถให้เหตุผลอธิบายการเป็นแนวปฏิบัติที่ดีได้ชัดเจน</a:t>
                      </a:r>
                      <a:endParaRPr kumimoji="0" lang="th-TH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th-TH" sz="18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33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5904656"/>
          </a:xfrm>
        </p:spPr>
        <p:txBody>
          <a:bodyPr/>
          <a:lstStyle/>
          <a:p>
            <a:pPr marL="0" indent="0">
              <a:buNone/>
            </a:pPr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None/>
            </a:pP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568499"/>
              </p:ext>
            </p:extLst>
          </p:nvPr>
        </p:nvGraphicFramePr>
        <p:xfrm>
          <a:off x="539552" y="1340768"/>
          <a:ext cx="8352927" cy="4692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314"/>
                <a:gridCol w="2661774"/>
                <a:gridCol w="4138839"/>
              </a:tblGrid>
              <a:tr h="1184185">
                <a:tc>
                  <a:txBody>
                    <a:bodyPr/>
                    <a:lstStyle/>
                    <a:p>
                      <a:pPr algn="ctr"/>
                      <a:r>
                        <a:rPr kumimoji="0" lang="th-TH" sz="18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องค์ประกอบใน</a:t>
                      </a:r>
                      <a:endParaRPr kumimoji="0" lang="en-US" sz="1800" b="1" kern="1200" dirty="0" smtClean="0">
                        <a:solidFill>
                          <a:schemeClr val="lt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algn="ctr"/>
                      <a:r>
                        <a:rPr kumimoji="0" lang="th-TH" sz="18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การประกันคุณภาพหลักสูตร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18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ตัวบ่งชี้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18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อธิบายกระบวนการหรือแสดงผลการดำเนินงานในประเด็นที่เกี่ยวข้อง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844090">
                <a:tc>
                  <a:txBody>
                    <a:bodyPr/>
                    <a:lstStyle/>
                    <a:p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4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. อาจารย์</a:t>
                      </a:r>
                      <a:endParaRPr lang="th-TH" sz="1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4.1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การบริหารและพัฒนาอาจารย์</a:t>
                      </a:r>
                      <a:endParaRPr lang="en-US" sz="1800" b="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การรับและแต่งตั้งอาจารย์ประจำหลักสูตร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การบริหารอาจารย์ 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การส่งเสริมและพัฒนาอาจารย์</a:t>
                      </a:r>
                    </a:p>
                    <a:p>
                      <a:endParaRPr lang="en-US" sz="1800" b="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1656184"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4.2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คุณภาพอาจารย์ </a:t>
                      </a:r>
                      <a:endParaRPr lang="en-US" sz="1800" b="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ร้อยละอาจารย์ที่มีคุณวุฒิปริญญาเอก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ร้อยละอาจารย์ที่มีตำแหน่งทางวิชาการ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</a:t>
                      </a:r>
                      <a:r>
                        <a:rPr kumimoji="0" lang="th-TH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ผลงานวิชาการของอาจารย์ 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</a:t>
                      </a:r>
                      <a:r>
                        <a:rPr kumimoji="0" lang="th-TH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จำนวนบทความของอาจารย์ประจำหลักสูตรปริญญาเอกที่ได้รับ 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 การอ้างอิงในฐานข้อมูล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TCI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และ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SCOPUS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ต่อจำนวนอาจารย์ 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kumimoji="0" lang="th-TH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ประจำหลักสูตร</a:t>
                      </a:r>
                      <a:endParaRPr lang="en-US" sz="1800" b="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754922">
                <a:tc>
                  <a:txBody>
                    <a:bodyPr/>
                    <a:lstStyle/>
                    <a:p>
                      <a:endParaRPr lang="th-TH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4.3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ผลที่เกิดกับอาจารย์</a:t>
                      </a:r>
                      <a:endParaRPr lang="en-US" sz="18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อัตราการคงอยู่ของอาจารย์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ความพึงพอใจของอาจารย์</a:t>
                      </a:r>
                      <a:endParaRPr lang="en-US" sz="18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3648" y="26064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ระบบการประกันคุณภาพภายใน ระดับหลักสูตร (ต่อ)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3468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712968" cy="64807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th-TH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3.2</a:t>
            </a:r>
            <a:r>
              <a:rPr lang="th-TH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การส่งเสริมและพัฒนานักศึกษา</a:t>
            </a:r>
            <a:endParaRPr lang="th-TH" sz="9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9600" b="1" dirty="0" smtClean="0">
                <a:latin typeface="Angsana New" pitchFamily="18" charset="-34"/>
                <a:cs typeface="Angsana New" pitchFamily="18" charset="-34"/>
              </a:rPr>
              <a:t>ชนิด</a:t>
            </a:r>
            <a:r>
              <a:rPr lang="th-TH" sz="9600" b="1" dirty="0">
                <a:latin typeface="Angsana New" pitchFamily="18" charset="-34"/>
                <a:cs typeface="Angsana New" pitchFamily="18" charset="-34"/>
              </a:rPr>
              <a:t>ของตัวบ่งชี้	</a:t>
            </a: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กระบวนการ  </a:t>
            </a:r>
            <a:endParaRPr lang="en-US" sz="96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9600" b="1" dirty="0" smtClean="0">
                <a:latin typeface="Angsana New" pitchFamily="18" charset="-34"/>
                <a:cs typeface="Angsana New" pitchFamily="18" charset="-34"/>
              </a:rPr>
              <a:t>คำอธิบาย</a:t>
            </a:r>
            <a:r>
              <a:rPr lang="th-TH" sz="9600" b="1" dirty="0">
                <a:latin typeface="Angsana New" pitchFamily="18" charset="-34"/>
                <a:cs typeface="Angsana New" pitchFamily="18" charset="-34"/>
              </a:rPr>
              <a:t>ตัวบ่งชี้</a:t>
            </a:r>
            <a:r>
              <a:rPr lang="en-US" sz="96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80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9600" dirty="0">
                <a:latin typeface="Angsana New" pitchFamily="18" charset="-34"/>
                <a:cs typeface="Angsana New" pitchFamily="18" charset="-34"/>
              </a:rPr>
              <a:t>ในช่วงปีแรกของการศึกษา ต้องมีกลไกในการพัฒนาความรู้พื้นฐานหรือการเตรียมความพร้อมทางการเรียนแก่นักศึกษา เพื่อให้มีความสามารถในการเรียนรู้ระดับอุดมศึกษาได้อย่างมีความสุข อัตราการลาออกกลางคันน้อย ในระหว่างการศึกษามีการจัดกิจกรรมการพัฒนาความรู้ความสามารถในรูปแบบต่าง ๆ ทั้งกิจกรรมในห้องเรียนและนอกห้องเรียน  มีกิจกรรมเสริมสร้างความเป็นพลเมืองดีที่มีจิตสำนึกสาธารณะ  มีการวางระบบการดูแลให้คำปรึกษาจากอาจารย์ที่ปรึกษาวิชาการ (ระดับปริญญาตรี โท เอก) ระบบการป้องกันหรือการบริหารจัดการความเสี่ยงของนักศึกษา เพื่อให้สามารถสำเร็จการศึกษาได้ตามระยะเวลาที่หลักสูตรกำหนด รวมทั้งการส่งเสริมการเผยแพร่ผลงานวิชาการของนักศึกษา การสร้างโอกาสการเรียนรู้ที่ส่งเสริมการพัฒนาศักยภาพนักศึกษาและทักษะการเรียนรู้ในศตวรรษที่ </a:t>
            </a:r>
            <a:r>
              <a:rPr lang="en-US" sz="9600" dirty="0">
                <a:latin typeface="Angsana New" pitchFamily="18" charset="-34"/>
                <a:cs typeface="Angsana New" pitchFamily="18" charset="-34"/>
              </a:rPr>
              <a:t>21</a:t>
            </a:r>
            <a:r>
              <a:rPr lang="th-TH" sz="9600" dirty="0">
                <a:latin typeface="Angsana New" pitchFamily="18" charset="-34"/>
                <a:cs typeface="Angsana New" pitchFamily="18" charset="-34"/>
              </a:rPr>
              <a:t> ให้ได้มาตรฐานสากล </a:t>
            </a:r>
            <a:endParaRPr lang="th-TH" sz="960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9600" dirty="0" smtClean="0">
                <a:solidFill>
                  <a:srgbClr val="00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	ใน</a:t>
            </a:r>
            <a:r>
              <a:rPr lang="th-TH" sz="9600" dirty="0">
                <a:solidFill>
                  <a:srgbClr val="00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การรายงานการดำเนินงานตามตัวบ่งชี้นี้ ให้อธิบายกระบวนการหรือแสดงผลการดำเนินงานในประเด็นที่เกี่ยวข้องอย่างน้อย</a:t>
            </a:r>
            <a:r>
              <a:rPr lang="th-TH" sz="9600" dirty="0" smtClean="0">
                <a:solidFill>
                  <a:srgbClr val="00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ดังต่อไปนี้</a:t>
            </a:r>
            <a:endParaRPr lang="en-US" sz="9600" dirty="0" smtClean="0">
              <a:latin typeface="Angsana New" pitchFamily="18" charset="-34"/>
              <a:cs typeface="Angsana New" pitchFamily="18" charset="-34"/>
            </a:endParaRPr>
          </a:p>
          <a:p>
            <a:pPr lvl="4">
              <a:buFont typeface="Arial" pitchFamily="34" charset="0"/>
              <a:buChar char="•"/>
            </a:pP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การควบคุมการดูแลการให้คำปรึกษาวิชาการและแนะแนวแก่นักศึกษาปริญญาตรี</a:t>
            </a:r>
            <a:endParaRPr lang="en-US" sz="9600" dirty="0" smtClean="0">
              <a:latin typeface="Angsana New" pitchFamily="18" charset="-34"/>
              <a:cs typeface="Angsana New" pitchFamily="18" charset="-34"/>
            </a:endParaRPr>
          </a:p>
          <a:p>
            <a:pPr lvl="4">
              <a:buFont typeface="Arial" pitchFamily="34" charset="0"/>
              <a:buChar char="•"/>
            </a:pP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9600" dirty="0">
                <a:latin typeface="Angsana New" pitchFamily="18" charset="-34"/>
                <a:cs typeface="Angsana New" pitchFamily="18" charset="-34"/>
              </a:rPr>
              <a:t>ควบคุมดูแลการให้คำปรึกษาวิทยานิพนธ์ แก่บัณฑิตศึกษา</a:t>
            </a:r>
            <a:endParaRPr lang="en-US" sz="9600" dirty="0">
              <a:latin typeface="Angsana New" pitchFamily="18" charset="-34"/>
              <a:cs typeface="Angsana New" pitchFamily="18" charset="-34"/>
            </a:endParaRPr>
          </a:p>
          <a:p>
            <a:pPr lvl="4">
              <a:buFont typeface="Arial" pitchFamily="34" charset="0"/>
              <a:buChar char="•"/>
            </a:pP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9600" dirty="0">
                <a:latin typeface="Angsana New" pitchFamily="18" charset="-34"/>
                <a:cs typeface="Angsana New" pitchFamily="18" charset="-34"/>
              </a:rPr>
              <a:t>พัฒนาศักยภาพนักศึกษาและการเสริมสร้างทักษะการเรียนรู้ในศตวรรษที่</a:t>
            </a:r>
            <a:r>
              <a:rPr lang="en-US" sz="9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9600" dirty="0" smtClean="0">
                <a:latin typeface="Angsana New" pitchFamily="18" charset="-34"/>
                <a:cs typeface="Angsana New" pitchFamily="18" charset="-34"/>
              </a:rPr>
              <a:t>21</a:t>
            </a:r>
          </a:p>
          <a:p>
            <a:pPr marL="0" indent="0">
              <a:buNone/>
            </a:pPr>
            <a:r>
              <a:rPr lang="th-TH" sz="96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96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9600" dirty="0" smtClean="0">
                <a:latin typeface="Angsana New" pitchFamily="18" charset="-34"/>
                <a:cs typeface="Angsana New" pitchFamily="18" charset="-34"/>
              </a:rPr>
            </a:br>
            <a:endParaRPr lang="th-TH" sz="96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6017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712968" cy="6192688"/>
          </a:xfrm>
        </p:spPr>
        <p:txBody>
          <a:bodyPr>
            <a:normAutofit fontScale="70000" lnSpcReduction="20000"/>
          </a:bodyPr>
          <a:lstStyle/>
          <a:p>
            <a:pPr marL="0" indent="0" algn="thaiDist">
              <a:lnSpc>
                <a:spcPct val="92000"/>
              </a:lnSpc>
              <a:spcAft>
                <a:spcPts val="0"/>
              </a:spcAft>
              <a:buNone/>
              <a:tabLst>
                <a:tab pos="914400" algn="l"/>
              </a:tabLst>
            </a:pPr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	</a:t>
            </a:r>
            <a:r>
              <a:rPr lang="th-TH" sz="4400" dirty="0" smtClean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ใน</a:t>
            </a:r>
            <a:r>
              <a:rPr lang="th-TH" sz="4400" dirty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การประเมินเพื่อให้ทราบว่าอยู่ในระดับคะแนนใด ให้พิจารณาในภาพรวมของผลการดำเนินงานทั้งหมด ที่ทำให้ได้นักศึกษาเรียนอย่างมีความสุขและมีทักษะที่จำเป็นต่อการประกอบอาชีพในอนาคต </a:t>
            </a:r>
            <a:endParaRPr lang="en-US" sz="2800" dirty="0">
              <a:latin typeface="Angsana New" pitchFamily="18" charset="-34"/>
              <a:ea typeface="Cordia New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เกณฑ์</a:t>
            </a: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การประเมิน</a:t>
            </a: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28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buNone/>
            </a:pP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80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8000" dirty="0">
                <a:latin typeface="Angsana New" pitchFamily="18" charset="-34"/>
                <a:cs typeface="Angsana New" pitchFamily="18" charset="-34"/>
              </a:rPr>
            </a:br>
            <a:endParaRPr lang="th-TH" sz="8000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370463"/>
              </p:ext>
            </p:extLst>
          </p:nvPr>
        </p:nvGraphicFramePr>
        <p:xfrm>
          <a:off x="323528" y="1628800"/>
          <a:ext cx="8496944" cy="45365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6144"/>
                <a:gridCol w="1368152"/>
                <a:gridCol w="1296144"/>
                <a:gridCol w="1296144"/>
                <a:gridCol w="1512168"/>
                <a:gridCol w="1728192"/>
              </a:tblGrid>
              <a:tr h="333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0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1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2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3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4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5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42027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ไม่มีระบบ 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ไม่มีแนวคิดในการกำกับติดตามและปรับปรุง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ไม่มีข้อมูลหลักฐาน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ไม่มีการนำระบบกลไกไปสู่</a:t>
                      </a:r>
                      <a:r>
                        <a:rPr lang="th-TH" sz="1600" dirty="0" smtClean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การปฏิบัติ</a:t>
                      </a: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/ดำเนินงาน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ไม่มีการปรับปรุง</a:t>
                      </a: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/</a:t>
                      </a:r>
                    </a:p>
                    <a:p>
                      <a:pPr marL="0" lv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       พัฒนา   </a:t>
                      </a:r>
                    </a:p>
                    <a:p>
                      <a:pPr marL="0" lv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       กระบวนการ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</a:t>
                      </a: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ปรับปรุง/</a:t>
                      </a:r>
                      <a:r>
                        <a:rPr lang="th-TH" sz="1600" spc="0" baseline="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พัฒนากระบวนการ   </a:t>
                      </a: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จาก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ผลการประเมิน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</a:t>
                      </a:r>
                      <a:b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</a:b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กลไกไปสู่</a:t>
                      </a:r>
                      <a:b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</a:b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การปฏิบัติ/ดำเนินงาน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มีการปรับปรุง/พัฒนากระบวนการจากผลการประเมิน</a:t>
                      </a:r>
                      <a:endParaRPr lang="th-TH" sz="1800" u="none" strike="noStrike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มีผลจากการปรับปรุงเห็นชัดเจนเป็นรูปธรรม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มีการปรับปรุง/พัฒนา/</a:t>
                      </a:r>
                      <a:r>
                        <a:rPr lang="th-TH" sz="160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บูรณา</a:t>
                      </a: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การกระบวนการ</a:t>
                      </a:r>
                      <a:r>
                        <a:rPr lang="th-TH" sz="1600" u="none" strike="noStrike" dirty="0" smtClean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จากผลการประเมิน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มีผลจากการปรับปรุง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     เห็นชัดเจนเป็นรูปธรรม</a:t>
                      </a: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kern="12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มีแนวทางปฏิบัติที่ดี โดยมีหลักฐานเชิงประจักษ์ยืนยัน และกรรมการผู้ตรวจประเมินสามารถให้เหตุผลอธิบายการเป็นแนวปฏิบัติที่ดีได้ชัดเจน</a:t>
                      </a:r>
                      <a:endParaRPr kumimoji="0" lang="th-TH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5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712968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3.3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ผลที่เกิดกับนักศึกษา</a:t>
            </a:r>
          </a:p>
          <a:p>
            <a:pPr marL="0" indent="0">
              <a:buNone/>
            </a:pPr>
            <a:endParaRPr lang="th-TH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ชนิด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ของตัวบ่งชี้	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ผลลัพธ์  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sz="1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คำอธิบาย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ตัวบ่งชี้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ผลการประกันคุณภาพควรทำให้นักศึกษามีความพร้อมทางการเรียน มีอัตราการคงอยู่ของนักศึกษาในหลักสูตรสูง อัตราการสำเร็จการศึกษาตามหลักสูตรสูง นักศึกษามีความ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พึง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พอใจต่อหลักสูตร และผลการจัดการข้อร้องเรียนของนักศึกษา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marL="0" indent="0">
              <a:buNone/>
            </a:pPr>
            <a:endParaRPr lang="en-US" sz="10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2400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400" dirty="0">
                <a:solidFill>
                  <a:srgbClr val="00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ในการรายงานการดำเนินงานตามตัวบ่งชี้นี้ ให้อธิบายกระบวนการหรือแสดงผลการดำเนินงานในประเด็นที่</a:t>
            </a:r>
            <a:r>
              <a:rPr lang="th-TH" sz="2400" dirty="0">
                <a:latin typeface="Angsana New" pitchFamily="18" charset="-34"/>
                <a:ea typeface="Times New Roman"/>
                <a:cs typeface="Angsana New" pitchFamily="18" charset="-34"/>
              </a:rPr>
              <a:t>เกี่ยวข้องอย่างน้อย</a:t>
            </a:r>
            <a:r>
              <a:rPr lang="th-TH" sz="2400" dirty="0">
                <a:solidFill>
                  <a:srgbClr val="00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ดังต่อไปนี้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lvl="4"/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คงอยู่  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lvl="4"/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สำเร็จการศึกษา 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lvl="4"/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ความ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พึงพอใจและผลการจัดการข้อร้องเรียนของนักศึกษา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2400" dirty="0" smtClean="0">
                <a:latin typeface="Angsana New" pitchFamily="18" charset="-34"/>
                <a:cs typeface="Angsana New" pitchFamily="18" charset="-34"/>
              </a:rPr>
            </a:br>
            <a:endParaRPr lang="th-TH" sz="24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698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712968" cy="54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เกณฑ์การประเมิน</a:t>
            </a: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28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buNone/>
            </a:pP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80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8000" dirty="0">
                <a:latin typeface="Angsana New" pitchFamily="18" charset="-34"/>
                <a:cs typeface="Angsana New" pitchFamily="18" charset="-34"/>
              </a:rPr>
            </a:br>
            <a:endParaRPr lang="th-TH" sz="8000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206232"/>
              </p:ext>
            </p:extLst>
          </p:nvPr>
        </p:nvGraphicFramePr>
        <p:xfrm>
          <a:off x="323528" y="692696"/>
          <a:ext cx="8424936" cy="58572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24136"/>
                <a:gridCol w="1296144"/>
                <a:gridCol w="1440160"/>
                <a:gridCol w="1368152"/>
                <a:gridCol w="1440160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481373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80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ไม่มีการรายงานผลการดำเนินงาน </a:t>
                      </a:r>
                      <a:endParaRPr lang="en-US" sz="180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2159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มีการรายงานผลการดำเนินงานในบางเรื่อง </a:t>
                      </a:r>
                      <a:endParaRPr lang="en-US" sz="18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มีการรายงานผลการดำเนินงานครบทุกเรื่องตามคำอธิบายใน</a:t>
                      </a:r>
                      <a:b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</a:br>
                      <a: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ตัวบ่งชี้ </a:t>
                      </a:r>
                      <a:endParaRPr lang="en-US" sz="18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มีการรายงานผลการดำเนินงานครบทุกเรื่องตามคำอธิบายในตัวบ่งชี้  </a:t>
                      </a:r>
                      <a:endParaRPr lang="en-US" sz="18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มีแนวโน้มผลการดำเนินงานที่ดีขึ้นในบางเรื่อง</a:t>
                      </a:r>
                      <a:endParaRPr lang="en-US" sz="18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มีการรายงานผลการดำเนินงานครบทุกเรื่องตามคำอธิบายในตัวบ่งชี้  </a:t>
                      </a:r>
                      <a:endParaRPr lang="en-US" sz="18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มีแนวโน้มผลการดำเนินงานที่ดีขึ้นในทุกเรื่อง</a:t>
                      </a:r>
                      <a:endParaRPr lang="en-US" sz="18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มีการรายงานผลการดำเนินงานครบทุกเรื่องตามคำอธิบายใน</a:t>
                      </a:r>
                      <a:b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</a:br>
                      <a: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ตัวบ่งชี้ </a:t>
                      </a:r>
                      <a:endParaRPr lang="en-US" sz="18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มีแนวโน้มผลการดำเนินงานที่ดีขึ้นในทุกเรื่อง</a:t>
                      </a:r>
                      <a:endParaRPr lang="en-US" sz="18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800" dirty="0" smtClean="0">
                          <a:solidFill>
                            <a:srgbClr val="0070C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มีผลการดำเนินงานที่โดดเด่น </a:t>
                      </a:r>
                      <a:r>
                        <a:rPr lang="th-TH" sz="1800" spc="-50" dirty="0" smtClean="0">
                          <a:solidFill>
                            <a:srgbClr val="0070C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เทียบเคียงกับหลักสูตรนั้นในสถาบันกลุ่มเดียวกัน โดยมีหลักฐานเชิงประจักษ์ยืนยัน และกรรมการผู้ตรวจประเมินสามารถให้เหตุผลอธิบายว่าเป็นผลการดำเนินงานที่โดดเด่นอย่างแท้จริง</a:t>
                      </a:r>
                      <a:endParaRPr lang="en-US" sz="18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11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640960" cy="352839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ประกอบด้วย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.1	การ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บริหารและพัฒนาอาจารย์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บ่งชี้ที่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.2	คุณภาพ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อาจารย์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บ่งชี้ที่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.3	ผล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ที่เกิดกับอาจารย์</a:t>
            </a:r>
            <a:endParaRPr lang="th-TH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188640"/>
            <a:ext cx="5544616" cy="769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องค์ประกอบที่ </a:t>
            </a:r>
            <a:r>
              <a:rPr lang="th-TH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4  อาจารย์</a:t>
            </a:r>
            <a:endParaRPr lang="th-TH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8045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712968" cy="640871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th-TH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</a:t>
            </a:r>
            <a:r>
              <a:rPr lang="en-US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4.1</a:t>
            </a:r>
            <a:r>
              <a:rPr lang="th-TH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การบริหารและพัฒนา</a:t>
            </a:r>
            <a:r>
              <a:rPr lang="th-TH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อาจารย์</a:t>
            </a:r>
          </a:p>
          <a:p>
            <a:pPr marL="0" indent="0">
              <a:buNone/>
            </a:pPr>
            <a:endParaRPr lang="th-TH" sz="34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5100" b="1" dirty="0" smtClean="0">
                <a:latin typeface="Angsana New" pitchFamily="18" charset="-34"/>
                <a:cs typeface="Angsana New" pitchFamily="18" charset="-34"/>
              </a:rPr>
              <a:t>ชนิด</a:t>
            </a:r>
            <a:r>
              <a:rPr lang="th-TH" sz="5100" b="1" dirty="0">
                <a:latin typeface="Angsana New" pitchFamily="18" charset="-34"/>
                <a:cs typeface="Angsana New" pitchFamily="18" charset="-34"/>
              </a:rPr>
              <a:t>ของตัวบ่งชี้	</a:t>
            </a:r>
            <a:r>
              <a:rPr lang="th-TH" sz="5100" dirty="0" smtClean="0">
                <a:latin typeface="Angsana New" pitchFamily="18" charset="-34"/>
                <a:cs typeface="Angsana New" pitchFamily="18" charset="-34"/>
              </a:rPr>
              <a:t>กระบวนการ  </a:t>
            </a:r>
            <a:endParaRPr lang="th-TH" sz="51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sz="34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5100" b="1" dirty="0" smtClean="0">
                <a:latin typeface="Angsana New" pitchFamily="18" charset="-34"/>
                <a:cs typeface="Angsana New" pitchFamily="18" charset="-34"/>
              </a:rPr>
              <a:t>คำอธิบาย</a:t>
            </a:r>
            <a:r>
              <a:rPr lang="th-TH" sz="5100" b="1" dirty="0">
                <a:latin typeface="Angsana New" pitchFamily="18" charset="-34"/>
                <a:cs typeface="Angsana New" pitchFamily="18" charset="-34"/>
              </a:rPr>
              <a:t>ตัวบ่งชี้</a:t>
            </a:r>
            <a:r>
              <a:rPr lang="en-US" sz="96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51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5100" dirty="0">
                <a:latin typeface="Angsana New" pitchFamily="18" charset="-34"/>
                <a:cs typeface="Angsana New" pitchFamily="18" charset="-34"/>
              </a:rPr>
              <a:t>การบริหารและพัฒนาอาจารย์  เริ่มต้นตั้งแต่ระบบการรับอาจารย์ใหม่ ต้องกำหนดเกณฑ์คุณสมบัติอาจารย์ที่สอดคล้องกับสภาพบริบท ปรัชญา วิสัยทัศน์ของสถาบัน และของหลักสูตร มีกลไกการคัดเลือกอาจารย์ที่เหมาะสม โปร่งใส  นอกจากนี้ต้องมีระบบการบริหารอาจารย์ โดยการกำหนดนโยบาย แผนระยะยาว เพื่อให้ได้อาจารย์ที่มีคุณสมบัติทั้งเชิงปริมาณและเชิงคุณภาพที่เป็นไปตามเกณฑ์มาตรฐานหลักสูตรที่กำหนดโดยสำนักงานคณะกรรมการการอุดมศึกษา และระบบการส่งเสริมและพัฒนาอาจารย์   มีการวางแผนและการลงทุนงบประมาณและทรัพยากรและกิจกรรมการดำเนินงาน ตลอดจนการกำกับดูแล และการพัฒนาคุณภาพอาจารย์  </a:t>
            </a:r>
            <a:endParaRPr lang="th-TH" sz="510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500" dirty="0"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lnSpc>
                <a:spcPct val="92000"/>
              </a:lnSpc>
              <a:spcAft>
                <a:spcPts val="0"/>
              </a:spcAft>
              <a:buNone/>
              <a:tabLst>
                <a:tab pos="914400" algn="l"/>
              </a:tabLst>
            </a:pPr>
            <a:r>
              <a:rPr lang="th-TH" sz="51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5000" dirty="0">
                <a:latin typeface="Angsana New" pitchFamily="18" charset="-34"/>
                <a:cs typeface="Angsana New" pitchFamily="18" charset="-34"/>
              </a:rPr>
              <a:t>ในการรายงานการดำเนินงานตามตัวบ่งชี้นี้ ให้อธิบายกระบวนการหรือแสดงผลการดำเนินงานในประเด็นที่เกี่ยวข้องอย่างน้อยดังต่อไปนี้</a:t>
            </a:r>
            <a:endParaRPr lang="en-US" sz="5000" dirty="0">
              <a:latin typeface="Angsana New" pitchFamily="18" charset="-34"/>
              <a:cs typeface="Angsana New" pitchFamily="18" charset="-34"/>
            </a:endParaRPr>
          </a:p>
          <a:p>
            <a:pPr lvl="4"/>
            <a:r>
              <a:rPr lang="th-TH" sz="5100" dirty="0" smtClean="0">
                <a:latin typeface="Angsana New" pitchFamily="18" charset="-34"/>
                <a:cs typeface="Angsana New" pitchFamily="18" charset="-34"/>
              </a:rPr>
              <a:t>ระบบ</a:t>
            </a:r>
            <a:r>
              <a:rPr lang="th-TH" sz="5100" dirty="0">
                <a:latin typeface="Angsana New" pitchFamily="18" charset="-34"/>
                <a:cs typeface="Angsana New" pitchFamily="18" charset="-34"/>
              </a:rPr>
              <a:t>การรับและแต่งตั้งอาจารย์ประจำหลักสูตร</a:t>
            </a:r>
            <a:endParaRPr lang="en-US" sz="5100" dirty="0">
              <a:latin typeface="Angsana New" pitchFamily="18" charset="-34"/>
              <a:cs typeface="Angsana New" pitchFamily="18" charset="-34"/>
            </a:endParaRPr>
          </a:p>
          <a:p>
            <a:pPr lvl="4"/>
            <a:r>
              <a:rPr lang="th-TH" sz="5100" dirty="0" smtClean="0">
                <a:latin typeface="Angsana New" pitchFamily="18" charset="-34"/>
                <a:cs typeface="Angsana New" pitchFamily="18" charset="-34"/>
              </a:rPr>
              <a:t>ระบบ</a:t>
            </a:r>
            <a:r>
              <a:rPr lang="th-TH" sz="5100" dirty="0">
                <a:latin typeface="Angsana New" pitchFamily="18" charset="-34"/>
                <a:cs typeface="Angsana New" pitchFamily="18" charset="-34"/>
              </a:rPr>
              <a:t>การบริหารอาจารย์</a:t>
            </a:r>
            <a:endParaRPr lang="en-US" sz="5100" dirty="0">
              <a:latin typeface="Angsana New" pitchFamily="18" charset="-34"/>
              <a:cs typeface="Angsana New" pitchFamily="18" charset="-34"/>
            </a:endParaRPr>
          </a:p>
          <a:p>
            <a:pPr lvl="4"/>
            <a:r>
              <a:rPr lang="th-TH" sz="5100" dirty="0" smtClean="0">
                <a:latin typeface="Angsana New" pitchFamily="18" charset="-34"/>
                <a:cs typeface="Angsana New" pitchFamily="18" charset="-34"/>
              </a:rPr>
              <a:t>ระบบ</a:t>
            </a:r>
            <a:r>
              <a:rPr lang="th-TH" sz="5100" dirty="0">
                <a:latin typeface="Angsana New" pitchFamily="18" charset="-34"/>
                <a:cs typeface="Angsana New" pitchFamily="18" charset="-34"/>
              </a:rPr>
              <a:t>การส่งเสริมและพัฒนา</a:t>
            </a:r>
            <a:r>
              <a:rPr lang="th-TH" sz="5100" dirty="0" smtClean="0">
                <a:latin typeface="Angsana New" pitchFamily="18" charset="-34"/>
                <a:cs typeface="Angsana New" pitchFamily="18" charset="-34"/>
              </a:rPr>
              <a:t>อาจารย์</a:t>
            </a:r>
          </a:p>
          <a:p>
            <a:pPr marL="1143000" lvl="4" indent="0">
              <a:buNone/>
            </a:pPr>
            <a:r>
              <a:rPr lang="th-TH" sz="51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45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4500" dirty="0" smtClean="0">
                <a:latin typeface="Angsana New" pitchFamily="18" charset="-34"/>
                <a:cs typeface="Angsana New" pitchFamily="18" charset="-34"/>
              </a:rPr>
            </a:br>
            <a:endParaRPr lang="th-TH" sz="45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9607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712968" cy="5400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th-TH" sz="4600" dirty="0" smtClean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	ใน</a:t>
            </a:r>
            <a:r>
              <a:rPr lang="th-TH" sz="4600" dirty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การประเมินเพื่อให้ทราบว่าอยู่ในระดับคะแนนใด ให้พิจารณาในภาพรวมของ</a:t>
            </a:r>
            <a:r>
              <a:rPr lang="th-TH" sz="4600" dirty="0" smtClean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ผลการ</a:t>
            </a:r>
            <a:r>
              <a:rPr lang="th-TH" sz="4600" dirty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ดำเนินงานทั้งหมด ที่ทำให้หลักสูตรมีอาจารย์ที่มีคุณสมบัติเหมาะสมทั้งในด้านวุฒิการศึกษาและตำแหน่งทางวิชาการเป็นไปตามเกณฑ์มาตรฐานหลักสูตรอย่างต่อเนื่อง และมีการส่งเสริมให้มีการเพิ่มพูนความรู้ความสามารถของอาจารย์เพื่อสร้างความเข้มแข็งทางวิชาการของหลักสูตร</a:t>
            </a:r>
            <a:endParaRPr lang="th-TH" sz="460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4200" b="1" dirty="0" smtClean="0">
                <a:latin typeface="Angsana New" pitchFamily="18" charset="-34"/>
                <a:cs typeface="Angsana New" pitchFamily="18" charset="-34"/>
              </a:rPr>
              <a:t>เกณฑ์การประเมิน</a:t>
            </a: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28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buNone/>
            </a:pP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80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8000" dirty="0">
                <a:latin typeface="Angsana New" pitchFamily="18" charset="-34"/>
                <a:cs typeface="Angsana New" pitchFamily="18" charset="-34"/>
              </a:rPr>
            </a:br>
            <a:endParaRPr lang="th-TH" sz="8000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999015"/>
              </p:ext>
            </p:extLst>
          </p:nvPr>
        </p:nvGraphicFramePr>
        <p:xfrm>
          <a:off x="395536" y="1700808"/>
          <a:ext cx="8496944" cy="45365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6144"/>
                <a:gridCol w="1368152"/>
                <a:gridCol w="1296144"/>
                <a:gridCol w="1296144"/>
                <a:gridCol w="1512168"/>
                <a:gridCol w="1728192"/>
              </a:tblGrid>
              <a:tr h="333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0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1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2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3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4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5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42027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ไม่มีระบบ 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ไม่มีแนวคิดในการกำกับติดตามและปรับปรุง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ไม่มีข้อมูลหลักฐาน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ไม่มีการนำระบบกลไกไปสู่</a:t>
                      </a:r>
                      <a:r>
                        <a:rPr lang="th-TH" sz="1600" dirty="0" smtClean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การปฏิบัติ</a:t>
                      </a: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/ดำเนินงาน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ไม่มีการปรับปรุง</a:t>
                      </a: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/</a:t>
                      </a:r>
                    </a:p>
                    <a:p>
                      <a:pPr marL="0" lv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       พัฒนา   </a:t>
                      </a:r>
                    </a:p>
                    <a:p>
                      <a:pPr marL="0" lv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       กระบวนการ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</a:t>
                      </a: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ปรับปรุง/</a:t>
                      </a:r>
                      <a:r>
                        <a:rPr lang="th-TH" sz="1600" spc="0" baseline="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พัฒนากระบวนการ   </a:t>
                      </a: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จาก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ผลการประเมิน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</a:t>
                      </a:r>
                      <a:b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</a:b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กลไกไปสู่</a:t>
                      </a:r>
                      <a:b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</a:b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การปฏิบัติ/ดำเนินงาน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มีการปรับปรุง/พัฒนากระบวนการจากผลการประเมิน</a:t>
                      </a:r>
                      <a:endParaRPr lang="th-TH" sz="1800" u="none" strike="noStrike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มีผลจากการปรับปรุงเห็นชัดเจนเป็นรูปธรรม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มีการปรับปรุง/พัฒนา/</a:t>
                      </a:r>
                      <a:r>
                        <a:rPr lang="th-TH" sz="160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บูรณา</a:t>
                      </a: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การกระบวนการ</a:t>
                      </a:r>
                      <a:r>
                        <a:rPr lang="th-TH" sz="1600" u="none" strike="noStrike" dirty="0" smtClean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จากผลการประเมิน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มีผลจากการปรับปรุง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     เห็นชัดเจนเป็นรูปธรรม</a:t>
                      </a: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kern="12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มีแนวทางปฏิบัติที่ดี โดยมีหลักฐานเชิงประจักษ์ยืนยัน และกรรมการผู้ตรวจประเมินสามารถให้เหตุผลอธิบายการเป็นแนวปฏิบัติที่ดีได้ชัดเจน</a:t>
                      </a:r>
                      <a:endParaRPr kumimoji="0" lang="th-TH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00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712968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4.2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คุณภาพอาจารย์</a:t>
            </a:r>
          </a:p>
          <a:p>
            <a:pPr marL="0" indent="0">
              <a:buNone/>
            </a:pPr>
            <a:endParaRPr lang="th-TH" sz="1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ชนิด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ของตัวบ่งชี้	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ปัจจัยนำเข้า  </a:t>
            </a:r>
            <a:endParaRPr lang="th-TH" sz="24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sz="1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คำอธิบาย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ตัวบ่งชี้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การส่งเสริมและพัฒนาอาจารย์ต้องทำให้อาจารย์ในหลักสูตรมีคุณสมบัติที่เหมาะสมและเพียงพอ โดยทำให้อาจารย์มีความรู้ ความเชี่ยวชาญทางสาขาวิชาที่เปิดให้บริการ และมีประสบการณ์ที่เหมาะสมกับการผลิตบัณฑิต อันสะท้อนจากวุฒิการศึกษา ตำแหน่งทางวิชาการ และความก้าวหน้าในการผลิตผลงานทางวิชาการอย่างต่อเนื่อง  </a:t>
            </a:r>
            <a:endParaRPr lang="th-TH" sz="240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400" dirty="0">
                <a:latin typeface="Angsana New" pitchFamily="18" charset="-34"/>
                <a:cs typeface="Angsana New" pitchFamily="18" charset="-34"/>
              </a:rPr>
              <a:t>	ประเด็นในการพิจารณาตัวบ่งชี้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นี้ จะประกอบด้วย</a:t>
            </a:r>
          </a:p>
          <a:p>
            <a:pPr marL="0" indent="0">
              <a:buNone/>
            </a:pPr>
            <a:endParaRPr lang="en-US" sz="1000" dirty="0"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" pitchFamily="2" charset="2"/>
              <a:buChar char="q"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ร้อย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ละของอาจารย์ประจำหลักสูตรที่มีคุณวุฒิปริญญาเอก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" pitchFamily="2" charset="2"/>
              <a:buChar char="q"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ร้อย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ละของอาจารย์ประจำหลักสูตรที่ดำรงตำแหน่งทางวิชาการ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" pitchFamily="2" charset="2"/>
              <a:buChar char="q"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ผลงาน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ทางวิชาการของอาจารย์ประจำหลักสูตร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" pitchFamily="2" charset="2"/>
              <a:buChar char="q"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จำนวน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บทความของอาจารย์ประจำหลักสูตรปริญญาเอกที่ได้รับการอ้างอิงในฐานข้อมูล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TCI 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SCOPUS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ต่อจำนวนอาจารย์ประจำหลักสูตร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2400" dirty="0" smtClean="0">
                <a:latin typeface="Angsana New" pitchFamily="18" charset="-34"/>
                <a:cs typeface="Angsana New" pitchFamily="18" charset="-34"/>
              </a:rPr>
            </a:br>
            <a:endParaRPr lang="th-TH" sz="24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4425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712968" cy="648072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ร้อย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ละของอาจารย์ประจำหลักสูตรที่มีคุณวุฒิปริญญา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เอก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	การศึกษา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ระดับอุดมศึกษาถือเป็นการศึกษาระดับสูงสุดที่ต้องการบุคลากรที่มีความรู้ความสามารถและความลุ่มลึกทางวิชาการ เพื่อปฏิบัติ</a:t>
            </a:r>
            <a:r>
              <a:rPr lang="th-TH" sz="2400" dirty="0" err="1">
                <a:latin typeface="Angsana New" pitchFamily="18" charset="-34"/>
                <a:cs typeface="Angsana New" pitchFamily="18" charset="-34"/>
              </a:rPr>
              <a:t>พันธ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กิจสำคัญของสถาบันในการผลิตบัณฑิต ศึกษาวิจัยเพื่อการติดตามความก้าวหน้าทางวิชาการและการพัฒนาองค์ความรู้ ดังนั้นหลักสูตรจึงควรมีอาจารย์ที่มีคุณวุฒิทางการศึกษาระดับปริญญาเอกที่ตรงหรือสัมพันธ์กับหลักสูตรที่เปิดสอนในสัดส่วนที่เหมาะสมกับ</a:t>
            </a:r>
            <a:r>
              <a:rPr lang="th-TH" sz="2400" dirty="0" err="1">
                <a:latin typeface="Angsana New" pitchFamily="18" charset="-34"/>
                <a:cs typeface="Angsana New" pitchFamily="18" charset="-34"/>
              </a:rPr>
              <a:t>พันธ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กิจหรือจุดเน้น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ของหลักสูตรนั้นๆ</a:t>
            </a:r>
          </a:p>
          <a:p>
            <a:pPr marL="0" indent="0">
              <a:buNone/>
            </a:pPr>
            <a:endParaRPr lang="th-TH" sz="11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เกณฑ์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การประเมิน   </a:t>
            </a:r>
            <a:endParaRPr lang="en-US" sz="30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โดย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การแปลงค่าร้อยละของอาจารย์ประจำหลักสูตรที่มีคุณวุฒิปริญญาเอกเป็นคะแนนระหว่าง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 0 – 5</a:t>
            </a:r>
          </a:p>
          <a:p>
            <a:pPr marL="0" indent="0">
              <a:buNone/>
            </a:pPr>
            <a:r>
              <a:rPr lang="th-TH" sz="2400" dirty="0">
                <a:latin typeface="Angsana New" pitchFamily="18" charset="-34"/>
                <a:cs typeface="Angsana New" pitchFamily="18" charset="-34"/>
              </a:rPr>
              <a:t>	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หลักสูตร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ระดับปริญญาตรี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	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ค่า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ร้อยละของอาจารย์ประจำหลักสูตรที่มีคุณวุฒิปริญญาเอกที่กำหนดให้เป็นคะแนนเต็ม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 5 =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ร้อยละ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 20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ขึ้นไป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2400" dirty="0">
                <a:latin typeface="Angsana New" pitchFamily="18" charset="-34"/>
                <a:cs typeface="Angsana New" pitchFamily="18" charset="-34"/>
              </a:rPr>
              <a:t> </a:t>
            </a:r>
          </a:p>
          <a:p>
            <a:pPr marL="0" indent="0"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หลักสูตร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ระดับปริญญาโท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		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ค่า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ร้อยละของอาจารย์ประจำหลักสูตรที่มีคุณวุฒิปริญญาเอกที่กำหนดให้เป็นคะแนนเต็ม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 5 =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ร้อยละ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 60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ขึ้นไป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2400" dirty="0">
                <a:latin typeface="Angsana New" pitchFamily="18" charset="-34"/>
                <a:cs typeface="Angsana New" pitchFamily="18" charset="-34"/>
              </a:rPr>
              <a:t> </a:t>
            </a:r>
          </a:p>
          <a:p>
            <a:pPr marL="0" indent="0"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หลักสูตร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ระดับปริญญาเอก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ค่า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ร้อยละของอาจารย์ประจำหลักสูตรที่มีคุณวุฒิปริญญาเอกที่กำหนดให้เป็นคะแนนเต็ม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 5 =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ร้อยละ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 100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014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49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51520" y="260648"/>
                <a:ext cx="8712968" cy="61206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th-TH" sz="2400" b="1" dirty="0" smtClean="0">
                    <a:latin typeface="Angsana New" pitchFamily="18" charset="-34"/>
                    <a:cs typeface="Angsana New" pitchFamily="18" charset="-34"/>
                  </a:rPr>
                  <a:t>สูตรการคำนวณ</a:t>
                </a:r>
                <a:endParaRPr lang="en-US" sz="2400" dirty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Angsana New" pitchFamily="18" charset="-34"/>
                    <a:cs typeface="Angsana New" pitchFamily="18" charset="-34"/>
                  </a:rPr>
                  <a:t>1. </a:t>
                </a:r>
                <a:r>
                  <a:rPr lang="th-TH" sz="2400" dirty="0">
                    <a:latin typeface="Angsana New" pitchFamily="18" charset="-34"/>
                    <a:cs typeface="Angsana New" pitchFamily="18" charset="-34"/>
                  </a:rPr>
                  <a:t>คำนวณค่าร้อยละของอาจารย์ประจำหลักสูตรที่มีวุฒิปริญญาเอก ตาม</a:t>
                </a:r>
                <a:r>
                  <a:rPr lang="th-TH" sz="2400" dirty="0" smtClean="0">
                    <a:latin typeface="Angsana New" pitchFamily="18" charset="-34"/>
                    <a:cs typeface="Angsana New" pitchFamily="18" charset="-34"/>
                  </a:rPr>
                  <a:t>สูตร</a:t>
                </a:r>
                <a:endParaRPr lang="th-TH" sz="800" b="1" dirty="0" smtClean="0">
                  <a:solidFill>
                    <a:srgbClr val="002060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en-US" sz="2200" b="1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h-TH" sz="220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จำนวนอาจารย์ประจำหลักสูตรที่มีคุณวุฒิปริญญาเอก</m:t>
                        </m:r>
                      </m:num>
                      <m:den>
                        <m:r>
                          <m:rPr>
                            <m:nor/>
                          </m:rPr>
                          <a:rPr lang="th-TH" sz="220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จำนวนอาจารย์ประจำหลักสูตรทั้งหมด</m:t>
                        </m:r>
                        <m:r>
                          <m:rPr>
                            <m:nor/>
                          </m:rPr>
                          <a:rPr lang="en-US" sz="220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200" b="1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 x 100</a:t>
                </a: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002060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en-US" sz="2400" b="1" dirty="0" smtClean="0">
                    <a:latin typeface="Angsana New" pitchFamily="18" charset="-34"/>
                    <a:cs typeface="Angsana New" pitchFamily="18" charset="-34"/>
                  </a:rPr>
                  <a:t>2. </a:t>
                </a:r>
                <a:r>
                  <a:rPr lang="th-TH" sz="2400" dirty="0">
                    <a:latin typeface="Angsana New" pitchFamily="18" charset="-34"/>
                    <a:cs typeface="Angsana New" pitchFamily="18" charset="-34"/>
                  </a:rPr>
                  <a:t>แปลงค่าร้อยละที่คำนวณได้ในข้อ </a:t>
                </a:r>
                <a:r>
                  <a:rPr lang="en-US" sz="2400" dirty="0">
                    <a:latin typeface="Angsana New" pitchFamily="18" charset="-34"/>
                    <a:cs typeface="Angsana New" pitchFamily="18" charset="-34"/>
                  </a:rPr>
                  <a:t>1 </a:t>
                </a:r>
                <a:r>
                  <a:rPr lang="th-TH" sz="2400" dirty="0">
                    <a:latin typeface="Angsana New" pitchFamily="18" charset="-34"/>
                    <a:cs typeface="Angsana New" pitchFamily="18" charset="-34"/>
                  </a:rPr>
                  <a:t>เทียบกับคะแนน</a:t>
                </a:r>
                <a:r>
                  <a:rPr lang="th-TH" sz="2400" dirty="0" smtClean="0">
                    <a:latin typeface="Angsana New" pitchFamily="18" charset="-34"/>
                    <a:cs typeface="Angsana New" pitchFamily="18" charset="-34"/>
                  </a:rPr>
                  <a:t>เต็ม 5</a:t>
                </a:r>
              </a:p>
              <a:p>
                <a:pPr marL="0" indent="0">
                  <a:buNone/>
                </a:pPr>
                <a:r>
                  <a:rPr lang="th-TH" sz="2200" b="1" dirty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ค</a:t>
                </a:r>
                <a:r>
                  <a:rPr lang="th-TH" sz="2200" b="1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ะแนนที่ได้ </a:t>
                </a:r>
                <a:r>
                  <a:rPr lang="en-US" sz="2200" b="1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h-TH" sz="220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ร้อยละของอาจารย์ประจำหลักสูตรที่มีคุณวุฒิปริญญาเอก</m:t>
                        </m:r>
                      </m:num>
                      <m:den>
                        <m:r>
                          <m:rPr>
                            <m:nor/>
                          </m:rPr>
                          <a:rPr lang="th-TH" sz="220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ร้อยละของอาจารย์ประจำหลักสูตรที่มีคุณวุฒิปริญญาเอกที่กำหนดให้</m:t>
                        </m:r>
                        <m:r>
                          <m:rPr>
                            <m:nor/>
                          </m:rPr>
                          <a:rPr lang="th-TH" sz="2200" b="0" i="0" smtClean="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เป็น</m:t>
                        </m:r>
                        <m:r>
                          <m:rPr>
                            <m:nor/>
                          </m:rPr>
                          <a:rPr lang="th-TH" sz="220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คะแนนเต็ม </m:t>
                        </m:r>
                        <m:r>
                          <m:rPr>
                            <m:nor/>
                          </m:rPr>
                          <a:rPr lang="en-US" sz="220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000" b="1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 x 5</a:t>
                </a:r>
                <a:endParaRPr lang="en-US" sz="2000" b="1" dirty="0">
                  <a:solidFill>
                    <a:srgbClr val="002060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endParaRPr lang="en-US" sz="2400" dirty="0" smtClean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th-TH" sz="2400" b="1" dirty="0">
                    <a:latin typeface="Angsana New" pitchFamily="18" charset="-34"/>
                    <a:cs typeface="Angsana New" pitchFamily="18" charset="-34"/>
                  </a:rPr>
                  <a:t>หมายเหตุ </a:t>
                </a:r>
                <a:endParaRPr lang="en-US" sz="2400" b="1" dirty="0">
                  <a:latin typeface="Angsana New" pitchFamily="18" charset="-34"/>
                  <a:cs typeface="Angsana New" pitchFamily="18" charset="-34"/>
                </a:endParaRPr>
              </a:p>
              <a:p>
                <a:r>
                  <a:rPr lang="th-TH" sz="2400" b="1" dirty="0">
                    <a:latin typeface="Angsana New" pitchFamily="18" charset="-34"/>
                    <a:cs typeface="Angsana New" pitchFamily="18" charset="-34"/>
                  </a:rPr>
                  <a:t>คุณวุฒิปริญญา</a:t>
                </a:r>
                <a:r>
                  <a:rPr lang="th-TH" sz="2400" b="1" dirty="0" smtClean="0">
                    <a:latin typeface="Angsana New" pitchFamily="18" charset="-34"/>
                    <a:cs typeface="Angsana New" pitchFamily="18" charset="-34"/>
                  </a:rPr>
                  <a:t>เอก </a:t>
                </a:r>
                <a:r>
                  <a:rPr lang="th-TH" sz="2400" dirty="0" smtClean="0">
                    <a:latin typeface="Angsana New" pitchFamily="18" charset="-34"/>
                    <a:cs typeface="Angsana New" pitchFamily="18" charset="-34"/>
                  </a:rPr>
                  <a:t>พิจารณา</a:t>
                </a:r>
                <a:r>
                  <a:rPr lang="th-TH" sz="2400" dirty="0">
                    <a:latin typeface="Angsana New" pitchFamily="18" charset="-34"/>
                    <a:cs typeface="Angsana New" pitchFamily="18" charset="-34"/>
                  </a:rPr>
                  <a:t>จากระดับคุณวุฒิที่ได้รับหรือเทียบเท่าตามหลักเกณฑ์การพิจารณาคุณวุฒิของกระทรวงศึกษาธิการ กรณีที่มีการปรับวุฒิการศึกษาให้มีหลักฐานการสำเร็จการศึกษาภายในรอบปีการศึกษานั้น ทั้งนี้อาจใช้คุณวุฒิอื่นเทียบเท่าคุณวุฒิปริญญาเอกได้สำหรับกรณีที่บางสาขาวิชาชีพมีคุณวุฒิอื่นที่เหมาะสมกว่า ทั้งนี้ต้องได้รับความเห็นชอบจากคณะกรรมการการอุดมศึกษา</a:t>
                </a:r>
                <a:endParaRPr lang="en-US" sz="2400" dirty="0" smtClean="0">
                  <a:latin typeface="Angsana New" pitchFamily="18" charset="-34"/>
                  <a:cs typeface="Angsana New" pitchFamily="18" charset="-34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1520" y="260648"/>
                <a:ext cx="8712968" cy="6120680"/>
              </a:xfrm>
              <a:blipFill rotWithShape="1">
                <a:blip r:embed="rId2" cstate="print"/>
                <a:stretch>
                  <a:fillRect l="-1049" t="-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24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5904656"/>
          </a:xfrm>
        </p:spPr>
        <p:txBody>
          <a:bodyPr/>
          <a:lstStyle/>
          <a:p>
            <a:pPr marL="0" indent="0">
              <a:buNone/>
            </a:pPr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None/>
            </a:pP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077595"/>
              </p:ext>
            </p:extLst>
          </p:nvPr>
        </p:nvGraphicFramePr>
        <p:xfrm>
          <a:off x="251521" y="676304"/>
          <a:ext cx="8568951" cy="6126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935"/>
                <a:gridCol w="1713791"/>
                <a:gridCol w="5641225"/>
              </a:tblGrid>
              <a:tr h="896798">
                <a:tc>
                  <a:txBody>
                    <a:bodyPr/>
                    <a:lstStyle/>
                    <a:p>
                      <a:pPr algn="ctr"/>
                      <a:r>
                        <a:rPr kumimoji="0" lang="th-TH" sz="16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องค์ประกอบใน</a:t>
                      </a:r>
                      <a:endParaRPr kumimoji="0" lang="en-US" sz="1600" b="1" kern="1200" dirty="0" smtClean="0">
                        <a:solidFill>
                          <a:schemeClr val="lt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algn="ctr"/>
                      <a:r>
                        <a:rPr kumimoji="0" lang="th-TH" sz="16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การประกันคุณภาพหลักสูตร</a:t>
                      </a:r>
                      <a:endParaRPr lang="th-TH" sz="1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16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ตัวบ่งชี้</a:t>
                      </a:r>
                      <a:endParaRPr lang="th-TH" sz="1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16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อธิบายกระบวนการหรือแสดงผลการดำเนินงานในประเด็นที่เกี่ยวข้อง</a:t>
                      </a:r>
                      <a:endParaRPr lang="th-TH" sz="1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807332"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5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. หลักสูตร </a:t>
                      </a:r>
                      <a:b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การเรียนการสอน การประเมินผู้เรียน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5.1 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สาระของรายวิชาในหลักสูตร</a:t>
                      </a:r>
                      <a:endParaRPr lang="en-US" sz="1600" b="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หลักคิดในการออกแบบหลักสูตร ข้อมูลที่ใช้ในการพัฒนาหลักสูตรและวัตถุประสงค์ของหลักสูตร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การปรับปรุงหลักสูตรให้ทันสมัยตามความก้าวหน้าในศาสตร์สาขานั้นๆ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การพิจารณาอนุมัติหัวข้อวิทยานิพนธ์และการค้นคว้าอิสระในระดับบัณฑิตศึกษา</a:t>
                      </a:r>
                      <a:endParaRPr lang="en-US" sz="1600" b="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756707">
                <a:tc>
                  <a:txBody>
                    <a:bodyPr/>
                    <a:lstStyle/>
                    <a:p>
                      <a:endParaRPr lang="th-TH" sz="1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5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.2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 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การวางระบบผู้สอนและกระบวนการจัดการเรียนการสอน</a:t>
                      </a:r>
                      <a:endParaRPr lang="en-US" sz="1600" b="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การพิจารณากำหนดผู้สอน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การกำกับ ติดตาม และตรวจสอบการจัดทำ </a:t>
                      </a:r>
                      <a:r>
                        <a:rPr kumimoji="0" lang="th-TH" sz="16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มคอ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.3 และ</a:t>
                      </a:r>
                      <a:r>
                        <a:rPr kumimoji="0" lang="th-TH" sz="16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มคอ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.4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การแต่งตั้งอาจารย์ที่ปรึกษาวิทยานิพนธ์และการค้นคว้าอิสระในระดับบัณฑิตศึกษา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1294045">
                <a:tc>
                  <a:txBody>
                    <a:bodyPr/>
                    <a:lstStyle/>
                    <a:p>
                      <a:endParaRPr lang="th-TH" sz="160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การกำกับกระบวนการเรียนการสอน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การจัดการเรียนการสอนที่มีการฝึกปฏิบัติในระดับปริญญาตรี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การบูร</a:t>
                      </a:r>
                      <a:r>
                        <a:rPr kumimoji="0" lang="th-TH" sz="16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ณา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การ</a:t>
                      </a:r>
                      <a:r>
                        <a:rPr kumimoji="0" lang="th-TH" sz="16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พันธ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กิจต่างๆ กับการเรียนการสอนในระดับปริญญาตรี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การช่วยเหลือ กำกับ ติดตาม ในการทำวิทยานิพนธ์และการค้นคว้าอิสระและการตีพิมพ์ผลงานในระดับ </a:t>
                      </a:r>
                    </a:p>
                    <a:p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 บัณฑิตศึกษา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1089722">
                <a:tc>
                  <a:txBody>
                    <a:bodyPr/>
                    <a:lstStyle/>
                    <a:p>
                      <a:endParaRPr lang="th-TH" sz="160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5.3 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การประเมินผู้เรียน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การประเมินผลการเรียนรู้ตามกรอบมาตรฐานคุณวุฒิ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การตรวจสอบการประเมินผลการเรียนรู้ของนักศึกษา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การกำกับการประเมินการจัดการเรียนการสอนและประเมินหลักสูตร (</a:t>
                      </a:r>
                      <a:r>
                        <a:rPr kumimoji="0" lang="th-TH" sz="16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มคอ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.5 </a:t>
                      </a:r>
                      <a:r>
                        <a:rPr kumimoji="0" lang="th-TH" sz="16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มคอ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.6 และ</a:t>
                      </a:r>
                      <a:r>
                        <a:rPr kumimoji="0" lang="th-TH" sz="16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มคอ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.7)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การประเมินวิทยานิพนธ์และการค้นคว้าอิสระในระดับบัณฑิตศึกษา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1076443">
                <a:tc>
                  <a:txBody>
                    <a:bodyPr/>
                    <a:lstStyle/>
                    <a:p>
                      <a:endParaRPr lang="th-TH" sz="160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5.4 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ผลการดำเนินงานหลักสูตรตามกรอบมาตรฐานคุณวุฒิระดับอุดมศึกษาแห่งชาติ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ผลการดำเนินงานตามตัวบ่งชี้ตามกรอบมาตรฐานคุณวุฒิระดับอุดมศึกษาแห่งชาติ 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1937" y="116632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ระบบการประกันคุณภาพภายใน ระดับหลักสูตร (ต่อ)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806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6480720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th-TH" sz="86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8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ร้อยละของ</a:t>
            </a:r>
            <a:r>
              <a:rPr lang="th-TH" sz="8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อาจารย์ประจำหลักสูตรที่ดำรงตำแหน่งทาง</a:t>
            </a:r>
            <a:r>
              <a:rPr lang="th-TH" sz="8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วิชาการ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6000" dirty="0" smtClean="0">
                <a:latin typeface="Angsana New" pitchFamily="18" charset="-34"/>
                <a:cs typeface="Angsana New" pitchFamily="18" charset="-34"/>
              </a:rPr>
              <a:t>	สถาบันอุดมศึกษา</a:t>
            </a:r>
            <a:r>
              <a:rPr lang="th-TH" sz="6000" dirty="0">
                <a:latin typeface="Angsana New" pitchFamily="18" charset="-34"/>
                <a:cs typeface="Angsana New" pitchFamily="18" charset="-34"/>
              </a:rPr>
              <a:t>ถือเป็นขุมปัญญาของประเทศ และมีความรับผิดชอบที่จะต้องส่งเสริมให้อาจารย์ในสถาบันทำการศึกษาวิจัยเพื่อแสวงหาและพัฒนาองค์ความรู้ในศาสตร์สาขาวิชาต่างๆ อย่างต่อเนื่อง เพื่อนำไปใช้ในการเรียนการสอน รวมทั้งการแก้ไขปัญหาและพัฒนาประเทศ การดำรงตำแหน่งทางวิชาการเป็นสิ่งสะท้อนการปฏิบัติงานดังกล่าวของอาจารย์ตาม</a:t>
            </a:r>
            <a:r>
              <a:rPr lang="th-TH" sz="6000" dirty="0" err="1">
                <a:latin typeface="Angsana New" pitchFamily="18" charset="-34"/>
                <a:cs typeface="Angsana New" pitchFamily="18" charset="-34"/>
              </a:rPr>
              <a:t>พันธ</a:t>
            </a:r>
            <a:r>
              <a:rPr lang="th-TH" sz="6000" dirty="0">
                <a:latin typeface="Angsana New" pitchFamily="18" charset="-34"/>
                <a:cs typeface="Angsana New" pitchFamily="18" charset="-34"/>
              </a:rPr>
              <a:t>กิจของหลักสูตร</a:t>
            </a:r>
            <a:endParaRPr lang="en-US" sz="60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6000" b="1" dirty="0">
                <a:latin typeface="Angsana New" pitchFamily="18" charset="-34"/>
                <a:cs typeface="Angsana New" pitchFamily="18" charset="-34"/>
              </a:rPr>
              <a:t> </a:t>
            </a:r>
            <a:endParaRPr lang="en-US" sz="60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7400" b="1" dirty="0">
                <a:latin typeface="Angsana New" pitchFamily="18" charset="-34"/>
                <a:cs typeface="Angsana New" pitchFamily="18" charset="-34"/>
              </a:rPr>
              <a:t>เกณฑ์การประเมิน   </a:t>
            </a:r>
            <a:endParaRPr lang="en-US" sz="74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6800" dirty="0">
                <a:latin typeface="Angsana New" pitchFamily="18" charset="-34"/>
                <a:cs typeface="Angsana New" pitchFamily="18" charset="-34"/>
              </a:rPr>
              <a:t>โดยการแปลงค่าร้อยละของอาจารย์ประจำหลักสูตรที่ดำรงตำแหน่งทางวิชาการเป็นคะแนนระหว่าง</a:t>
            </a:r>
            <a:r>
              <a:rPr lang="en-US" sz="6800" dirty="0">
                <a:latin typeface="Angsana New" pitchFamily="18" charset="-34"/>
                <a:cs typeface="Angsana New" pitchFamily="18" charset="-34"/>
              </a:rPr>
              <a:t> 0 – 5 </a:t>
            </a:r>
          </a:p>
          <a:p>
            <a:pPr marL="0" indent="0">
              <a:buNone/>
            </a:pPr>
            <a:r>
              <a:rPr lang="en-US" sz="4400" dirty="0">
                <a:latin typeface="Angsana New" pitchFamily="18" charset="-34"/>
                <a:cs typeface="Angsana New" pitchFamily="18" charset="-34"/>
              </a:rPr>
              <a:t> </a:t>
            </a:r>
          </a:p>
          <a:p>
            <a:pPr marL="0" indent="0">
              <a:buNone/>
            </a:pPr>
            <a:r>
              <a:rPr lang="th-TH" sz="7000" b="1" dirty="0">
                <a:latin typeface="Angsana New" pitchFamily="18" charset="-34"/>
                <a:cs typeface="Angsana New" pitchFamily="18" charset="-34"/>
              </a:rPr>
              <a:t>หลักสูตรระดับปริญญาตรี</a:t>
            </a:r>
            <a:r>
              <a:rPr lang="th-TH" sz="7000" dirty="0">
                <a:latin typeface="Angsana New" pitchFamily="18" charset="-34"/>
                <a:cs typeface="Angsana New" pitchFamily="18" charset="-34"/>
              </a:rPr>
              <a:t>	</a:t>
            </a:r>
            <a:endParaRPr lang="en-US" sz="70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6200" dirty="0">
                <a:latin typeface="Angsana New" pitchFamily="18" charset="-34"/>
                <a:cs typeface="Angsana New" pitchFamily="18" charset="-34"/>
              </a:rPr>
              <a:t>ค่าร้อยละของอาจารย์ประจำหลักสูตรที่ดำรงตำแหน่งผู้ช่วยศาสตราจารย์ รองศาสตราจารย์ และศาสตราจารย์รวมกันที่กำหนดให้เป็นคะแนนเต็ม</a:t>
            </a:r>
            <a:r>
              <a:rPr lang="en-US" sz="6200" dirty="0">
                <a:latin typeface="Angsana New" pitchFamily="18" charset="-34"/>
                <a:cs typeface="Angsana New" pitchFamily="18" charset="-34"/>
              </a:rPr>
              <a:t> 5 = </a:t>
            </a:r>
            <a:r>
              <a:rPr lang="th-TH" sz="6200" dirty="0">
                <a:latin typeface="Angsana New" pitchFamily="18" charset="-34"/>
                <a:cs typeface="Angsana New" pitchFamily="18" charset="-34"/>
              </a:rPr>
              <a:t>ร้อยละ</a:t>
            </a:r>
            <a:r>
              <a:rPr lang="en-US" sz="6200" dirty="0">
                <a:latin typeface="Angsana New" pitchFamily="18" charset="-34"/>
                <a:cs typeface="Angsana New" pitchFamily="18" charset="-34"/>
              </a:rPr>
              <a:t> 60 </a:t>
            </a:r>
            <a:r>
              <a:rPr lang="th-TH" sz="6200" dirty="0">
                <a:latin typeface="Angsana New" pitchFamily="18" charset="-34"/>
                <a:cs typeface="Angsana New" pitchFamily="18" charset="-34"/>
              </a:rPr>
              <a:t>ขึ้นไป</a:t>
            </a:r>
            <a:endParaRPr lang="en-US" sz="62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4400" b="1" dirty="0">
                <a:latin typeface="Angsana New" pitchFamily="18" charset="-34"/>
                <a:cs typeface="Angsana New" pitchFamily="18" charset="-34"/>
              </a:rPr>
              <a:t>  </a:t>
            </a:r>
            <a:endParaRPr lang="en-US" sz="4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7400" b="1" dirty="0">
                <a:latin typeface="Angsana New" pitchFamily="18" charset="-34"/>
                <a:cs typeface="Angsana New" pitchFamily="18" charset="-34"/>
              </a:rPr>
              <a:t>หลักสูตรระดับปริญญาโท	</a:t>
            </a:r>
            <a:endParaRPr lang="en-US" sz="7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6200" dirty="0">
                <a:latin typeface="Angsana New" pitchFamily="18" charset="-34"/>
                <a:cs typeface="Angsana New" pitchFamily="18" charset="-34"/>
              </a:rPr>
              <a:t>ค่าร้อยละของอาจารย์ประจำหลักสูตรที่ดำรงตำแหน่งผู้ช่วยศาสตราจารย์ รองศาสตราจารย์ และศาสตราจารย์รวมกันที่กำหนดให้เป็นคะแนนเต็ม</a:t>
            </a:r>
            <a:r>
              <a:rPr lang="en-US" sz="6200" dirty="0">
                <a:latin typeface="Angsana New" pitchFamily="18" charset="-34"/>
                <a:cs typeface="Angsana New" pitchFamily="18" charset="-34"/>
              </a:rPr>
              <a:t> 5 = </a:t>
            </a:r>
            <a:r>
              <a:rPr lang="th-TH" sz="6200" dirty="0">
                <a:latin typeface="Angsana New" pitchFamily="18" charset="-34"/>
                <a:cs typeface="Angsana New" pitchFamily="18" charset="-34"/>
              </a:rPr>
              <a:t>ร้อยละ</a:t>
            </a:r>
            <a:r>
              <a:rPr lang="en-US" sz="6200" dirty="0">
                <a:latin typeface="Angsana New" pitchFamily="18" charset="-34"/>
                <a:cs typeface="Angsana New" pitchFamily="18" charset="-34"/>
              </a:rPr>
              <a:t> 80 </a:t>
            </a:r>
            <a:r>
              <a:rPr lang="th-TH" sz="6200" dirty="0">
                <a:latin typeface="Angsana New" pitchFamily="18" charset="-34"/>
                <a:cs typeface="Angsana New" pitchFamily="18" charset="-34"/>
              </a:rPr>
              <a:t>ขึ้นไป</a:t>
            </a:r>
            <a:endParaRPr lang="en-US" sz="62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4400" b="1" dirty="0">
                <a:latin typeface="Angsana New" pitchFamily="18" charset="-34"/>
                <a:cs typeface="Angsana New" pitchFamily="18" charset="-34"/>
              </a:rPr>
              <a:t> </a:t>
            </a:r>
            <a:endParaRPr lang="en-US" sz="4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7400" b="1" dirty="0">
                <a:latin typeface="Angsana New" pitchFamily="18" charset="-34"/>
                <a:cs typeface="Angsana New" pitchFamily="18" charset="-34"/>
              </a:rPr>
              <a:t>หลักสูตรระดับปริญญาเอก	</a:t>
            </a:r>
            <a:endParaRPr lang="en-US" sz="7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6200" dirty="0">
                <a:latin typeface="Angsana New" pitchFamily="18" charset="-34"/>
                <a:cs typeface="Angsana New" pitchFamily="18" charset="-34"/>
              </a:rPr>
              <a:t>ค่าร้อยละของอาจารย์ประจำหลักสูตรที่ดำรงตำแหน่งผู้ช่วยศาสตราจารย์ รองศาสตราจารย์ และศาสตราจารย์รวมกันที่กำหนดให้เป็นคะแนนเต็ม</a:t>
            </a:r>
            <a:r>
              <a:rPr lang="en-US" sz="6200" dirty="0">
                <a:latin typeface="Angsana New" pitchFamily="18" charset="-34"/>
                <a:cs typeface="Angsana New" pitchFamily="18" charset="-34"/>
              </a:rPr>
              <a:t> 5 = </a:t>
            </a:r>
            <a:r>
              <a:rPr lang="th-TH" sz="6200" dirty="0">
                <a:latin typeface="Angsana New" pitchFamily="18" charset="-34"/>
                <a:cs typeface="Angsana New" pitchFamily="18" charset="-34"/>
              </a:rPr>
              <a:t> ร้อยละ</a:t>
            </a:r>
            <a:r>
              <a:rPr lang="en-US" sz="6200" dirty="0">
                <a:latin typeface="Angsana New" pitchFamily="18" charset="-34"/>
                <a:cs typeface="Angsana New" pitchFamily="18" charset="-34"/>
              </a:rPr>
              <a:t> 100</a:t>
            </a:r>
            <a:endParaRPr lang="en-US" sz="62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3767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51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51520" y="548680"/>
                <a:ext cx="8712968" cy="46805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th-TH" sz="2400" b="1" dirty="0" smtClean="0">
                    <a:latin typeface="Angsana New" pitchFamily="18" charset="-34"/>
                    <a:cs typeface="Angsana New" pitchFamily="18" charset="-34"/>
                  </a:rPr>
                  <a:t>สูตรการคำนวณ</a:t>
                </a:r>
                <a:endParaRPr lang="en-US" sz="2400" dirty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Angsana New" pitchFamily="18" charset="-34"/>
                    <a:cs typeface="Angsana New" pitchFamily="18" charset="-34"/>
                  </a:rPr>
                  <a:t>1. </a:t>
                </a:r>
                <a:r>
                  <a:rPr lang="th-TH" sz="2400" dirty="0">
                    <a:latin typeface="Angsana New" pitchFamily="18" charset="-34"/>
                    <a:cs typeface="Angsana New" pitchFamily="18" charset="-34"/>
                  </a:rPr>
                  <a:t>คำนวณค่าร้อยละของอาจารย์ประจำหลักสูตรที่ดำรงตำแหน่งทางวิชาการ ตามสูตร</a:t>
                </a:r>
                <a:endParaRPr lang="th-TH" sz="1600" b="1" dirty="0" smtClean="0">
                  <a:solidFill>
                    <a:srgbClr val="002060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h-TH" sz="240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จำนวนอาจารย์ประจำหลักสูตรที่ดำรงตำแหน่งทางวิชาการ</m:t>
                        </m:r>
                      </m:num>
                      <m:den>
                        <m:r>
                          <m:rPr>
                            <m:nor/>
                          </m:rPr>
                          <a:rPr lang="th-TH" sz="240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จำนวนอาจารย์ประจำหลักสูตรทั้งหมด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 x 100</a:t>
                </a: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002060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en-US" sz="2400" b="1" dirty="0" smtClean="0">
                    <a:latin typeface="Angsana New" pitchFamily="18" charset="-34"/>
                    <a:cs typeface="Angsana New" pitchFamily="18" charset="-34"/>
                  </a:rPr>
                  <a:t>2. </a:t>
                </a:r>
                <a:r>
                  <a:rPr lang="th-TH" sz="2400" dirty="0">
                    <a:latin typeface="Angsana New" pitchFamily="18" charset="-34"/>
                    <a:cs typeface="Angsana New" pitchFamily="18" charset="-34"/>
                  </a:rPr>
                  <a:t>แปลงค่าร้อยละที่คำนวณได้ในข้อ </a:t>
                </a:r>
                <a:r>
                  <a:rPr lang="en-US" sz="2400" dirty="0">
                    <a:latin typeface="Angsana New" pitchFamily="18" charset="-34"/>
                    <a:cs typeface="Angsana New" pitchFamily="18" charset="-34"/>
                  </a:rPr>
                  <a:t>1 </a:t>
                </a:r>
                <a:r>
                  <a:rPr lang="th-TH" sz="2400" dirty="0">
                    <a:latin typeface="Angsana New" pitchFamily="18" charset="-34"/>
                    <a:cs typeface="Angsana New" pitchFamily="18" charset="-34"/>
                  </a:rPr>
                  <a:t>เทียบกับคะแนน</a:t>
                </a:r>
                <a:r>
                  <a:rPr lang="th-TH" sz="2400" dirty="0" smtClean="0">
                    <a:latin typeface="Angsana New" pitchFamily="18" charset="-34"/>
                    <a:cs typeface="Angsana New" pitchFamily="18" charset="-34"/>
                  </a:rPr>
                  <a:t>เต็ม 5</a:t>
                </a:r>
              </a:p>
              <a:p>
                <a:pPr marL="0" indent="0">
                  <a:buNone/>
                </a:pPr>
                <a:r>
                  <a:rPr lang="th-TH" sz="2200" b="1" dirty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ค</a:t>
                </a:r>
                <a:r>
                  <a:rPr lang="th-TH" sz="2200" b="1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ะแนนที่ได้ </a:t>
                </a:r>
                <a:r>
                  <a:rPr lang="en-US" sz="2200" b="1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h-TH" sz="200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ร้อยละของอาจารย์ประจำหลักสูตรที่ดำรงตำแหน่งทางวิชาการ</m:t>
                        </m:r>
                      </m:num>
                      <m:den>
                        <m:r>
                          <m:rPr>
                            <m:nor/>
                          </m:rPr>
                          <a:rPr lang="th-TH" sz="200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ร้อยละของอาจารย์ประจำหลักสูตรที่ดำรงตำแหน่งทางวิชาการที่กำหนดให้</m:t>
                        </m:r>
                        <m:r>
                          <m:rPr>
                            <m:nor/>
                          </m:rPr>
                          <a:rPr lang="th-TH" sz="2000" b="0" i="0" smtClean="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เป็น</m:t>
                        </m:r>
                        <m:r>
                          <m:rPr>
                            <m:nor/>
                          </m:rPr>
                          <a:rPr lang="th-TH" sz="200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คะแนนเต็ม 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5 </m:t>
                        </m:r>
                      </m:den>
                    </m:f>
                  </m:oMath>
                </a14:m>
                <a:r>
                  <a:rPr lang="en-US" sz="2000" b="1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 x 5</a:t>
                </a:r>
                <a:endParaRPr lang="en-US" sz="2000" b="1" dirty="0">
                  <a:solidFill>
                    <a:srgbClr val="002060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endParaRPr lang="en-US" sz="2800" dirty="0" smtClean="0">
                  <a:latin typeface="Angsana New" pitchFamily="18" charset="-34"/>
                  <a:cs typeface="Angsana New" pitchFamily="18" charset="-34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1520" y="548680"/>
                <a:ext cx="8712968" cy="4680520"/>
              </a:xfrm>
              <a:blipFill rotWithShape="1">
                <a:blip r:embed="rId2" cstate="print"/>
                <a:stretch>
                  <a:fillRect l="-1049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990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712968" cy="648072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 ผลงาน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ทางวิชาการของอาจารย์ประจำ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หลักสูตร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200" dirty="0" smtClean="0">
                <a:latin typeface="Angsana New" pitchFamily="18" charset="-34"/>
                <a:cs typeface="Angsana New" pitchFamily="18" charset="-34"/>
              </a:rPr>
              <a:t>ผลงาน</a:t>
            </a:r>
            <a:r>
              <a:rPr lang="th-TH" sz="2200" dirty="0">
                <a:latin typeface="Angsana New" pitchFamily="18" charset="-34"/>
                <a:cs typeface="Angsana New" pitchFamily="18" charset="-34"/>
              </a:rPr>
              <a:t>ทางวิชาการเป็นข้อมูลที่สำคัญในการแสดงให้เห็นว่าอาจารย์ประจำได้สร้างสรรค์ขึ้นเพื่อแสดงให้เห็นถึงความก้าวหน้าทางวิชาการและการพัฒนาองค์ความรู้อย่างต่อเนื่อง เป็นผลงานที่มีคุณค่า  สมควรส่งเสริมให้มีการเผยแพร่และนำไปใช้ประโยชน์ทั้งเชิงวิชาการและการแข่งขันของประเทศ ผลงานทางวิชาการอยู่ในรูปของบทความวิจัยหรือบทความวิชาการที่ตีพิมพ์ในรายงานสืบเนื่องจากการประชุมวิชาการระดับชาติ หรือระดับนานาชาติ  ตีพิมพ์ในวารสารวิชาการระดับชาติหรือระดับนานาชาติ ผลงานได้รับการจดอนุสิทธิบัตรหรือสิทธิบัตร  หรือเป็นผลงานวิชาการรับใช้สังคมที่ผ่านการประเมินตำแหน่งทางวิชาการแล้ว  ผลงานวิจัยที่หน่วยงานหรือองค์กรระดับชาติว่าจ้างให้ดำเนินการ  ตำราหรือหนังสือที่ใช้ในการขอผลงานทางวิชาการและผ่านการพิจารณาตามเกณฑ์การขอตำแหน่งทางวิชาการแล้ว รวมทั้งงานสร้างสรรค์ต่างๆ  โดยมีวิธีการคิด</a:t>
            </a:r>
            <a:r>
              <a:rPr lang="th-TH" sz="2200" dirty="0" smtClean="0">
                <a:latin typeface="Angsana New" pitchFamily="18" charset="-34"/>
                <a:cs typeface="Angsana New" pitchFamily="18" charset="-34"/>
              </a:rPr>
              <a:t>ดังนี้</a:t>
            </a:r>
            <a:endParaRPr lang="th-TH" sz="11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เกณฑ์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การประเมิน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2000" b="1" dirty="0">
                <a:latin typeface="Angsana New" pitchFamily="18" charset="-34"/>
                <a:cs typeface="Angsana New" pitchFamily="18" charset="-34"/>
              </a:rPr>
              <a:t>	</a:t>
            </a:r>
            <a:endParaRPr lang="en-US" sz="20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หลักสูตร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ระดับปริญญาตรี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	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000" dirty="0">
                <a:latin typeface="Angsana New" pitchFamily="18" charset="-34"/>
                <a:cs typeface="Angsana New" pitchFamily="18" charset="-34"/>
              </a:rPr>
              <a:t>ค่าร้อยละของผลรวมถ่วงน้ำหนักของผลงานทางวิชาการของอาจารย์ประจำหลักสูตรที่กำหนดให้เป็นคะแนนเต็ม 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5  = 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ร้อยละ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 20 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ขึ้นไป</a:t>
            </a:r>
            <a:endParaRPr lang="en-US" sz="20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2000" dirty="0">
                <a:latin typeface="Angsana New" pitchFamily="18" charset="-34"/>
                <a:cs typeface="Angsana New" pitchFamily="18" charset="-34"/>
              </a:rPr>
              <a:t> </a:t>
            </a:r>
            <a:endParaRPr lang="en-US" sz="11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หลักสูตรระดับปริญญาโท	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000" dirty="0">
                <a:latin typeface="Angsana New" pitchFamily="18" charset="-34"/>
                <a:cs typeface="Angsana New" pitchFamily="18" charset="-34"/>
              </a:rPr>
              <a:t>ค่าร้อยละของผลรวมถ่วงน้ำหนักของผลงานทางวิชาการของอาจารย์ประจำหลักสูตรที่กำหนดให้เป็นคะแนนเต็ม 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5  = 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ร้อยละ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 40 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ขึ้นไป</a:t>
            </a:r>
            <a:endParaRPr lang="en-US" sz="20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2000" dirty="0">
                <a:latin typeface="Angsana New" pitchFamily="18" charset="-34"/>
                <a:cs typeface="Angsana New" pitchFamily="18" charset="-34"/>
              </a:rPr>
              <a:t> </a:t>
            </a:r>
            <a:endParaRPr lang="en-US" sz="11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หลักสูตรระดับปริญญาเอก	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000" dirty="0">
                <a:latin typeface="Angsana New" pitchFamily="18" charset="-34"/>
                <a:cs typeface="Angsana New" pitchFamily="18" charset="-34"/>
              </a:rPr>
              <a:t>ค่าร้อยละของผลรวมถ่วงน้ำหนักของผลงานทางวิชาการของอาจารย์ประจำหลักสูตรที่กำหนดให้เป็นคะแนนเต็ม 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5  = 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ร้อยละ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 60 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ขึ้นไป</a:t>
            </a:r>
            <a:endParaRPr lang="en-US" sz="20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sz="2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40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3767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53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51520" y="548680"/>
                <a:ext cx="8712968" cy="388843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th-TH" sz="2000" b="1" dirty="0" smtClean="0">
                    <a:latin typeface="Angsana New" pitchFamily="18" charset="-34"/>
                    <a:cs typeface="Angsana New" pitchFamily="18" charset="-34"/>
                  </a:rPr>
                  <a:t>สูตรการคำนวณ</a:t>
                </a:r>
                <a:endParaRPr lang="en-US" sz="2000" dirty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latin typeface="Angsana New" pitchFamily="18" charset="-34"/>
                    <a:cs typeface="Angsana New" pitchFamily="18" charset="-34"/>
                  </a:rPr>
                  <a:t>1.</a:t>
                </a:r>
                <a:r>
                  <a:rPr lang="th-TH" sz="2000" dirty="0">
                    <a:latin typeface="Angsana New" pitchFamily="18" charset="-34"/>
                    <a:cs typeface="Angsana New" pitchFamily="18" charset="-34"/>
                  </a:rPr>
                  <a:t>คำนวณค่าร้อยละของผลรวมถ่วงน้ำหนักของผลงานทางวิชาการของอาจารย์ประจำหลักสูตร ตามสูตร</a:t>
                </a:r>
                <a:endParaRPr lang="th-TH" sz="2000" b="1" dirty="0" smtClean="0">
                  <a:solidFill>
                    <a:srgbClr val="002060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h-TH" sz="200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ผลรวมถ่วงน้ำหนักของผลงานทางวิชาการของอาจารย์ประจำหลักสูตร</m:t>
                        </m:r>
                      </m:num>
                      <m:den>
                        <m:r>
                          <m:rPr>
                            <m:nor/>
                          </m:rPr>
                          <a:rPr lang="th-TH" sz="200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จำนวนอาจารย์ประจำหลักสูตรทั้งหมด</m:t>
                        </m:r>
                      </m:den>
                    </m:f>
                  </m:oMath>
                </a14:m>
                <a:r>
                  <a:rPr lang="en-US" sz="2000" b="1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 x 100</a:t>
                </a:r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002060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latin typeface="Angsana New" pitchFamily="18" charset="-34"/>
                    <a:cs typeface="Angsana New" pitchFamily="18" charset="-34"/>
                  </a:rPr>
                  <a:t>2. </a:t>
                </a:r>
                <a:r>
                  <a:rPr lang="th-TH" sz="2000" dirty="0">
                    <a:latin typeface="Angsana New" pitchFamily="18" charset="-34"/>
                    <a:cs typeface="Angsana New" pitchFamily="18" charset="-34"/>
                  </a:rPr>
                  <a:t>แปลงค่าร้อยละที่คำนวณได้ในข้อ </a:t>
                </a:r>
                <a:r>
                  <a:rPr lang="en-US" sz="2000" dirty="0">
                    <a:latin typeface="Angsana New" pitchFamily="18" charset="-34"/>
                    <a:cs typeface="Angsana New" pitchFamily="18" charset="-34"/>
                  </a:rPr>
                  <a:t>1 </a:t>
                </a:r>
                <a:r>
                  <a:rPr lang="th-TH" sz="2000" dirty="0">
                    <a:latin typeface="Angsana New" pitchFamily="18" charset="-34"/>
                    <a:cs typeface="Angsana New" pitchFamily="18" charset="-34"/>
                  </a:rPr>
                  <a:t>เทียบกับคะแนน</a:t>
                </a:r>
                <a:r>
                  <a:rPr lang="th-TH" sz="2000" dirty="0" smtClean="0">
                    <a:latin typeface="Angsana New" pitchFamily="18" charset="-34"/>
                    <a:cs typeface="Angsana New" pitchFamily="18" charset="-34"/>
                  </a:rPr>
                  <a:t>เต็ม 5</a:t>
                </a:r>
              </a:p>
              <a:p>
                <a:pPr marL="0" indent="0">
                  <a:buNone/>
                </a:pPr>
                <a:r>
                  <a:rPr lang="th-TH" sz="2000" b="1" dirty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ค</a:t>
                </a:r>
                <a:r>
                  <a:rPr lang="th-TH" sz="2000" b="1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ะแนนที่ได้ </a:t>
                </a:r>
                <a:r>
                  <a:rPr lang="en-US" sz="2000" b="1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9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h-TH" sz="190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ร้อยละของผลรวมถ่วงน้ำหนักของผลงานทางวิชาการของอาจารย์ประจำหลักสูตร</m:t>
                        </m:r>
                        <m:r>
                          <m:rPr>
                            <m:nor/>
                          </m:rPr>
                          <a:rPr lang="en-US" sz="190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th-TH" sz="190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ร้อยละของผลรวมถ่วงน้ำหนักของผลงานทางวิชาการของอาจารย์ประจำหลักสูตรที่กำหนดให้</m:t>
                        </m:r>
                        <m:r>
                          <m:rPr>
                            <m:nor/>
                          </m:rPr>
                          <a:rPr lang="th-TH" sz="1900" b="0" i="0" smtClean="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เป็น</m:t>
                        </m:r>
                        <m:r>
                          <m:rPr>
                            <m:nor/>
                          </m:rPr>
                          <a:rPr lang="th-TH" sz="190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คะแนนเต็ม </m:t>
                        </m:r>
                        <m:r>
                          <m:rPr>
                            <m:nor/>
                          </m:rPr>
                          <a:rPr lang="en-US" sz="1900">
                            <a:solidFill>
                              <a:srgbClr val="002060"/>
                            </a:solidFill>
                            <a:latin typeface="Angsana New" pitchFamily="18" charset="-34"/>
                            <a:cs typeface="Angsana New" pitchFamily="18" charset="-34"/>
                          </a:rPr>
                          <m:t>5 </m:t>
                        </m:r>
                      </m:den>
                    </m:f>
                  </m:oMath>
                </a14:m>
                <a:r>
                  <a:rPr lang="en-US" sz="1900" b="1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 x 5</a:t>
                </a:r>
                <a:endParaRPr lang="en-US" sz="1900" b="1" dirty="0">
                  <a:solidFill>
                    <a:srgbClr val="002060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endParaRPr lang="en-US" sz="2000" dirty="0" smtClean="0">
                  <a:latin typeface="Angsana New" pitchFamily="18" charset="-34"/>
                  <a:cs typeface="Angsana New" pitchFamily="18" charset="-34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1520" y="548680"/>
                <a:ext cx="8712968" cy="3888432"/>
              </a:xfrm>
              <a:blipFill rotWithShape="1">
                <a:blip r:embed="rId2" cstate="print"/>
                <a:stretch>
                  <a:fillRect l="-699" t="-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118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352928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8000" dirty="0" smtClean="0"/>
          </a:p>
          <a:p>
            <a:pPr marL="0" indent="0">
              <a:buNone/>
            </a:pPr>
            <a:r>
              <a:rPr lang="en-US" sz="8000" b="1" dirty="0" smtClean="0"/>
              <a:t> </a:t>
            </a:r>
            <a:endParaRPr lang="en-US" sz="8000" dirty="0"/>
          </a:p>
          <a:p>
            <a:endParaRPr lang="th-TH" sz="8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641740"/>
              </p:ext>
            </p:extLst>
          </p:nvPr>
        </p:nvGraphicFramePr>
        <p:xfrm>
          <a:off x="251520" y="389814"/>
          <a:ext cx="8640960" cy="57034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  <a:gridCol w="7848872"/>
              </a:tblGrid>
              <a:tr h="205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ค่าน้ำหนัก</a:t>
                      </a:r>
                      <a:endParaRPr lang="en-US" sz="1600" b="1" dirty="0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11634" marR="11634" marT="69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ระดับคุณภาพ</a:t>
                      </a:r>
                      <a:endParaRPr lang="en-US" sz="1600" b="1" dirty="0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11634" marR="11634" marT="69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en-US" sz="1600" b="1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0.20</a:t>
                      </a:r>
                      <a:endParaRPr lang="en-US" sz="1600" b="1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914400" algn="l"/>
                          <a:tab pos="1350645" algn="l"/>
                        </a:tabLst>
                      </a:pP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บทความวิจัยหรือบทความวิชาการฉบับสมบูรณ์ที่ตีพิมพ์ในรายงานสืบเนื่องจากการประชุมวิชาการระดับชาติ</a:t>
                      </a:r>
                      <a:endParaRPr lang="en-US" sz="1600" b="1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7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en-US" sz="1600" b="1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0.40</a:t>
                      </a:r>
                      <a:endParaRPr lang="en-US" sz="1600" b="1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บทความวิจัยหรือบทความวิชาการฉบับสมบูรณ์ที่ตีพิมพ์ในรายงานสืบเนื่องจากการประชุมวิชาการระดับนานาชาติ หรือในวารสารทางวิชาการระดับชาติที่ไม่อยู่ในฐานข้อมูล ตามประกาศ </a:t>
                      </a:r>
                      <a:r>
                        <a:rPr kumimoji="0" lang="th-TH" sz="16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ก.พ.อ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. หรือระเบียบคณะกรรมการการอุดมศึกษาว่าด้วย หลักเกณฑ์การพิจารณาวารสารทางวิชาการสำหรับการเผยแพร่ผลงานทางวิชาการ พ.ศ.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2556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แต่สถาบันนำเสนอสภาสถาบันอนุมัติและจัดทำเป็นประกาศให้ทราบเป็นการทั่วไป และแจ้งให้ </a:t>
                      </a:r>
                      <a:r>
                        <a:rPr kumimoji="0" lang="th-TH" sz="16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กพอ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./</a:t>
                      </a:r>
                      <a:r>
                        <a:rPr kumimoji="0" lang="th-TH" sz="16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กกอ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.ทราบภายใน 30 วันนับแต่วันที่ออกประกาศ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ผลงานได้รับการจดอนุสิทธิบัตร</a:t>
                      </a:r>
                      <a:endParaRPr lang="en-US" sz="1600" b="1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en-US" sz="1600" b="1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0.60</a:t>
                      </a:r>
                      <a:endParaRPr lang="en-US" sz="1600" b="1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914400" algn="l"/>
                          <a:tab pos="1350645" algn="l"/>
                        </a:tabLst>
                      </a:pP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บทความวิจัยหรือบทความวิชาการที่ตีพิมพ์ในวารสารวิชาการที่ปรากฏในฐานข้อมูล 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TCI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กลุ่มที่ 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2 </a:t>
                      </a:r>
                      <a:endParaRPr lang="en-US" sz="1600" b="1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en-US" sz="1600" b="1" dirty="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0.80</a:t>
                      </a:r>
                      <a:endParaRPr lang="en-US" sz="1600" b="1" dirty="0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350645" algn="l"/>
                        </a:tabLst>
                      </a:pP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บทความวิจัยหรือบทความวิชาการที่ตีพิมพ์ในวารสารวิชาการระดับนานาชาติที่ไม่อยู่ในฐานข้อมูล ตามประกาศ </a:t>
                      </a:r>
                      <a:r>
                        <a:rPr kumimoji="0" lang="th-TH" sz="16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ก.พ.อ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. หรือระเบียบคณะกรรมการการอุดมศึกษาว่าด้วย หลักเกณฑ์การพิจารณาวารสารทางวิชาการสำหรับการเผยแพร่ผลงานทางวิชาการ พ.ศ.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2556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แต่สถาบันนำเสนอสภาสถาบันอนุมัติและจัดทำเป็นประกาศให้ทราบเป็นการทั่วไป และแจ้งให้ </a:t>
                      </a:r>
                      <a:r>
                        <a:rPr kumimoji="0" lang="th-TH" sz="16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กพอ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./</a:t>
                      </a:r>
                      <a:r>
                        <a:rPr kumimoji="0" lang="th-TH" sz="16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กกอ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. ทราบภายใน 30 วันนับแต่วันที่ออกประกาศ (ซึ่งไม่อยู่ใน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Beall’s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list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) หรือตีพิมพ์ในวารสารวิชาการที่ปรากฏในฐานข้อมูล 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TCI 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กลุ่มที่ 1</a:t>
                      </a:r>
                      <a:endParaRPr lang="en-US" sz="1600" b="1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1600" b="1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1.00</a:t>
                      </a:r>
                      <a:endParaRPr lang="en-US" sz="1600" b="1" dirty="0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 typeface="Arial" pitchFamily="34" charset="0"/>
                        <a:buChar char="•"/>
                      </a:pP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บทความวิจัยหรือบทความวิชาการที่ตีพิมพ์ในวารสารวิชาการระดับนานาชาติที่ปรากฏในฐานข้อมูลระดับนานาชาติตามประกาศ </a:t>
                      </a:r>
                      <a:r>
                        <a:rPr kumimoji="0" lang="th-TH" sz="1600" kern="1200" dirty="0" err="1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ก.พ.อ</a:t>
                      </a: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. หรือระเบียบคณะกรรมการการอุดมศึกษา ว่าด้วย หลักเกณฑ์การพิจารณาวารสารทางวิชาการสำหรับการเผยแพร่ผลงานทางวิชาการ พ.ศ.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2556</a:t>
                      </a:r>
                    </a:p>
                    <a:p>
                      <a:pPr marL="285750" lvl="0" indent="-285750" algn="l">
                        <a:buFont typeface="Arial" pitchFamily="34" charset="0"/>
                        <a:buChar char="•"/>
                      </a:pP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ผลงานได้รับการจดสิทธิบัตร</a:t>
                      </a:r>
                    </a:p>
                    <a:p>
                      <a:pPr marL="285750" lvl="0" indent="-285750" algn="l">
                        <a:buFont typeface="Arial" pitchFamily="34" charset="0"/>
                        <a:buChar char="•"/>
                      </a:pP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ผลงานวิชาการรับใช้สังคมที่ได้รับการประเมินผ่านเกณฑ์การขอตำแหน่งทางวิชาการแล้ว </a:t>
                      </a:r>
                    </a:p>
                    <a:p>
                      <a:pPr marL="285750" lvl="0" indent="-285750" algn="l">
                        <a:buFont typeface="Arial" pitchFamily="34" charset="0"/>
                        <a:buChar char="•"/>
                      </a:pP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ผลงานวิจัยที่หน่วยงานหรือองค์กรระดับชาติว่าจ้างให้ดำเนินการ</a:t>
                      </a:r>
                    </a:p>
                    <a:p>
                      <a:pPr marL="285750" lvl="0" indent="-285750" algn="l">
                        <a:buFont typeface="Arial" pitchFamily="34" charset="0"/>
                        <a:buChar char="•"/>
                      </a:pP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ผลงานค้นพบพันธุ์พืช พันธุ์สัตว์ ที่ค้นพบใหม่และได้รับการจดทะเบียน</a:t>
                      </a:r>
                    </a:p>
                    <a:p>
                      <a:pPr marL="285750" lvl="0" indent="-285750" algn="l">
                        <a:buFont typeface="Arial" pitchFamily="34" charset="0"/>
                        <a:buChar char="•"/>
                      </a:pP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ตำราหรือหนังสือที่ได้รับการประเมินผ่านเกณฑ์การขอตำแหน่งทางวิชาการแล้ว </a:t>
                      </a:r>
                    </a:p>
                    <a:p>
                      <a:pPr marL="285750" lvl="0" indent="-285750" algn="l">
                        <a:buFont typeface="Arial" pitchFamily="34" charset="0"/>
                        <a:buChar char="•"/>
                      </a:pPr>
                      <a:r>
                        <a:rPr kumimoji="0" lang="th-TH" sz="16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ตำราหรือหนังสือที่ผ่านการพิจารณาตามหลักเกณฑ์การประเมินตำแหน่งทางวิชาการแต่ไม่ได้นำมาขอรับการประเมินตำแหน่งทางวิชาการ</a:t>
                      </a:r>
                      <a:endParaRPr lang="en-US" sz="1600" b="1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4554"/>
            <a:ext cx="47525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350963" algn="l"/>
              </a:tabLst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กำหนดระดับคุณภาพผลงานทางวิชาการ ดังนี้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6093296"/>
            <a:ext cx="8640960" cy="584775"/>
          </a:xfrm>
          <a:prstGeom prst="rect">
            <a:avLst/>
          </a:prstGeom>
          <a:gradFill flip="none" rotWithShape="1">
            <a:gsLst>
              <a:gs pos="0">
                <a:srgbClr val="0796A9">
                  <a:tint val="66000"/>
                  <a:satMod val="160000"/>
                </a:srgbClr>
              </a:gs>
              <a:gs pos="50000">
                <a:srgbClr val="0796A9">
                  <a:tint val="44500"/>
                  <a:satMod val="160000"/>
                </a:srgbClr>
              </a:gs>
              <a:gs pos="100000">
                <a:srgbClr val="0796A9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การส่งบทความเพื่อพิจารณาคัดเลือกให้นำเสนอในการประชุมวิชาการต้องส่งเป็นฉบับสมบูรณ์ (</a:t>
            </a:r>
            <a:r>
              <a:rPr lang="en-US" sz="1600" dirty="0">
                <a:latin typeface="Angsana New" pitchFamily="18" charset="-34"/>
                <a:cs typeface="Angsana New" pitchFamily="18" charset="-34"/>
              </a:rPr>
              <a:t>Full Paper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) และเมื่อได้รับการตอบรับและตีพิมพ์แล้ว การตีพิมพ์ต้องตีพิมพ์เป็นฉบับสมบูรณ์ซึ่งสามารถอยู่ในรูปแบบเอกสาร หรือสื่ออิเล็กทรอนิกส์ได้</a:t>
            </a:r>
            <a:endParaRPr lang="en-US" sz="16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2330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352928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8000" dirty="0" smtClean="0"/>
          </a:p>
          <a:p>
            <a:pPr marL="0" indent="0">
              <a:buNone/>
            </a:pPr>
            <a:r>
              <a:rPr lang="en-US" sz="8000" b="1" dirty="0" smtClean="0"/>
              <a:t> </a:t>
            </a:r>
            <a:endParaRPr lang="en-US" sz="8000" dirty="0"/>
          </a:p>
          <a:p>
            <a:pPr marL="0" indent="0">
              <a:buNone/>
            </a:pPr>
            <a:endParaRPr lang="th-TH" sz="8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68776"/>
              </p:ext>
            </p:extLst>
          </p:nvPr>
        </p:nvGraphicFramePr>
        <p:xfrm>
          <a:off x="395535" y="908720"/>
          <a:ext cx="8352928" cy="2189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6912768"/>
              </a:tblGrid>
              <a:tr h="205268">
                <a:tc>
                  <a:txBody>
                    <a:bodyPr/>
                    <a:lstStyle/>
                    <a:p>
                      <a:pPr marL="96520" algn="ctr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ค่าน้ำหนัก</a:t>
                      </a:r>
                      <a:endParaRPr lang="en-US" sz="20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th-TH" sz="2000" b="1" kern="1200">
                          <a:effectLst/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ระดับคุณภาพ</a:t>
                      </a:r>
                      <a:endParaRPr lang="en-US" sz="200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0.20</a:t>
                      </a:r>
                      <a:endParaRPr lang="en-US" sz="20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งานสร้างสรรค์ที่มีการเผยแพร่สู่สาธารณะในลักษณะใดลักษณะหนึ่ง หรือผ่านสื่ออิเล็กทรอนิกส์ </a:t>
                      </a:r>
                      <a:r>
                        <a:rPr lang="en-US" sz="20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online</a:t>
                      </a:r>
                      <a:endParaRPr lang="en-US" sz="20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0.40</a:t>
                      </a:r>
                      <a:endParaRPr lang="en-US" sz="200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งานสร้างสรรค์ที่ได้รับการเผยแพร่ในระดับสถาบัน</a:t>
                      </a:r>
                      <a:endParaRPr lang="en-US" sz="20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0.60</a:t>
                      </a:r>
                      <a:endParaRPr lang="en-US" sz="200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งานสร้างสรรค์ที่ได้รับการเผยแพร่ในระดับชาติ</a:t>
                      </a:r>
                      <a:endParaRPr lang="en-US" sz="20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0.80</a:t>
                      </a:r>
                      <a:endParaRPr lang="en-US" sz="200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งานสร้างสรรค์ที่ได้รับการเผยแพร่ในระดับความร่วมมือระหว่างประเทศ</a:t>
                      </a:r>
                      <a:endParaRPr lang="en-US" sz="20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1.00</a:t>
                      </a:r>
                      <a:endParaRPr lang="en-US" sz="200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914400" algn="l"/>
                          <a:tab pos="1350645" algn="l"/>
                        </a:tabLst>
                      </a:pPr>
                      <a:r>
                        <a:rPr lang="th-TH" sz="20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งานสร้างสรรค์ที่ได้รับการเผยแพร่ในระดับภูมิภาคอาเซียน/นานาชาติ</a:t>
                      </a:r>
                      <a:endParaRPr lang="en-US" sz="20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216" y="313634"/>
            <a:ext cx="47525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350963" algn="l"/>
              </a:tabLst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กำหนดระดับคุณภาพงานสร้างสรรค์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ดังนี้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6820" y="3356992"/>
            <a:ext cx="8424935" cy="646331"/>
          </a:xfrm>
          <a:prstGeom prst="rect">
            <a:avLst/>
          </a:prstGeom>
          <a:gradFill flip="none" rotWithShape="1">
            <a:gsLst>
              <a:gs pos="0">
                <a:srgbClr val="0796A9">
                  <a:tint val="66000"/>
                  <a:satMod val="160000"/>
                </a:srgbClr>
              </a:gs>
              <a:gs pos="50000">
                <a:srgbClr val="0796A9">
                  <a:tint val="44500"/>
                  <a:satMod val="160000"/>
                </a:srgbClr>
              </a:gs>
              <a:gs pos="100000">
                <a:srgbClr val="0796A9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50963" algn="l"/>
              </a:tabLst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ผลงานสร้างสรรค์ทุกชิ้นต้องผ่านการพิจารณาจากคณะกรรมการที่มีองค์ประกอบไม่น้อยกว่า 3 คน  โดยมีบุคคลภายนอกสถาบันร่วมพิจารณาด้วย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4573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712968" cy="6408712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th-TH" sz="45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จำนวน</a:t>
            </a:r>
            <a:r>
              <a:rPr lang="th-TH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บทความของอาจารย์ประจำหลักสูตรปริญญา</a:t>
            </a:r>
            <a:r>
              <a:rPr lang="th-TH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เอก ที่</a:t>
            </a:r>
            <a:r>
              <a:rPr lang="th-TH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ได้รับการอ้างอิง</a:t>
            </a:r>
            <a:r>
              <a:rPr lang="th-TH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ใน ฐานข้อมูล </a:t>
            </a: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TCI </a:t>
            </a:r>
            <a:r>
              <a:rPr lang="th-TH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SCOPUS </a:t>
            </a:r>
            <a:r>
              <a:rPr lang="th-TH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ต่อจำนวนอาจารย์ประจำหลักสูตร</a:t>
            </a:r>
            <a:r>
              <a:rPr lang="th-TH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</a:t>
            </a:r>
            <a:endParaRPr lang="en-US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sz="400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40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หลักสูตร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ในระดับปริญญาเอกถือได้ว่าเป็นหลักสูตรสูงสุดของสถาบันการศึกษา เป็นหลักสูตรที่สำคัญและเน้นการสร้างองค์ความรู้ใหม่เพื่อเป็นประโยชน์ต่อการพัฒนาประเทศ ดังนั้น อาจารย์ประจำหลักสูตรระดับปริญญาเอกจึงมีความสำคัญอย่างมากต่อหลักสูตรนั้นๆ   </a:t>
            </a:r>
            <a:endParaRPr lang="en-US" sz="4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	บทความ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วิจัยและบทความทางวิชาการหรือ </a:t>
            </a:r>
            <a:r>
              <a:rPr lang="en-US" sz="4400" dirty="0" smtClean="0">
                <a:latin typeface="Angsana New" pitchFamily="18" charset="-34"/>
                <a:cs typeface="Angsana New" pitchFamily="18" charset="-34"/>
              </a:rPr>
              <a:t>Review 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Article 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ของอาจารย์ประจำหลักสูตรปริญญาเอกที่ได้รับการอ้างอิง ย่อมแสดงให้เห็นว่าอาจารย์ประจำหลักสูตรปริญญาเอกมีความสามารถ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ใน</a:t>
            </a:r>
            <a:br>
              <a:rPr lang="th-TH" sz="44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ทำวิจัย  มีผลงานที่ได้รับการตีพิมพ์ในวารสารระดับชาติหรือนานาชาติ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ในฐานข้อมูล 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TCI 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SCOPUS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และบทความที่ตีพิมพ์ได้รับการอ้างอิง แสดงให้เห็นว่ามีการนำไปใช้ประโยชน์และเป็นฐานในการพัฒนางานวิจัยใหม่ๆให้มีความก้าวหน้ามากขึ้น  จำนวนบทความของอาจารย์ประจำหลักสูตรที่ได้รับการอ้างอิงมากย่อมแสดงให้เห็นว่าอาจารย์ประจำหลักสูตรเป็นผู้ที่มีผลงานและได้รับการยอมรับในวงวิชาการนั้นๆ</a:t>
            </a:r>
            <a:endParaRPr lang="en-US" sz="4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44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คำนวณตัวบ่งชี้นี้  ให้เปรียบเทียบจำนวนบทความที่ได้รับการอ้างอิง ตั้งแต่หนึ่งครั้งขึ้นไป รวมทั้งการอ้างอิงตนเอง ที่เป็นผลงานของอาจารย์ประจำหลักสูตร ที่ตีพิมพ์ในวารสารวิชาการระดับชาติ หรือระดับนานาชาติ ต่ออาจารย์ประจำหลักสูตรปริญญาเอกนั้น โดยนำเสนอในรูปสัดส่วน ทั้งนี้ พิจารณา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ผล</a:t>
            </a:r>
            <a:br>
              <a:rPr lang="th-TH" sz="44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ดำเนินงาน 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5 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ปีย้อนหลังตามปีปฏิทิน ซึ่งนับรวมปีที่ประเมิน</a:t>
            </a:r>
            <a:r>
              <a:rPr lang="en-US" sz="44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4400" dirty="0" smtClean="0">
                <a:latin typeface="Angsana New" pitchFamily="18" charset="-34"/>
                <a:cs typeface="Angsana New" pitchFamily="18" charset="-34"/>
              </a:rPr>
            </a:b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3767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712968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เกณฑ์การประเมิน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		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sz="24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กลุ่ม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สาขาวิชา  วิทยาศาสตร์และเทคโนโลยี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อัตราส่วน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จำนวนบทความที่ได้รับการอ้างอิงต่อจำนวนอาจารย์ประจำหลักสูตรที่กำหนดให้เป็นคะแนนเต็ม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=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2.5 ขึ้นไป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 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กลุ่ม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สาขาวิชา  วิทยาศาสตร์สุขภาพ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อัตราส่วน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จำนวนบทความที่ได้รับการอ้างอิงต่อจำนวนอาจารย์ประจำหลักสูตรที่กำหนดให้เป็นคะแนนเต็ม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=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3.0 ขึ้นไป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sz="24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กลุ่ม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สาขาวิชา  มนุษยศาสตร์และสังคมศาสตร์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อัตราส่วน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จำนวนบทความที่ได้รับการอ้างอิงต่อจำนวนอาจารย์ประจำหลักสูตรที่กำหนดให้เป็นคะแนนเต็ม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=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0.25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ขึ้นไป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sz="24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51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58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51520" y="548680"/>
                <a:ext cx="8712968" cy="46805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th-TH" sz="2400" b="1" dirty="0" smtClean="0">
                    <a:latin typeface="Angsana New" pitchFamily="18" charset="-34"/>
                    <a:cs typeface="Angsana New" pitchFamily="18" charset="-34"/>
                  </a:rPr>
                  <a:t>สูตรการคำนวณ</a:t>
                </a:r>
                <a:endParaRPr lang="en-US" sz="2400" dirty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latin typeface="Angsana New" pitchFamily="18" charset="-34"/>
                    <a:cs typeface="Angsana New" pitchFamily="18" charset="-34"/>
                  </a:rPr>
                  <a:t>1.</a:t>
                </a:r>
                <a:r>
                  <a:rPr lang="th-TH" sz="2000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อัตราส่วนจำนวนบทความที่ได้รับการอ้างอิงต่ออาจารย์ประจำหลักสูตร </a:t>
                </a:r>
                <a:r>
                  <a:rPr lang="en-US" sz="2000" dirty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th-TH" sz="20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จำนวน</m:t>
                        </m:r>
                        <m:r>
                          <a:rPr lang="th-TH" sz="2000">
                            <a:solidFill>
                              <a:srgbClr val="002060"/>
                            </a:solidFill>
                            <a:latin typeface="Cambria Math"/>
                          </a:rPr>
                          <m:t>จำนวนบทความที่ได้รับการอ้างอิง</m:t>
                        </m:r>
                      </m:num>
                      <m:den>
                        <m:r>
                          <a:rPr lang="th-TH" sz="2000">
                            <a:solidFill>
                              <a:srgbClr val="002060"/>
                            </a:solidFill>
                            <a:latin typeface="Cambria Math"/>
                          </a:rPr>
                          <m:t>จำนวนอาจารย์ประจำหลักสูตร</m:t>
                        </m:r>
                      </m:den>
                    </m:f>
                  </m:oMath>
                </a14:m>
                <a:endParaRPr lang="en-US" sz="2000" b="1" dirty="0">
                  <a:solidFill>
                    <a:srgbClr val="002060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endParaRPr lang="en-US" sz="2400" b="1" dirty="0" smtClean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en-US" sz="2400" b="1" dirty="0" smtClean="0">
                    <a:latin typeface="Angsana New" pitchFamily="18" charset="-34"/>
                    <a:cs typeface="Angsana New" pitchFamily="18" charset="-34"/>
                  </a:rPr>
                  <a:t>2. </a:t>
                </a:r>
                <a:r>
                  <a:rPr lang="th-TH" sz="2400" dirty="0">
                    <a:latin typeface="Angsana New" pitchFamily="18" charset="-34"/>
                    <a:cs typeface="Angsana New" pitchFamily="18" charset="-34"/>
                  </a:rPr>
                  <a:t>แปลงค่าร้อยละที่คำนวณได้ในข้อ </a:t>
                </a:r>
                <a:r>
                  <a:rPr lang="en-US" sz="2400" dirty="0">
                    <a:latin typeface="Angsana New" pitchFamily="18" charset="-34"/>
                    <a:cs typeface="Angsana New" pitchFamily="18" charset="-34"/>
                  </a:rPr>
                  <a:t>1 </a:t>
                </a:r>
                <a:r>
                  <a:rPr lang="th-TH" sz="2400" dirty="0">
                    <a:latin typeface="Angsana New" pitchFamily="18" charset="-34"/>
                    <a:cs typeface="Angsana New" pitchFamily="18" charset="-34"/>
                  </a:rPr>
                  <a:t>เทียบกับคะแนน</a:t>
                </a:r>
                <a:r>
                  <a:rPr lang="th-TH" sz="2400" dirty="0" smtClean="0">
                    <a:latin typeface="Angsana New" pitchFamily="18" charset="-34"/>
                    <a:cs typeface="Angsana New" pitchFamily="18" charset="-34"/>
                  </a:rPr>
                  <a:t>เต็ม 5</a:t>
                </a:r>
              </a:p>
              <a:p>
                <a:pPr marL="0" indent="0">
                  <a:buNone/>
                </a:pPr>
                <a:endParaRPr lang="th-TH" sz="2400" dirty="0" smtClean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r>
                  <a:rPr lang="th-TH" sz="1900" dirty="0" smtClean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คะแนนที่ได้    </a:t>
                </a:r>
                <a:r>
                  <a:rPr lang="en-US" sz="1900" dirty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5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th-TH" sz="1850">
                            <a:solidFill>
                              <a:srgbClr val="002060"/>
                            </a:solidFill>
                            <a:latin typeface="Cambria Math"/>
                          </a:rPr>
                          <m:t>อัตราส่วนจำนวนบทความวิจัยที่ได้รับการอ้างอิงต่อจำนวนอาจารย์ประจำหลักสูตร</m:t>
                        </m:r>
                      </m:num>
                      <m:den>
                        <m:r>
                          <a:rPr lang="th-TH" sz="1850">
                            <a:solidFill>
                              <a:srgbClr val="002060"/>
                            </a:solidFill>
                            <a:latin typeface="Cambria Math"/>
                          </a:rPr>
                          <m:t>อัตราส่วนจำนวนบทความวิจัยที่ได้รับการอ้างอิงต่อจำนวนอาจารย์ประจำหลักสูตรที่กำหนดให้</m:t>
                        </m:r>
                        <m:r>
                          <a:rPr lang="th-TH" sz="185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เป็น</m:t>
                        </m:r>
                        <m:r>
                          <a:rPr lang="th-TH" sz="1850">
                            <a:solidFill>
                              <a:srgbClr val="002060"/>
                            </a:solidFill>
                            <a:latin typeface="Cambria Math"/>
                          </a:rPr>
                          <m:t>คะแนนเต็ม</m:t>
                        </m:r>
                        <m:r>
                          <a:rPr lang="th-TH" sz="1850" b="1">
                            <a:solidFill>
                              <a:srgbClr val="00206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185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1850" dirty="0">
                    <a:solidFill>
                      <a:srgbClr val="002060"/>
                    </a:solidFill>
                    <a:latin typeface="Angsana New" pitchFamily="18" charset="-34"/>
                    <a:cs typeface="Angsana New" pitchFamily="18" charset="-34"/>
                  </a:rPr>
                  <a:t> X 5	</a:t>
                </a:r>
                <a:endParaRPr lang="en-US" sz="1850" dirty="0" smtClean="0">
                  <a:solidFill>
                    <a:srgbClr val="002060"/>
                  </a:solidFill>
                  <a:latin typeface="Angsana New" pitchFamily="18" charset="-34"/>
                  <a:cs typeface="Angsana New" pitchFamily="18" charset="-34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1520" y="548680"/>
                <a:ext cx="8712968" cy="4680520"/>
              </a:xfrm>
              <a:blipFill rotWithShape="1">
                <a:blip r:embed="rId2" cstate="print"/>
                <a:stretch>
                  <a:fillRect l="-1049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851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712968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4.3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ผลที่เกิดกับอาจารย์</a:t>
            </a:r>
          </a:p>
          <a:p>
            <a:pPr marL="0" indent="0">
              <a:buNone/>
            </a:pPr>
            <a:endParaRPr lang="th-TH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ชนิด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ของตัวบ่งชี้	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ผลลัพธ์  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sz="24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คำอธิบาย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ตัวบ่งชี้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ผลการประกันคุณภาพ ต้องนำไปสู่การมีอัตรากำลังอาจารย์ที่มีจำนวนเหมาะสมกับจำนวนนักศึกษาที่รับเข้าในหลักสูตร อัตราคงอยู่ของอาจารย์สูง และอาจารย์มีความพึงพอใจต่อการบริหารหลักสูตร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spcAft>
                <a:spcPts val="0"/>
              </a:spcAft>
              <a:buNone/>
              <a:tabLst>
                <a:tab pos="914400" algn="l"/>
              </a:tabLst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400" dirty="0" smtClean="0">
                <a:solidFill>
                  <a:srgbClr val="00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ใน</a:t>
            </a:r>
            <a:r>
              <a:rPr lang="th-TH" sz="2400" dirty="0">
                <a:solidFill>
                  <a:srgbClr val="00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การรายงานการดำเนินงานตามตัวบ่งชี้นี้ ให้อธิบายกระบวนการหรือแสดงผลการดำเนินงาน</a:t>
            </a:r>
            <a:br>
              <a:rPr lang="th-TH" sz="2400" dirty="0">
                <a:solidFill>
                  <a:srgbClr val="00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</a:br>
            <a:r>
              <a:rPr lang="th-TH" sz="2400" dirty="0">
                <a:solidFill>
                  <a:srgbClr val="00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ในประเด็นที่</a:t>
            </a:r>
            <a:r>
              <a:rPr lang="th-TH" sz="2400" dirty="0">
                <a:latin typeface="Angsana New" pitchFamily="18" charset="-34"/>
                <a:ea typeface="Times New Roman"/>
                <a:cs typeface="Angsana New" pitchFamily="18" charset="-34"/>
              </a:rPr>
              <a:t>เกี่ยวข้องอย่างน้อยดังต่อไปนี้</a:t>
            </a:r>
            <a:endParaRPr lang="en-US" sz="2400" dirty="0">
              <a:latin typeface="Angsana New" pitchFamily="18" charset="-34"/>
              <a:ea typeface="Cordia New"/>
              <a:cs typeface="Angsana New" pitchFamily="18" charset="-34"/>
            </a:endParaRPr>
          </a:p>
          <a:p>
            <a:pPr lvl="4"/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คงอยู่ของอาจารย์  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lvl="4"/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ความ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พึงพอใจของอาจารย์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2400" dirty="0" smtClean="0">
                <a:latin typeface="Angsana New" pitchFamily="18" charset="-34"/>
                <a:cs typeface="Angsana New" pitchFamily="18" charset="-34"/>
              </a:rPr>
            </a:br>
            <a:endParaRPr lang="th-TH" sz="24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9879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5904656"/>
          </a:xfrm>
        </p:spPr>
        <p:txBody>
          <a:bodyPr/>
          <a:lstStyle/>
          <a:p>
            <a:pPr marL="0" indent="0">
              <a:buNone/>
            </a:pPr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None/>
            </a:pP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711329"/>
              </p:ext>
            </p:extLst>
          </p:nvPr>
        </p:nvGraphicFramePr>
        <p:xfrm>
          <a:off x="395536" y="1196752"/>
          <a:ext cx="8352927" cy="3396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314"/>
                <a:gridCol w="2661774"/>
                <a:gridCol w="4138839"/>
              </a:tblGrid>
              <a:tr h="1421148">
                <a:tc>
                  <a:txBody>
                    <a:bodyPr/>
                    <a:lstStyle/>
                    <a:p>
                      <a:pPr algn="ctr"/>
                      <a:r>
                        <a:rPr kumimoji="0" lang="th-TH" sz="18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องค์ประกอบใน</a:t>
                      </a:r>
                      <a:endParaRPr kumimoji="0" lang="en-US" sz="1800" b="1" kern="1200" dirty="0" smtClean="0">
                        <a:solidFill>
                          <a:schemeClr val="lt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algn="ctr"/>
                      <a:r>
                        <a:rPr kumimoji="0" lang="th-TH" sz="18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การประกันคุณภาพหลักสูตร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18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ตัวบ่งชี้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1800" b="1" kern="1200" dirty="0" smtClean="0">
                          <a:solidFill>
                            <a:schemeClr val="lt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อธิบายกระบวนการหรือแสดงผลการดำเนินงานในประเด็นที่เกี่ยวข้อง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1975279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6.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สิ่งสนับสนุนการเรียนรู้</a:t>
                      </a:r>
                      <a:endParaRPr lang="th-TH" sz="1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6.1 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สิ่งสนับสนุนการเรียนรู้</a:t>
                      </a:r>
                      <a:endParaRPr lang="en-US" sz="1800" b="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ระบบการดำเนินงานของภาควิชา/คณะ/สถาบันโดยมีส่วนร่วม</a:t>
                      </a:r>
                      <a:b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 ของอาจารย์ประจำหลักสูตรเพื่อให้มีสิ่งสนับสนุนการเรียนรู้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จำนวนสิ่งสนับสนุนการเรียนรู้ที่เพียงพอและเหมาะสมต่อ</a:t>
                      </a:r>
                      <a:b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 การจัดการเรียนการสอน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กระบวนการปรับปรุงตามผลการประเมินความพึงพอใจของ   </a:t>
                      </a:r>
                    </a:p>
                    <a:p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 นักศึกษาและอาจารย์ต่อสิ่งสนับสนุนการเรียนรู้</a:t>
                      </a:r>
                      <a:endParaRPr lang="en-US" sz="1800" b="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3648" y="26064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ระบบการประกันคุณภาพภายใน ระดับหลักสูตร (ต่อ)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2156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712968" cy="54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เกณฑ์การประเมิน</a:t>
            </a: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28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buNone/>
            </a:pP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80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8000" dirty="0">
                <a:latin typeface="Angsana New" pitchFamily="18" charset="-34"/>
                <a:cs typeface="Angsana New" pitchFamily="18" charset="-34"/>
              </a:rPr>
            </a:br>
            <a:endParaRPr lang="th-TH" sz="8000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174035"/>
              </p:ext>
            </p:extLst>
          </p:nvPr>
        </p:nvGraphicFramePr>
        <p:xfrm>
          <a:off x="323528" y="692696"/>
          <a:ext cx="8496944" cy="55829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96144"/>
                <a:gridCol w="1368152"/>
                <a:gridCol w="1296144"/>
                <a:gridCol w="1296144"/>
                <a:gridCol w="1512168"/>
                <a:gridCol w="172819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481373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80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ไม่มีการรายงานผลการดำเนินงาน </a:t>
                      </a:r>
                      <a:endParaRPr lang="en-US" sz="180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2159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มีการรายงานผลการดำเนินงานในบางเรื่อง </a:t>
                      </a:r>
                      <a:endParaRPr lang="en-US" sz="18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มีการรายงานผลการดำเนินงานครบทุกเรื่องตามคำอธิบายใน</a:t>
                      </a:r>
                      <a:b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</a:br>
                      <a: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ตัวบ่งชี้ </a:t>
                      </a:r>
                      <a:endParaRPr lang="en-US" sz="18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มีการรายงานผลการดำเนินงานครบทุกเรื่องตามคำอธิบายในตัวบ่งชี้  </a:t>
                      </a:r>
                      <a:endParaRPr lang="en-US" sz="18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มีแนวโน้มผลการดำเนินงานที่ดีขึ้นในบางเรื่อง</a:t>
                      </a:r>
                      <a:endParaRPr lang="en-US" sz="18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มีการรายงานผลการดำเนินงานครบทุกเรื่องตามคำอธิบายในตัวบ่งชี้  </a:t>
                      </a:r>
                      <a:endParaRPr lang="en-US" sz="18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มีแนวโน้มผลการดำเนินงานที่ดีขึ้นในทุกเรื่อง</a:t>
                      </a:r>
                      <a:endParaRPr lang="en-US" sz="18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มีการรายงานผลการดำเนินงานครบทุกเรื่องตามคำอธิบายใน</a:t>
                      </a:r>
                      <a:b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</a:br>
                      <a: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ตัวบ่งชี้ </a:t>
                      </a:r>
                      <a:endParaRPr lang="en-US" sz="18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8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มีแนวโน้มผลการดำเนินงานที่ดีขึ้นในทุกเรื่อง</a:t>
                      </a:r>
                      <a:endParaRPr lang="en-US" sz="18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มีผลการดำเนินงานที่โดดเด่น </a:t>
                      </a:r>
                      <a:r>
                        <a:rPr kumimoji="0" lang="th-TH" sz="18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เทียบเคียงกับหลักสูตรนั้นในสถาบันกลุ่มเดียวกัน โดยมีหลักฐานเชิงประจักษ์ยืนยัน และกรรมการผู้ตรวจประเมินสามารถให้เหตุผลอธิบายว่าเป็นผลการดำเนินงานที่โดดเด่นอย่างแท้จริง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27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640960" cy="46085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ประกอบด้วย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 5.1  สาระของรายวิชาในหลักสูตร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บ่งชี้ที่  5.2  การวางระบบผู้สอนและกระบวนการ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จัดการเรียน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การสอน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บ่งชี้ที่  5.3  การประเมินผู้เรียน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บ่งชี้ที่  5.4  ผลการดำเนินงานหลักสูตรตาม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กรอบมาตรฐานคุณวุฒิ			ระดับอุดมศึกษา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แห่งชาติ</a:t>
            </a:r>
            <a:endParaRPr lang="th-TH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88640"/>
            <a:ext cx="8496944" cy="126188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องค์ประกอบที่ </a:t>
            </a:r>
            <a:r>
              <a:rPr lang="th-TH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5  หลักสูตร </a:t>
            </a:r>
            <a:r>
              <a:rPr lang="th-TH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การเรียนการสอน </a:t>
            </a:r>
            <a:endParaRPr lang="th-TH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ประเมินผู้เรียน</a:t>
            </a:r>
          </a:p>
        </p:txBody>
      </p:sp>
    </p:spTree>
    <p:extLst>
      <p:ext uri="{BB962C8B-B14F-4D97-AF65-F5344CB8AC3E}">
        <p14:creationId xmlns:p14="http://schemas.microsoft.com/office/powerpoint/2010/main" val="110783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712968" cy="604867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5.1 </a:t>
            </a:r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สาระของรายวิชาในหลักสูตร</a:t>
            </a:r>
            <a:endParaRPr lang="th-TH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sz="34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6200" b="1" dirty="0">
                <a:latin typeface="Angsana New" pitchFamily="18" charset="-34"/>
                <a:cs typeface="Angsana New" pitchFamily="18" charset="-34"/>
              </a:rPr>
              <a:t>ชนิดของตัวบ่งชี้	กระบวนการ  </a:t>
            </a:r>
          </a:p>
          <a:p>
            <a:pPr marL="0" indent="0">
              <a:buNone/>
            </a:pPr>
            <a:r>
              <a:rPr lang="th-TH" sz="6200" b="1" dirty="0">
                <a:latin typeface="Angsana New" pitchFamily="18" charset="-34"/>
                <a:cs typeface="Angsana New" pitchFamily="18" charset="-34"/>
              </a:rPr>
              <a:t>คำอธิบายตัวบ่งชี้</a:t>
            </a:r>
            <a:r>
              <a:rPr lang="en-US" sz="9600" dirty="0">
                <a:latin typeface="Angsana New" pitchFamily="18" charset="-34"/>
                <a:cs typeface="Angsana New" pitchFamily="18" charset="-34"/>
              </a:rPr>
              <a:t>	</a:t>
            </a:r>
            <a:endParaRPr lang="th-TH" sz="960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9600" spc="-20" dirty="0">
                <a:solidFill>
                  <a:srgbClr val="000000"/>
                </a:solidFill>
                <a:latin typeface="Angsana New" pitchFamily="18" charset="-34"/>
                <a:ea typeface="Cordia New"/>
                <a:cs typeface="Angsana New" pitchFamily="18" charset="-34"/>
              </a:rPr>
              <a:t>	</a:t>
            </a:r>
            <a:r>
              <a:rPr lang="th-TH" sz="6000" spc="-20" dirty="0" smtClean="0">
                <a:solidFill>
                  <a:srgbClr val="000000"/>
                </a:solidFill>
                <a:latin typeface="Angsana New" pitchFamily="18" charset="-34"/>
                <a:ea typeface="Cordia New"/>
                <a:cs typeface="Angsana New" pitchFamily="18" charset="-34"/>
              </a:rPr>
              <a:t>แม้</a:t>
            </a:r>
            <a:r>
              <a:rPr lang="th-TH" sz="6000" spc="-20" dirty="0">
                <a:solidFill>
                  <a:srgbClr val="000000"/>
                </a:solidFill>
                <a:latin typeface="Angsana New" pitchFamily="18" charset="-34"/>
                <a:ea typeface="Cordia New"/>
                <a:cs typeface="Angsana New" pitchFamily="18" charset="-34"/>
              </a:rPr>
              <a:t>ทุกหลักสูตรที่สถาบันการศึกษาเปิดให้บริการต้องผ่านการรับทราบจากสำนักงาน</a:t>
            </a:r>
            <a:r>
              <a:rPr lang="th-TH" sz="6000" spc="-20" dirty="0" smtClean="0">
                <a:solidFill>
                  <a:srgbClr val="000000"/>
                </a:solidFill>
                <a:latin typeface="Angsana New" pitchFamily="18" charset="-34"/>
                <a:ea typeface="Cordia New"/>
                <a:cs typeface="Angsana New" pitchFamily="18" charset="-34"/>
              </a:rPr>
              <a:t>คณะกรรมการ</a:t>
            </a:r>
            <a:r>
              <a:rPr lang="th-TH" sz="6000" dirty="0" smtClean="0">
                <a:solidFill>
                  <a:srgbClr val="000000"/>
                </a:solidFill>
                <a:latin typeface="Angsana New" pitchFamily="18" charset="-34"/>
                <a:ea typeface="Cordia New"/>
                <a:cs typeface="Angsana New" pitchFamily="18" charset="-34"/>
              </a:rPr>
              <a:t>การ</a:t>
            </a:r>
            <a:r>
              <a:rPr lang="th-TH" sz="6000" dirty="0">
                <a:solidFill>
                  <a:srgbClr val="000000"/>
                </a:solidFill>
                <a:latin typeface="Angsana New" pitchFamily="18" charset="-34"/>
                <a:ea typeface="Cordia New"/>
                <a:cs typeface="Angsana New" pitchFamily="18" charset="-34"/>
              </a:rPr>
              <a:t>อุดมศึกษา และมีการปรับปรุงทุก </a:t>
            </a:r>
            <a:r>
              <a:rPr lang="en-US" sz="6000" dirty="0">
                <a:solidFill>
                  <a:srgbClr val="000000"/>
                </a:solidFill>
                <a:latin typeface="Angsana New" pitchFamily="18" charset="-34"/>
                <a:ea typeface="Cordia New"/>
                <a:cs typeface="Angsana New" pitchFamily="18" charset="-34"/>
              </a:rPr>
              <a:t>5</a:t>
            </a:r>
            <a:r>
              <a:rPr lang="th-TH" sz="6000" dirty="0">
                <a:solidFill>
                  <a:srgbClr val="000000"/>
                </a:solidFill>
                <a:latin typeface="Angsana New" pitchFamily="18" charset="-34"/>
                <a:ea typeface="Cordia New"/>
                <a:cs typeface="Angsana New" pitchFamily="18" charset="-34"/>
              </a:rPr>
              <a:t> ปี แต่ผู้รับผิดชอบหลักสูตรต้องมีการออกแบบหลักสูตร ควบคุมกำกับการจัดทำรายวิชาต่างๆ ให้มีเนื้อหาที่ทันสมัย ก้าวทันความก้าวหน้าทางวิทยาการที่เปลี่ยนแปลงตลอดเวลา  มีการบริหารจัดการการเปิดรายวิชาต่าง ๆ ทั้งวิชาบังคับและวิชาเลือกที่เน้นนักศึกษาเป็นสำคัญ  โดยสนองความต้องการของนักศึกษา และตลาดแรงงาน สำหรับหลักสูตรระดับ</a:t>
            </a:r>
            <a:r>
              <a:rPr lang="th-TH" sz="6000" dirty="0">
                <a:latin typeface="Angsana New" pitchFamily="18" charset="-34"/>
                <a:ea typeface="Cordia New"/>
                <a:cs typeface="Angsana New" pitchFamily="18" charset="-34"/>
              </a:rPr>
              <a:t>บัณฑิตศึกษาต้องเน้นการพัฒนาทักษะด้านการวิจัยและการเรียนรู้ด้วยตนเอง </a:t>
            </a:r>
            <a:endParaRPr lang="en-US" sz="6000" dirty="0">
              <a:latin typeface="Angsana New" pitchFamily="18" charset="-34"/>
              <a:ea typeface="Cordia New"/>
              <a:cs typeface="Angsana New" pitchFamily="18" charset="-34"/>
            </a:endParaRP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endParaRPr lang="en-US" sz="2500" dirty="0">
              <a:latin typeface="Angsana New" pitchFamily="18" charset="-34"/>
              <a:ea typeface="Cordia New"/>
              <a:cs typeface="Angsana New" pitchFamily="18" charset="-34"/>
            </a:endParaRPr>
          </a:p>
          <a:p>
            <a:pPr marL="0" indent="0" algn="thaiDist">
              <a:spcAft>
                <a:spcPts val="0"/>
              </a:spcAft>
              <a:buNone/>
              <a:tabLst>
                <a:tab pos="914400" algn="l"/>
              </a:tabLst>
            </a:pPr>
            <a:r>
              <a:rPr lang="th-TH" sz="6000" dirty="0" smtClean="0">
                <a:latin typeface="Angsana New" pitchFamily="18" charset="-34"/>
                <a:ea typeface="Times New Roman"/>
                <a:cs typeface="Angsana New" pitchFamily="18" charset="-34"/>
              </a:rPr>
              <a:t>	ใน</a:t>
            </a:r>
            <a:r>
              <a:rPr lang="th-TH" sz="6000" dirty="0">
                <a:latin typeface="Angsana New" pitchFamily="18" charset="-34"/>
                <a:ea typeface="Times New Roman"/>
                <a:cs typeface="Angsana New" pitchFamily="18" charset="-34"/>
              </a:rPr>
              <a:t>การรายงานการดำเนินงานตามตัวบ่งชี้นี้ ให้อธิบายกระบวนการหรือแสดงผลการดำเนินงานในประเด็นที่เกี่ยวข้องอย่างน้อย ดังต่อไปนี้</a:t>
            </a:r>
            <a:endParaRPr lang="en-US" sz="6000" dirty="0">
              <a:latin typeface="Angsana New" pitchFamily="18" charset="-34"/>
              <a:ea typeface="Cordia New"/>
              <a:cs typeface="Angsana New" pitchFamily="18" charset="-34"/>
            </a:endParaRPr>
          </a:p>
          <a:p>
            <a:pPr lvl="3">
              <a:lnSpc>
                <a:spcPct val="90000"/>
              </a:lnSpc>
              <a:buFont typeface="Courier New" pitchFamily="49" charset="0"/>
              <a:buChar char="o"/>
              <a:tabLst>
                <a:tab pos="273685" algn="l"/>
                <a:tab pos="1085850" algn="l"/>
              </a:tabLst>
            </a:pPr>
            <a:r>
              <a:rPr lang="th-TH" sz="5400" spc="-20" dirty="0" smtClean="0">
                <a:latin typeface="Angsana New" pitchFamily="18" charset="-34"/>
                <a:ea typeface="Calibri"/>
                <a:cs typeface="Angsana New" pitchFamily="18" charset="-34"/>
              </a:rPr>
              <a:t>การ</a:t>
            </a:r>
            <a:r>
              <a:rPr lang="th-TH" sz="5400" spc="-20" dirty="0">
                <a:latin typeface="Angsana New" pitchFamily="18" charset="-34"/>
                <a:ea typeface="Calibri"/>
                <a:cs typeface="Angsana New" pitchFamily="18" charset="-34"/>
              </a:rPr>
              <a:t>ออกแบบหลักสูตรและสาระรายวิชาในหลักสูตร </a:t>
            </a:r>
            <a:endParaRPr lang="en-US" sz="5400" dirty="0">
              <a:latin typeface="Angsana New" pitchFamily="18" charset="-34"/>
              <a:ea typeface="Calibri"/>
              <a:cs typeface="Angsana New" pitchFamily="18" charset="-34"/>
            </a:endParaRPr>
          </a:p>
          <a:p>
            <a:pPr lvl="3">
              <a:lnSpc>
                <a:spcPct val="90000"/>
              </a:lnSpc>
              <a:buFont typeface="Courier New" pitchFamily="49" charset="0"/>
              <a:buChar char="o"/>
              <a:tabLst>
                <a:tab pos="273685" algn="l"/>
                <a:tab pos="1085850" algn="l"/>
              </a:tabLst>
            </a:pPr>
            <a:r>
              <a:rPr lang="th-TH" sz="5400" dirty="0">
                <a:latin typeface="Angsana New" pitchFamily="18" charset="-34"/>
                <a:ea typeface="Calibri"/>
                <a:cs typeface="Angsana New" pitchFamily="18" charset="-34"/>
              </a:rPr>
              <a:t>การปรับปรุงหลักสูตรให้ทันสมัยตามความก้าวหน้าในศาสตร์</a:t>
            </a:r>
            <a:r>
              <a:rPr lang="th-TH" sz="5400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สาขา</a:t>
            </a:r>
            <a:r>
              <a:rPr lang="th-TH" sz="5400" dirty="0" smtClean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นั้นๆ</a:t>
            </a:r>
          </a:p>
          <a:p>
            <a:pPr lvl="3">
              <a:lnSpc>
                <a:spcPct val="90000"/>
              </a:lnSpc>
              <a:buFont typeface="Courier New" pitchFamily="49" charset="0"/>
              <a:buChar char="o"/>
              <a:tabLst>
                <a:tab pos="273685" algn="l"/>
                <a:tab pos="1085850" algn="l"/>
              </a:tabLst>
            </a:pPr>
            <a:endParaRPr lang="en-US" sz="5400" dirty="0">
              <a:latin typeface="Angsana New" pitchFamily="18" charset="-34"/>
              <a:ea typeface="Calibri"/>
              <a:cs typeface="Angsana New" pitchFamily="18" charset="-34"/>
            </a:endParaRPr>
          </a:p>
          <a:p>
            <a:pPr marL="0" indent="0" algn="thaiDist">
              <a:lnSpc>
                <a:spcPct val="90000"/>
              </a:lnSpc>
              <a:spcAft>
                <a:spcPts val="0"/>
              </a:spcAft>
              <a:buNone/>
            </a:pPr>
            <a:r>
              <a:rPr lang="th-TH" sz="6000" b="1" dirty="0" smtClean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	</a:t>
            </a:r>
            <a:r>
              <a:rPr lang="th-TH" sz="6000" dirty="0" smtClean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ใน</a:t>
            </a:r>
            <a:r>
              <a:rPr lang="th-TH" sz="6000" dirty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การประเมินเพื่อให้ทราบว่าอยู่ในระดับคะแนนใด ให้พิจารณาในภาพรวมของผล</a:t>
            </a:r>
            <a:br>
              <a:rPr lang="th-TH" sz="6000" dirty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</a:br>
            <a:r>
              <a:rPr lang="th-TH" sz="6000" spc="-30" dirty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การดำเนินงานทั้งหมด ที่ทำให้หลักสูตรมีความทันสมัย สอดคล้องกับความต้องการของตลาดแรงงานและ</a:t>
            </a:r>
            <a:br>
              <a:rPr lang="th-TH" sz="6000" spc="-30" dirty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</a:br>
            <a:r>
              <a:rPr lang="th-TH" sz="6000" spc="-30" dirty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ความต้องการ</a:t>
            </a:r>
            <a:r>
              <a:rPr lang="th-TH" sz="6000" dirty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ของประเทศ </a:t>
            </a:r>
            <a:endParaRPr lang="en-US" sz="6000" dirty="0">
              <a:latin typeface="Angsana New" pitchFamily="18" charset="-34"/>
              <a:ea typeface="Cordia New"/>
              <a:cs typeface="Angsana New" pitchFamily="18" charset="-34"/>
            </a:endParaRPr>
          </a:p>
          <a:p>
            <a:pPr marL="1143000" lvl="4" indent="0">
              <a:lnSpc>
                <a:spcPct val="120000"/>
              </a:lnSpc>
              <a:spcBef>
                <a:spcPts val="0"/>
              </a:spcBef>
              <a:buNone/>
            </a:pPr>
            <a:endParaRPr lang="th-TH" sz="50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014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712968" cy="54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เกณฑ์การประเมิน</a:t>
            </a: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28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buNone/>
            </a:pP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80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8000" dirty="0">
                <a:latin typeface="Angsana New" pitchFamily="18" charset="-34"/>
                <a:cs typeface="Angsana New" pitchFamily="18" charset="-34"/>
              </a:rPr>
            </a:br>
            <a:endParaRPr lang="th-TH" sz="8000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361977"/>
              </p:ext>
            </p:extLst>
          </p:nvPr>
        </p:nvGraphicFramePr>
        <p:xfrm>
          <a:off x="323528" y="908720"/>
          <a:ext cx="8496944" cy="50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6144"/>
                <a:gridCol w="1368152"/>
                <a:gridCol w="1296144"/>
                <a:gridCol w="1296144"/>
                <a:gridCol w="1512168"/>
                <a:gridCol w="172819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0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1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2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3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4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5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46697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ไม่มีระบบ 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ไม่มีแนวคิดในการกำกับติดตามและปรับปรุง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ไม่มีข้อมูลหลักฐาน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ไม่มีการนำระบบกลไกไปสู่</a:t>
                      </a:r>
                      <a:r>
                        <a:rPr lang="th-TH" sz="1600" dirty="0" smtClean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การปฏิบัติ</a:t>
                      </a: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/ดำเนินงาน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ไม่มีการปรับปรุง</a:t>
                      </a: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/</a:t>
                      </a:r>
                    </a:p>
                    <a:p>
                      <a:pPr marL="0" lv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       พัฒนา   </a:t>
                      </a:r>
                    </a:p>
                    <a:p>
                      <a:pPr marL="0" lv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       กระบวนการ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</a:t>
                      </a: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ปรับปรุง/</a:t>
                      </a:r>
                      <a:r>
                        <a:rPr lang="th-TH" sz="1600" spc="0" baseline="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พัฒนากระบวนการ   </a:t>
                      </a: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จาก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ผลการประเมิน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</a:t>
                      </a:r>
                      <a:b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</a:b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กลไกไปสู่</a:t>
                      </a:r>
                      <a:b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</a:b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การปฏิบัติ/ดำเนินงาน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มีการปรับปรุง/พัฒนากระบวนการจากผลการประเมิน</a:t>
                      </a:r>
                      <a:endParaRPr lang="th-TH" sz="1800" u="none" strike="noStrike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มีผลจากการปรับปรุงเห็นชัดเจนเป็นรูปธรรม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มีการปรับปรุง/พัฒนา/</a:t>
                      </a:r>
                      <a:r>
                        <a:rPr lang="th-TH" sz="160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บูรณา</a:t>
                      </a: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การกระบวนการ</a:t>
                      </a:r>
                      <a:r>
                        <a:rPr lang="th-TH" sz="1600" u="none" strike="noStrike" dirty="0" smtClean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จากผลการประเมิน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มีผลจากการปรับปรุง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     เห็นชัดเจนเป็นรูปธรรม</a:t>
                      </a: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kern="12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มีแนวทางปฏิบัติที่ดี โดยมีหลักฐานเชิงประจักษ์ยืนยัน และกรรมการผู้ตรวจประเมินสามารถให้เหตุผลอธิบายการเป็นแนวปฏิบัติที่ดีได้ชัดเจน</a:t>
                      </a:r>
                      <a:endParaRPr kumimoji="0" lang="th-TH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35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712968" cy="64807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th-TH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</a:t>
            </a:r>
            <a:r>
              <a:rPr lang="en-US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5.2</a:t>
            </a:r>
            <a:r>
              <a:rPr lang="th-TH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การวางระบบผู้สอนและกระบวนการจัดการเรียนการสอน</a:t>
            </a:r>
          </a:p>
          <a:p>
            <a:pPr marL="0" indent="0">
              <a:buNone/>
            </a:pP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8000" b="1" dirty="0" smtClean="0">
                <a:latin typeface="Angsana New" pitchFamily="18" charset="-34"/>
                <a:cs typeface="Angsana New" pitchFamily="18" charset="-34"/>
              </a:rPr>
              <a:t>ชนิด</a:t>
            </a:r>
            <a:r>
              <a:rPr lang="th-TH" sz="8000" b="1" dirty="0">
                <a:latin typeface="Angsana New" pitchFamily="18" charset="-34"/>
                <a:cs typeface="Angsana New" pitchFamily="18" charset="-34"/>
              </a:rPr>
              <a:t>ของตัวบ่งชี้	</a:t>
            </a:r>
            <a:r>
              <a:rPr lang="th-TH" sz="8000" dirty="0" smtClean="0">
                <a:latin typeface="Angsana New" pitchFamily="18" charset="-34"/>
                <a:cs typeface="Angsana New" pitchFamily="18" charset="-34"/>
              </a:rPr>
              <a:t>กระบวนการ  </a:t>
            </a:r>
            <a:endParaRPr lang="th-TH" sz="8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8000" b="1" dirty="0" smtClean="0">
                <a:latin typeface="Angsana New" pitchFamily="18" charset="-34"/>
                <a:cs typeface="Angsana New" pitchFamily="18" charset="-34"/>
              </a:rPr>
              <a:t>คำอธิบาย</a:t>
            </a:r>
            <a:r>
              <a:rPr lang="th-TH" sz="8000" b="1" dirty="0">
                <a:latin typeface="Angsana New" pitchFamily="18" charset="-34"/>
                <a:cs typeface="Angsana New" pitchFamily="18" charset="-34"/>
              </a:rPr>
              <a:t>ตัวบ่งชี้</a:t>
            </a:r>
            <a:r>
              <a:rPr lang="en-US" sz="80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buNone/>
            </a:pPr>
            <a:r>
              <a:rPr lang="th-TH" sz="51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6200" dirty="0">
                <a:latin typeface="Angsana New" pitchFamily="18" charset="-34"/>
                <a:cs typeface="Angsana New" pitchFamily="18" charset="-34"/>
              </a:rPr>
              <a:t>หลักสูตรต้องให้ความสำคัญกับการวางระบบผู้สอนในแต่ละรายวิชา โดยคำนึงถึงความรู้ความสามารถและความเชี่ยวชาญในวิชาที่สอน และเป็นความรู้ที่ทันสมัยของอาจารย์ที่มอบหมายให้สอนในวิชา</a:t>
            </a:r>
            <a:r>
              <a:rPr lang="th-TH" sz="6200" dirty="0" smtClean="0">
                <a:latin typeface="Angsana New" pitchFamily="18" charset="-34"/>
                <a:cs typeface="Angsana New" pitchFamily="18" charset="-34"/>
              </a:rPr>
              <a:t>นั้นๆเพื่อให้</a:t>
            </a:r>
            <a:r>
              <a:rPr lang="th-TH" sz="6200" dirty="0">
                <a:latin typeface="Angsana New" pitchFamily="18" charset="-34"/>
                <a:cs typeface="Angsana New" pitchFamily="18" charset="-34"/>
              </a:rPr>
              <a:t>นักศึกษาได้รับความรู้ประสบการณ์ และได้รับการพัฒนาความสามารถจากผู้รู้จริง  สำหรับหลักสูตรระดับบัณฑิตศึกษา  ต้องให้ความสำคัญกับการกำหนดหัวข้อวิทยานิพนธ์ การกำหนดอาจารย์ที่ปรึกษาวิทยานิพนธ์ การค้นคว้าอิสระที่เหมาะสมกับหัวข้อวิทยานิพนธ์ การค้นคว้าอิสระ และลักษณะของนักศึกษา ให้นักศึกษาได้รับโอกาสและการพัฒนาตนเองเต็มตามศักยภาพ อาจารย์ที่ปรึกษาวิทยานิพนธ์ การค้นคว้าอิสระต้องสามารถให้คำปรึกษาวิทยานิพนธ์การค้นคว้าอิสระตั้งแต่กระบวนการพัฒนาหัวข้อจนถึงการทำวิทยานิพนธ์ การค้นคว้าอิสระ การสอบป้องกัน และการเผยแพร่ผลงานวิจัยจนสำเร็จการศึกษา</a:t>
            </a:r>
          </a:p>
          <a:p>
            <a:pPr marL="0" indent="0">
              <a:buNone/>
            </a:pPr>
            <a:r>
              <a:rPr lang="th-TH" sz="6200" dirty="0" smtClean="0">
                <a:latin typeface="Angsana New" pitchFamily="18" charset="-34"/>
                <a:cs typeface="Angsana New" pitchFamily="18" charset="-34"/>
              </a:rPr>
              <a:t>	กระบวนการ</a:t>
            </a:r>
            <a:r>
              <a:rPr lang="th-TH" sz="6200" dirty="0">
                <a:latin typeface="Angsana New" pitchFamily="18" charset="-34"/>
                <a:cs typeface="Angsana New" pitchFamily="18" charset="-34"/>
              </a:rPr>
              <a:t>เรียนการสอนสำหรับยุคศตวรรษที่ 21 ต้องเน้นการพัฒนานักศึกษาให้มีความรู้ตามโครงสร้างหลักสูตรที่กำหนด และได้รับการพัฒนาตามกรอบมาตรฐานคุณวุฒิ คุณธรรมจริยธรรม ทักษะการเรียนรู้ในศตวรรษที่ 21 โดยเฉพาะทักษะการเรียนรู้ด้วยตนเอง ทักษะทางภาษาไทยและภาษาต่างประเทศ ทักษะการทำงานแบบมีส่วนร่วม ความสามารถในการใช้เทคโนโลยี ความสามารถในการดูแลสุขภาพ ฯลฯ การเรียนการสอนสมัยใหม่ต้องใช้สื่อเทคโนโลยี และทำให้นักศึกษาเรียนรู้ได้ตลอดเวลาและในสถานที่ใดก็ได้ ผู้สอนมีหน้าที่เป็นผู้อำนวยความสะดวกให้เกิดการเรียนรู้ และสนับสนุนการเรียนรู้ สำหรับหลักสูตรระดับบัณฑิตศึกษา  เทคนิคการ</a:t>
            </a:r>
            <a:r>
              <a:rPr lang="th-TH" sz="6200" dirty="0" smtClean="0">
                <a:latin typeface="Angsana New" pitchFamily="18" charset="-34"/>
                <a:cs typeface="Angsana New" pitchFamily="18" charset="-34"/>
              </a:rPr>
              <a:t>สอนจะ</a:t>
            </a:r>
            <a:r>
              <a:rPr lang="th-TH" sz="6200" dirty="0">
                <a:latin typeface="Angsana New" pitchFamily="18" charset="-34"/>
                <a:cs typeface="Angsana New" pitchFamily="18" charset="-34"/>
              </a:rPr>
              <a:t>เน้นการวิจัยเป็นฐาน การเรียนแบบใช้ปัญหาเป็นฐาน เป็นต้น</a:t>
            </a:r>
          </a:p>
          <a:p>
            <a:pPr marL="0" indent="0">
              <a:buNone/>
            </a:pPr>
            <a:r>
              <a:rPr lang="th-TH" sz="6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62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ในการรายงานการดำเนินงานตามตัวบ่งชี้นี้ ให้อธิบายกระบวนการหรือแสดงผลการดำเนินงานในประเด็นที่เกี่ยวข้องอย่างน้อย</a:t>
            </a:r>
            <a:r>
              <a:rPr lang="th-TH" sz="6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ดังต่อไปนี้</a:t>
            </a:r>
          </a:p>
          <a:p>
            <a:pPr lvl="3">
              <a:buFont typeface="Courier New" pitchFamily="49" charset="0"/>
              <a:buChar char="o"/>
            </a:pPr>
            <a:r>
              <a:rPr lang="th-TH" sz="5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5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กำหนดผู้สอน</a:t>
            </a:r>
          </a:p>
          <a:p>
            <a:pPr lvl="3">
              <a:buFont typeface="Courier New" pitchFamily="49" charset="0"/>
              <a:buChar char="o"/>
            </a:pPr>
            <a:r>
              <a:rPr lang="th-TH" sz="5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5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กำกับ ติดตาม และตรวจสอบการจัดทำแผนการเรียนรู้ (</a:t>
            </a:r>
            <a:r>
              <a:rPr lang="th-TH" sz="5600" dirty="0" err="1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มคอ</a:t>
            </a:r>
            <a:r>
              <a:rPr lang="th-TH" sz="5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.3 และ </a:t>
            </a:r>
            <a:r>
              <a:rPr lang="th-TH" sz="5600" dirty="0" err="1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มคอ</a:t>
            </a:r>
            <a:r>
              <a:rPr lang="th-TH" sz="5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.4) </a:t>
            </a:r>
          </a:p>
          <a:p>
            <a:pPr lvl="3">
              <a:buFont typeface="Courier New" pitchFamily="49" charset="0"/>
              <a:buChar char="o"/>
            </a:pPr>
            <a:r>
              <a:rPr lang="th-TH" sz="5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การจัดการเรียนการสอน</a:t>
            </a:r>
          </a:p>
          <a:p>
            <a:pPr lvl="3">
              <a:buFont typeface="Courier New" pitchFamily="49" charset="0"/>
              <a:buChar char="o"/>
            </a:pPr>
            <a:r>
              <a:rPr lang="th-TH" sz="5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5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จัดการเรียนการสอนในระดับปริญญาตรีที่มีการบูรณาการกับการวิจัย </a:t>
            </a:r>
            <a:r>
              <a:rPr lang="th-TH" sz="5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5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บริการวิชาการทางสังคม และการทำนุบำรุงศิลปะและวัฒนธรรม</a:t>
            </a:r>
          </a:p>
          <a:p>
            <a:pPr lvl="3">
              <a:buFont typeface="Courier New" pitchFamily="49" charset="0"/>
              <a:buChar char="o"/>
            </a:pPr>
            <a:r>
              <a:rPr lang="th-TH" sz="5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5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ควบคุมหัวข้อวิทยานิพนธ์และการค้นคว้าอิสระในระดับ</a:t>
            </a:r>
            <a:r>
              <a:rPr lang="th-TH" sz="5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บัณฑิตศึกษาให้</a:t>
            </a:r>
            <a:r>
              <a:rPr lang="th-TH" sz="5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สอดคล้องกับสาขาวิชาและความก้าวหน้าของศาสตร์</a:t>
            </a:r>
          </a:p>
          <a:p>
            <a:pPr lvl="3">
              <a:buFont typeface="Courier New" pitchFamily="49" charset="0"/>
              <a:buChar char="o"/>
            </a:pPr>
            <a:r>
              <a:rPr lang="th-TH" sz="5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5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แต่งตั้งอาจารย์ที่ปรึกษาวิทยานิพนธ์และการค้นคว้าอิสระใน</a:t>
            </a:r>
            <a:r>
              <a:rPr lang="th-TH" sz="560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ระดับ</a:t>
            </a:r>
            <a:r>
              <a:rPr lang="th-TH" sz="560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บัณฑิตศึกษา ที่</a:t>
            </a:r>
            <a:r>
              <a:rPr lang="th-TH" sz="5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มีความเชี่ยวชาญสอดคล้องหรือสัมพันธ์กับหัวข้อวิทยานิพนธ์</a:t>
            </a:r>
          </a:p>
          <a:p>
            <a:pPr lvl="3">
              <a:buFont typeface="Courier New" pitchFamily="49" charset="0"/>
              <a:buChar char="o"/>
            </a:pPr>
            <a:r>
              <a:rPr lang="th-TH" sz="5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5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ช่วยเหลือ กำกับ ติดตามในการทำวิทยานิพนธ์และการค้นคว้าอิสระ และการตีพิมพ์ผลงานในระดับบัณฑิตศึกษา</a:t>
            </a:r>
          </a:p>
        </p:txBody>
      </p:sp>
    </p:spTree>
    <p:extLst>
      <p:ext uri="{BB962C8B-B14F-4D97-AF65-F5344CB8AC3E}">
        <p14:creationId xmlns:p14="http://schemas.microsoft.com/office/powerpoint/2010/main" val="28014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712968" cy="5400600"/>
          </a:xfrm>
        </p:spPr>
        <p:txBody>
          <a:bodyPr>
            <a:normAutofit fontScale="47500" lnSpcReduction="20000"/>
          </a:bodyPr>
          <a:lstStyle/>
          <a:p>
            <a:pPr marL="0" indent="0" algn="thaiDist">
              <a:spcAft>
                <a:spcPts val="0"/>
              </a:spcAft>
              <a:buNone/>
              <a:tabLst>
                <a:tab pos="914400" algn="l"/>
              </a:tabLst>
            </a:pPr>
            <a:r>
              <a:rPr lang="th-TH" sz="4000" b="1" dirty="0" smtClean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	</a:t>
            </a:r>
            <a:r>
              <a:rPr lang="th-TH" sz="5000" dirty="0" smtClean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ใน</a:t>
            </a:r>
            <a:r>
              <a:rPr lang="th-TH" sz="5000" dirty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การประเมินเพื่อให้ทราบว่าอยู่ในระดับคะแนนใด ให้พิจารณาในภาพรวมของผลการดำเนินงานทั้งหมด ที่ทำให้กระบวนการจัดการเรียนการสอนตอบสนองความแตกต่างของผู้เรียน การจัดการเรียนการสอนที่เน้นผู้เรียนเป็นสำคัญ ก่อให้เกิดผลการเรียนรู้บรรลุตาม</a:t>
            </a:r>
            <a:r>
              <a:rPr lang="th-TH" sz="5000" dirty="0" smtClean="0">
                <a:solidFill>
                  <a:srgbClr val="FF0000"/>
                </a:solidFill>
                <a:latin typeface="Angsana New" pitchFamily="18" charset="-34"/>
                <a:ea typeface="Times New Roman"/>
                <a:cs typeface="Angsana New" pitchFamily="18" charset="-34"/>
              </a:rPr>
              <a:t>เป้าหมาย</a:t>
            </a:r>
          </a:p>
          <a:p>
            <a:pPr marL="0" indent="0" algn="thaiDist">
              <a:spcAft>
                <a:spcPts val="0"/>
              </a:spcAft>
              <a:buNone/>
              <a:tabLst>
                <a:tab pos="914400" algn="l"/>
              </a:tabLst>
            </a:pPr>
            <a:endParaRPr lang="en-US" sz="4000" dirty="0">
              <a:latin typeface="Angsana New" pitchFamily="18" charset="-34"/>
              <a:ea typeface="Cordia New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5100" b="1" dirty="0" smtClean="0">
                <a:latin typeface="Angsana New" pitchFamily="18" charset="-34"/>
                <a:cs typeface="Angsana New" pitchFamily="18" charset="-34"/>
              </a:rPr>
              <a:t>เกณฑ์การประเมิน</a:t>
            </a: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28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buNone/>
            </a:pP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80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8000" dirty="0">
                <a:latin typeface="Angsana New" pitchFamily="18" charset="-34"/>
                <a:cs typeface="Angsana New" pitchFamily="18" charset="-34"/>
              </a:rPr>
            </a:br>
            <a:endParaRPr lang="th-TH" sz="8000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396361"/>
              </p:ext>
            </p:extLst>
          </p:nvPr>
        </p:nvGraphicFramePr>
        <p:xfrm>
          <a:off x="323528" y="1916832"/>
          <a:ext cx="8496944" cy="449812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6144"/>
                <a:gridCol w="1368152"/>
                <a:gridCol w="1296144"/>
                <a:gridCol w="1296144"/>
                <a:gridCol w="1512168"/>
                <a:gridCol w="1728192"/>
              </a:tblGrid>
              <a:tr h="328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0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1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2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3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4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5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413603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ไม่มีระบบ 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ไม่มีแนวคิดในการกำกับติดตามและปรับปรุง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ไม่มีข้อมูลหลักฐาน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ไม่มีการนำระบบกลไกไปสู่</a:t>
                      </a:r>
                      <a:r>
                        <a:rPr lang="th-TH" sz="1600" dirty="0" smtClean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การปฏิบัติ</a:t>
                      </a: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/ดำเนินงาน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ไม่มีการปรับปรุง</a:t>
                      </a: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/</a:t>
                      </a:r>
                    </a:p>
                    <a:p>
                      <a:pPr marL="0" lv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       พัฒนา   </a:t>
                      </a:r>
                    </a:p>
                    <a:p>
                      <a:pPr marL="0" lv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       กระบวนการ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</a:t>
                      </a: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ปรับปรุง/</a:t>
                      </a:r>
                      <a:r>
                        <a:rPr lang="th-TH" sz="1600" spc="0" baseline="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พัฒนากระบวนการ   </a:t>
                      </a: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จาก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ผลการประเมิน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</a:t>
                      </a:r>
                      <a:b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</a:b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กลไกไปสู่</a:t>
                      </a:r>
                      <a:b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</a:b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การปฏิบัติ/ดำเนินงาน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มีการปรับปรุง/พัฒนากระบวนการจากผลการประเมิน</a:t>
                      </a:r>
                      <a:endParaRPr lang="th-TH" sz="1800" u="none" strike="noStrike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มีผลจากการปรับปรุงเห็นชัดเจนเป็นรูปธรรม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มีการปรับปรุง/พัฒนา/</a:t>
                      </a:r>
                      <a:r>
                        <a:rPr lang="th-TH" sz="160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บูรณา</a:t>
                      </a: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การกระบวนการ</a:t>
                      </a:r>
                      <a:r>
                        <a:rPr lang="th-TH" sz="1600" u="none" strike="noStrike" dirty="0" smtClean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จากผลการประเมิน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มีผลจากการปรับปรุง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     เห็นชัดเจนเป็นรูปธรรม</a:t>
                      </a: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kern="12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มีแนวทางปฏิบัติที่ดี โดยมีหลักฐานเชิงประจักษ์ยืนยัน และกรรมการผู้ตรวจประเมินสามารถให้เหตุผลอธิบายการเป็นแนวปฏิบัติที่ดีได้ชัดเจน</a:t>
                      </a:r>
                      <a:endParaRPr kumimoji="0" lang="th-TH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6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712968" cy="6480720"/>
          </a:xfrm>
        </p:spPr>
        <p:txBody>
          <a:bodyPr>
            <a:no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5.3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ประเมิน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ผู้เรียน</a:t>
            </a:r>
          </a:p>
          <a:p>
            <a:pPr marL="0" indent="0" algn="thaiDist">
              <a:spcBef>
                <a:spcPts val="0"/>
              </a:spcBef>
              <a:buNone/>
            </a:pPr>
            <a:endParaRPr lang="th-TH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2000" b="1" dirty="0" smtClean="0">
                <a:latin typeface="Angsana New" pitchFamily="18" charset="-34"/>
                <a:cs typeface="Angsana New" pitchFamily="18" charset="-34"/>
              </a:rPr>
              <a:t>ชนิด</a:t>
            </a:r>
            <a:r>
              <a:rPr lang="th-TH" sz="2000" b="1" dirty="0">
                <a:latin typeface="Angsana New" pitchFamily="18" charset="-34"/>
                <a:cs typeface="Angsana New" pitchFamily="18" charset="-34"/>
              </a:rPr>
              <a:t>ของตัว</a:t>
            </a:r>
            <a:r>
              <a:rPr lang="th-TH" sz="2000" b="1" dirty="0" smtClean="0">
                <a:latin typeface="Angsana New" pitchFamily="18" charset="-34"/>
                <a:cs typeface="Angsana New" pitchFamily="18" charset="-34"/>
              </a:rPr>
              <a:t>บ่งชี้   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กระบวนการ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  </a:t>
            </a:r>
            <a:endParaRPr lang="th-TH" sz="2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2000" b="1" dirty="0" smtClean="0">
                <a:latin typeface="Angsana New" pitchFamily="18" charset="-34"/>
                <a:cs typeface="Angsana New" pitchFamily="18" charset="-34"/>
              </a:rPr>
              <a:t>คำอธิบาย</a:t>
            </a:r>
            <a:r>
              <a:rPr lang="th-TH" sz="2000" b="1" dirty="0">
                <a:latin typeface="Angsana New" pitchFamily="18" charset="-34"/>
                <a:cs typeface="Angsana New" pitchFamily="18" charset="-34"/>
              </a:rPr>
              <a:t>ตัวบ่งชี้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การประเมินนักศึกษามีจุดมุ่งหมาย 3 ประการ คือ การประเมินผลนักศึกษาเพื่อให้ข้อมูลสารสนเทศที่เป็นประโยชน์ต่อการปรับปรุงการเรียนการสอนของผู้สอน และนำไปสู่การพัฒนาการเรียนรู้ของนักศึกษา (</a:t>
            </a:r>
            <a:r>
              <a:rPr lang="en-US" sz="1800" dirty="0">
                <a:latin typeface="Angsana New" pitchFamily="18" charset="-34"/>
                <a:cs typeface="Angsana New" pitchFamily="18" charset="-34"/>
              </a:rPr>
              <a:t>assessment for learning) 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การประเมินที่ทำให้นักศึกษาสามารถประเมินตนเองเป็น และมีการนำผลการประเมินไปใช้ในการพัฒนาวิธีการเรียนของตนเองใหม่ จนเกิดการเรียนรู้ (</a:t>
            </a:r>
            <a:r>
              <a:rPr lang="en-US" sz="1800" dirty="0">
                <a:latin typeface="Angsana New" pitchFamily="18" charset="-34"/>
                <a:cs typeface="Angsana New" pitchFamily="18" charset="-34"/>
              </a:rPr>
              <a:t>assessment as learning) 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และ  การประเมินผลการเรียนรู้ของนักศึกษาที่แสดงผลลัพธ์การเรียนรู้ที่คาดหวังของหลักสูตร (</a:t>
            </a:r>
            <a:r>
              <a:rPr lang="en-US" sz="1800" dirty="0">
                <a:latin typeface="Angsana New" pitchFamily="18" charset="-34"/>
                <a:cs typeface="Angsana New" pitchFamily="18" charset="-34"/>
              </a:rPr>
              <a:t>assessment of learning) 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การประเมินส่วนใหญ่จะใช้เพื่อจุดมุ่งหมายประการหลัง คือ เน้นการได้ข้อมูลเกี่ยวกับ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สัมฤทธิผลการ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เรียนรู้ของนักศึกษา การจัดการเรียนการสอนจึงควรส่งเสริมให้มีการประเมินเพื่อจุดมุ่งหมายสองประการแรก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ด้วย ทั้งนี้ 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ความเหมาะสมของระบบประเมินต้องให้ความสำคัญกับการกำหนดเกณฑ์การประเมิน วิธีการประเมิน เครื่องมือประเมินที่มีคุณภาพ  และวิธีการให้เกรดที่สะท้อนผลการเรียนรู้ได้อย่างเหมาะสม มีการกำกับให้มี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1800" dirty="0">
                <a:latin typeface="Angsana New" pitchFamily="18" charset="-34"/>
                <a:cs typeface="Angsana New" pitchFamily="18" charset="-34"/>
              </a:rPr>
              <a:t>การประเมินตามสภาพจริง  (</a:t>
            </a:r>
            <a:r>
              <a:rPr lang="en-US" sz="1800" dirty="0">
                <a:latin typeface="Angsana New" pitchFamily="18" charset="-34"/>
                <a:cs typeface="Angsana New" pitchFamily="18" charset="-34"/>
              </a:rPr>
              <a:t>authentic assessment) 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มีการใช้วิธีการประเมินที่หลากหลาย ให้ผลการประเมินที่สะท้อนความสามารถในการปฏิบัติงานในโลกแห่งความเป็นจริง (</a:t>
            </a:r>
            <a:r>
              <a:rPr lang="en-US" sz="1800" dirty="0">
                <a:latin typeface="Angsana New" pitchFamily="18" charset="-34"/>
                <a:cs typeface="Angsana New" pitchFamily="18" charset="-34"/>
              </a:rPr>
              <a:t>real world)  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และมีวิธีการให้ข้อมูลป้อนกลับ (</a:t>
            </a:r>
            <a:r>
              <a:rPr lang="en-US" sz="1800" dirty="0">
                <a:latin typeface="Angsana New" pitchFamily="18" charset="-34"/>
                <a:cs typeface="Angsana New" pitchFamily="18" charset="-34"/>
              </a:rPr>
              <a:t>feedback) 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ที่ทำให้นักศึกษาสามารถแก้ไขจุดอ่อนหรือเสริมจุดแข็งของตนเองได้  ให้ผลการประเมินที่สะท้อนระดับความสามารถที่แท้จริงของนักศึกษา สำหรับหลักสูตรระดับบัณฑิตศึกษา ต้องให้ความสำคัญกับการวาง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ระบบประเมิน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วิทยานิพนธ์ การค้นคว้าอิสระที่มีคุณภาพด้วย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1800" dirty="0">
                <a:latin typeface="Angsana New" pitchFamily="18" charset="-34"/>
                <a:cs typeface="Angsana New" pitchFamily="18" charset="-34"/>
              </a:rPr>
              <a:t>	ในการรายงานการดำเนินงานตามตัวบ่งชี้นี้ ให้อธิบายกระบวนการหรือแสดงผลการดำเนินงานในประเด็นที่เกี่ยวข้องอย่างน้อย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ดังต่อไปนี้</a:t>
            </a:r>
          </a:p>
          <a:p>
            <a:pPr lvl="3" algn="thaiDist">
              <a:spcBef>
                <a:spcPts val="0"/>
              </a:spcBef>
              <a:buFont typeface="Courier New" pitchFamily="49" charset="0"/>
              <a:buChar char="o"/>
            </a:pP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ประเมินผลการเรียนรู้ตามกรอบมาตรฐานคุณวุฒิระดับอุดมศึกษาแห่งชาติ</a:t>
            </a:r>
          </a:p>
          <a:p>
            <a:pPr lvl="3" algn="thaiDist">
              <a:spcBef>
                <a:spcPts val="0"/>
              </a:spcBef>
              <a:buFont typeface="Courier New" pitchFamily="49" charset="0"/>
              <a:buChar char="o"/>
            </a:pP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ตรวจสอบการประเมินผลการเรียนรู้ของนักศึกษา</a:t>
            </a:r>
          </a:p>
          <a:p>
            <a:pPr lvl="3" algn="thaiDist">
              <a:spcBef>
                <a:spcPts val="0"/>
              </a:spcBef>
              <a:buFont typeface="Courier New" pitchFamily="49" charset="0"/>
              <a:buChar char="o"/>
            </a:pP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กำกับการประเมินการจัดการเรียนการสอนและประเมินหลักสูตร (</a:t>
            </a:r>
            <a:r>
              <a:rPr lang="th-TH" sz="1800" dirty="0" err="1">
                <a:latin typeface="Angsana New" pitchFamily="18" charset="-34"/>
                <a:cs typeface="Angsana New" pitchFamily="18" charset="-34"/>
              </a:rPr>
              <a:t>มคอ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.5 </a:t>
            </a:r>
            <a:r>
              <a:rPr lang="th-TH" sz="1800" dirty="0" err="1">
                <a:latin typeface="Angsana New" pitchFamily="18" charset="-34"/>
                <a:cs typeface="Angsana New" pitchFamily="18" charset="-34"/>
              </a:rPr>
              <a:t>มคอ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.6 และ </a:t>
            </a:r>
            <a:r>
              <a:rPr lang="th-TH" sz="1800" dirty="0" err="1">
                <a:latin typeface="Angsana New" pitchFamily="18" charset="-34"/>
                <a:cs typeface="Angsana New" pitchFamily="18" charset="-34"/>
              </a:rPr>
              <a:t>มคอ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.7)</a:t>
            </a:r>
          </a:p>
          <a:p>
            <a:pPr lvl="3" algn="thaiDist">
              <a:spcBef>
                <a:spcPts val="0"/>
              </a:spcBef>
              <a:buFont typeface="Courier New" pitchFamily="49" charset="0"/>
              <a:buChar char="o"/>
            </a:pP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ประเมินวิทยานิพนธ์และการค้นคว้าอิสระในระดับบัณฑิตศึกษา</a:t>
            </a:r>
          </a:p>
        </p:txBody>
      </p:sp>
    </p:spTree>
    <p:extLst>
      <p:ext uri="{BB962C8B-B14F-4D97-AF65-F5344CB8AC3E}">
        <p14:creationId xmlns:p14="http://schemas.microsoft.com/office/powerpoint/2010/main" val="350092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712968" cy="5400600"/>
          </a:xfrm>
        </p:spPr>
        <p:txBody>
          <a:bodyPr>
            <a:normAutofit fontScale="47500" lnSpcReduction="20000"/>
          </a:bodyPr>
          <a:lstStyle/>
          <a:p>
            <a:pPr indent="0">
              <a:spcAft>
                <a:spcPts val="0"/>
              </a:spcAft>
              <a:buNone/>
            </a:pP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  <a:p>
            <a:pPr indent="0">
              <a:spcAft>
                <a:spcPts val="0"/>
              </a:spcAft>
              <a:buNone/>
            </a:pP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ใน</a:t>
            </a:r>
            <a:r>
              <a:rPr lang="th-TH" sz="42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การประเมินเพื่อให้ทราบว่าอยู่ในระดับคะแนนใด ให้พิจารณาในภาพรวมของผลการดำเนินงานทั้งหมด</a:t>
            </a:r>
            <a:r>
              <a:rPr lang="th-TH" sz="4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ที่สะท้อน</a:t>
            </a:r>
            <a:r>
              <a:rPr lang="th-TH" sz="42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สภาพจริงด้วยวิธีการหรือเครื่องมือประเมินที่เชื่อถือได้  ให้ข้อมูลที่ช่วยให้ผู้สอนและผู้เรียนมีแนวทางในการปรับปรุงพัฒนาการเรียนการสอนต่อไป </a:t>
            </a:r>
            <a:endParaRPr lang="th-TH" sz="4200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5100" b="1" dirty="0" smtClean="0">
                <a:latin typeface="Angsana New" pitchFamily="18" charset="-34"/>
                <a:cs typeface="Angsana New" pitchFamily="18" charset="-34"/>
              </a:rPr>
              <a:t>เกณฑ์การประเมิน</a:t>
            </a: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28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buNone/>
            </a:pP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80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8000" dirty="0">
                <a:latin typeface="Angsana New" pitchFamily="18" charset="-34"/>
                <a:cs typeface="Angsana New" pitchFamily="18" charset="-34"/>
              </a:rPr>
            </a:br>
            <a:endParaRPr lang="th-TH" sz="8000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683820"/>
              </p:ext>
            </p:extLst>
          </p:nvPr>
        </p:nvGraphicFramePr>
        <p:xfrm>
          <a:off x="251520" y="1700808"/>
          <a:ext cx="8496944" cy="44928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6144"/>
                <a:gridCol w="1368152"/>
                <a:gridCol w="1296144"/>
                <a:gridCol w="1296144"/>
                <a:gridCol w="1512168"/>
                <a:gridCol w="1728192"/>
              </a:tblGrid>
              <a:tr h="3231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0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1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2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3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4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5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406932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ไม่มีระบบ 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ไม่มีแนวคิดในการกำกับติดตามและปรับปรุง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ไม่มีข้อมูลหลักฐาน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ไม่มีการนำระบบกลไกไปสู่</a:t>
                      </a:r>
                      <a:r>
                        <a:rPr lang="th-TH" sz="1600" dirty="0" smtClean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การปฏิบัติ</a:t>
                      </a: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/ดำเนินงาน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ไม่มีการปรับปรุง</a:t>
                      </a: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/</a:t>
                      </a:r>
                    </a:p>
                    <a:p>
                      <a:pPr marL="0" lv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       พัฒนา   </a:t>
                      </a:r>
                    </a:p>
                    <a:p>
                      <a:pPr marL="0" lv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       กระบวนการ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</a:t>
                      </a: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ปรับปรุง/</a:t>
                      </a:r>
                      <a:r>
                        <a:rPr lang="th-TH" sz="1600" spc="0" baseline="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พัฒนากระบวนการ   </a:t>
                      </a: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จาก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ผลการประเมิน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</a:t>
                      </a:r>
                      <a:b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</a:b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กลไกไปสู่</a:t>
                      </a:r>
                      <a:b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</a:b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การปฏิบัติ/ดำเนินงาน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มีการปรับปรุง/พัฒนากระบวนการจากผลการประเมิน</a:t>
                      </a:r>
                      <a:endParaRPr lang="th-TH" sz="1800" u="none" strike="noStrike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มีผลจากการปรับปรุงเห็นชัดเจนเป็นรูปธรรม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มีการปรับปรุง/พัฒนา/</a:t>
                      </a:r>
                      <a:r>
                        <a:rPr lang="th-TH" sz="160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บูรณา</a:t>
                      </a: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การกระบวนการ</a:t>
                      </a:r>
                      <a:r>
                        <a:rPr lang="th-TH" sz="1600" u="none" strike="noStrike" dirty="0" smtClean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จากผลการประเมิน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มีผลจากการปรับปรุง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     เห็นชัดเจนเป็นรูปธรรม</a:t>
                      </a: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kern="12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มีแนวทางปฏิบัติที่ดี โดยมีหลักฐานเชิงประจักษ์ยืนยัน และกรรมการผู้ตรวจประเมินสามารถให้เหตุผลอธิบายการเป็นแนวปฏิบัติที่ดีได้ชัดเจน</a:t>
                      </a:r>
                      <a:endParaRPr kumimoji="0" lang="th-TH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26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712968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5.4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ผลการดำเนินงานหลักสูตรตาม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กรอบมาตรฐานคุณวุฒิ			 		ระดับอุดมศึกษาแห่งชาติ</a:t>
            </a:r>
          </a:p>
          <a:p>
            <a:pPr marL="0" indent="0">
              <a:buNone/>
            </a:pPr>
            <a:endParaRPr lang="th-TH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ชนิด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ของตัวบ่งชี้	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ผลลัพธ์  </a:t>
            </a:r>
          </a:p>
          <a:p>
            <a:pPr marL="0" indent="0">
              <a:spcBef>
                <a:spcPts val="0"/>
              </a:spcBef>
              <a:buNone/>
            </a:pPr>
            <a:endParaRPr lang="th-TH" sz="1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คำอธิบาย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ตัวบ่งชี้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ผลการดำเนินงานของหลักสูตร หมายถึง ร้อยละของผลการดำเนินงาน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ตามตัว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บ่งชี้การดำเนินงานตามกรอบมาตรฐานคุณวุฒิระดับอุดมศึกษาที่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ปรากฏใน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หลักสูตร (</a:t>
            </a:r>
            <a:r>
              <a:rPr lang="th-TH" sz="2400" dirty="0" err="1">
                <a:latin typeface="Angsana New" pitchFamily="18" charset="-34"/>
                <a:cs typeface="Angsana New" pitchFamily="18" charset="-34"/>
              </a:rPr>
              <a:t>มคอ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.2) หมวดที่ 7 ข้อ 7 ที่หลักสูตรแต่ละหลักสูตรดำเนินงานได้ในแต่ละปีการศึกษา อาจารย์ประจำหลักสูตรจะเป็นผู้รายงานผลการดำเนินงานประจำปีในแบบรายงานผลการดำเนินการของหลักสูตร (</a:t>
            </a:r>
            <a:r>
              <a:rPr lang="th-TH" sz="2400" dirty="0" err="1">
                <a:latin typeface="Angsana New" pitchFamily="18" charset="-34"/>
                <a:cs typeface="Angsana New" pitchFamily="18" charset="-34"/>
              </a:rPr>
              <a:t>มคอ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.7)</a:t>
            </a:r>
          </a:p>
        </p:txBody>
      </p:sp>
    </p:spTree>
    <p:extLst>
      <p:ext uri="{BB962C8B-B14F-4D97-AF65-F5344CB8AC3E}">
        <p14:creationId xmlns:p14="http://schemas.microsoft.com/office/powerpoint/2010/main" val="389581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712968" cy="6480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เกณฑ์การประเมิน</a:t>
            </a:r>
            <a:endParaRPr lang="en-US" sz="3200" dirty="0">
              <a:latin typeface="Angsana New" pitchFamily="18" charset="-34"/>
              <a:cs typeface="Angsana New" pitchFamily="18" charset="-34"/>
            </a:endParaRPr>
          </a:p>
          <a:p>
            <a:pPr algn="thaiDist">
              <a:spcAft>
                <a:spcPts val="0"/>
              </a:spcAft>
            </a:pPr>
            <a:r>
              <a:rPr lang="th-TH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มีการดำเนินงานน้อยกว่าร้อยละ 80  ของตัวบ่งชี้ผลการดำเนินงานที่ระบุไว้ในแต่ละปี มีค่าคะแนนเท่ากับ 0</a:t>
            </a:r>
            <a:endParaRPr lang="en-US" sz="3200" dirty="0">
              <a:latin typeface="Angsana New" pitchFamily="18" charset="-34"/>
              <a:ea typeface="Cordia New"/>
              <a:cs typeface="Angsana New" pitchFamily="18" charset="-34"/>
            </a:endParaRPr>
          </a:p>
          <a:p>
            <a:pPr algn="thaiDist"/>
            <a:r>
              <a:rPr lang="th-TH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มีการดำเนินงานร้อยละ </a:t>
            </a:r>
            <a:r>
              <a:rPr lang="en-US" sz="3200" b="1" dirty="0" smtClean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80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</a:t>
            </a:r>
            <a:r>
              <a:rPr lang="th-TH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ของตัวบ่งชี้ผลการดำเนินงานที่ระบุ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ไว้ใน</a:t>
            </a:r>
            <a:r>
              <a:rPr lang="th-TH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แต่ละปี มีค่าคะแนนเท่ากับ </a:t>
            </a:r>
            <a:r>
              <a:rPr lang="en-US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3.50</a:t>
            </a:r>
          </a:p>
          <a:p>
            <a:pPr algn="thaiDist"/>
            <a:r>
              <a:rPr lang="th-TH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มีการดำเนินงานร้อยละ </a:t>
            </a:r>
            <a:r>
              <a:rPr lang="en-US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80.01-89.99 </a:t>
            </a:r>
            <a:r>
              <a:rPr lang="th-TH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ของตัวบ่งชี้ผลการดำเนินงานที่ระบุไว้ในแต่ละปี มีค่าคะแนนเท่ากับ </a:t>
            </a:r>
            <a:r>
              <a:rPr lang="en-US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4.00</a:t>
            </a:r>
          </a:p>
          <a:p>
            <a:pPr algn="thaiDist"/>
            <a:r>
              <a:rPr lang="th-TH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มีการดำเนินงานร้อยละ </a:t>
            </a:r>
            <a:r>
              <a:rPr lang="en-US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90.00-94.99 </a:t>
            </a:r>
            <a:r>
              <a:rPr lang="th-TH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ของตัวบ่งชี้ผลการดำเนินงานที่ระบุไว้ในแต่ละปี มีค่าคะแนนเท่ากับ </a:t>
            </a:r>
            <a:r>
              <a:rPr lang="en-US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4.50</a:t>
            </a:r>
          </a:p>
          <a:p>
            <a:pPr algn="thaiDist"/>
            <a:r>
              <a:rPr lang="th-TH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มีการดำเนินงานร้อยละ </a:t>
            </a:r>
            <a:r>
              <a:rPr lang="en-US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95.00-99.99 </a:t>
            </a:r>
            <a:r>
              <a:rPr lang="th-TH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ของตัวบ่งชี้ผลการดำเนินงานที่ระบุไว้ในแต่ละปี มีค่าคะแนนเท่ากับ </a:t>
            </a:r>
            <a:r>
              <a:rPr lang="en-US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4.75</a:t>
            </a:r>
          </a:p>
          <a:p>
            <a:pPr algn="thaiDist"/>
            <a:r>
              <a:rPr lang="th-TH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มีการดำเนินงานร้อยละ </a:t>
            </a:r>
            <a:r>
              <a:rPr lang="en-US" sz="3200" b="1" dirty="0" smtClean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100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ของ</a:t>
            </a:r>
            <a:r>
              <a:rPr lang="th-TH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ตัวบ่งชี้ผลการดำเนินงานที่ระบุไว้ในแต่ละปี มีค่าคะแนนเท่ากับ </a:t>
            </a:r>
            <a:r>
              <a:rPr lang="en-US" sz="3200" b="1" dirty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509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640960" cy="5832648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1.1   การ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บริหารจัดการหลักสูตรตามเกณฑ์มาตรฐานหลักสูตรที่กำหนดโดย 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สกอ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</a:t>
            </a:r>
          </a:p>
          <a:p>
            <a:pPr marL="0" indent="0"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คำอธิบายตัวบ่งชี้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เป็นไปตามเกณฑ์มาตรฐานหลักสูตรและเกณฑ์ต่างๆ ที่เกี่ยวข้อง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เช่น เกณฑ์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มาตรฐานหลักสูตร พ.ศ. 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2548 </a:t>
            </a:r>
            <a:endParaRPr lang="th-TH" sz="2000" dirty="0" smtClean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525232"/>
              </p:ext>
            </p:extLst>
          </p:nvPr>
        </p:nvGraphicFramePr>
        <p:xfrm>
          <a:off x="107504" y="2204864"/>
          <a:ext cx="8784976" cy="3495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14"/>
                <a:gridCol w="2256250"/>
                <a:gridCol w="2304256"/>
                <a:gridCol w="2304256"/>
              </a:tblGrid>
              <a:tr h="433517"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เกณฑ์การประเมิน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ปริญญาตรี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ปริญญาโท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ปริญญาเอก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007527">
                <a:tc>
                  <a:txBody>
                    <a:bodyPr/>
                    <a:lstStyle/>
                    <a:p>
                      <a:r>
                        <a:rPr lang="th-TH" sz="2600" b="1" spc="0" dirty="0" smtClean="0">
                          <a:latin typeface="Angsana New" pitchFamily="18" charset="-34"/>
                          <a:cs typeface="Angsana New" pitchFamily="18" charset="-34"/>
                        </a:rPr>
                        <a:t>1. </a:t>
                      </a:r>
                      <a:r>
                        <a:rPr kumimoji="0" lang="th-TH" sz="2600" b="1" kern="1200" spc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จำนวนอาจารย์ประจำหลักสูตร</a:t>
                      </a:r>
                      <a:endParaRPr lang="en-US" sz="2600" b="1" spc="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th-TH" sz="2400" b="0" kern="1200" spc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ไม่น้อยกว่า </a:t>
                      </a:r>
                      <a:r>
                        <a:rPr kumimoji="0" lang="en-US" sz="2400" b="0" kern="1200" spc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5</a:t>
                      </a:r>
                      <a:r>
                        <a:rPr kumimoji="0" lang="th-TH" sz="2400" b="0" kern="1200" spc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คน </a:t>
                      </a:r>
                      <a:r>
                        <a:rPr kumimoji="0" lang="th-TH" sz="2400" b="1" u="none" kern="1200" spc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และ</a:t>
                      </a:r>
                      <a:r>
                        <a:rPr kumimoji="0" lang="th-TH" sz="2400" kern="1200" spc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เป็นอาจารย์ประจำ</a:t>
                      </a:r>
                      <a:br>
                        <a:rPr kumimoji="0" lang="th-TH" sz="2400" kern="1200" spc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400" kern="1200" spc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เกินกว่า </a:t>
                      </a:r>
                      <a:r>
                        <a:rPr kumimoji="0" lang="en-US" sz="2400" kern="1200" spc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1</a:t>
                      </a:r>
                      <a:r>
                        <a:rPr kumimoji="0" lang="th-TH" sz="2400" kern="1200" spc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หลักสูตรไม่ได้</a:t>
                      </a:r>
                      <a:r>
                        <a:rPr kumimoji="0" lang="th-TH" sz="2400" b="1" u="none" kern="1200" spc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และ</a:t>
                      </a:r>
                      <a:r>
                        <a:rPr kumimoji="0" lang="th-TH" sz="2400" kern="1200" spc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ประจำหลักสูตรตลอดระยะเวลาที่จัด</a:t>
                      </a:r>
                      <a:r>
                        <a:rPr kumimoji="0" lang="th-TH" sz="2400" kern="1200" spc="0" baseline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การศึกษาตามหลักสูตรนั้น</a:t>
                      </a:r>
                      <a:endParaRPr lang="en-US" sz="2400" spc="0" baseline="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ไม่น้อยกว่า 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5</a:t>
                      </a: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คน 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และ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เป็นอาจารย์ประจำ</a:t>
                      </a:r>
                      <a:b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เกินกว่า 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1</a:t>
                      </a: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หลักสูตรไม่ได้</a:t>
                      </a:r>
                      <a:r>
                        <a:rPr kumimoji="0" lang="th-TH" sz="2400" b="1" kern="1200" spc="0" baseline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และ</a:t>
                      </a:r>
                      <a:r>
                        <a:rPr kumimoji="0" lang="th-TH" sz="2400" kern="1200" spc="0" baseline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ประจำหลักสูตรตลอด</a:t>
                      </a: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ระยะเวลาที่จัดการศึกษาตามหลักสูตรนั้น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ไม่น้อยกว่า 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5</a:t>
                      </a: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คน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และ</a:t>
                      </a:r>
                      <a:b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เป็นอาจารย์ประจำ</a:t>
                      </a:r>
                      <a:b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</a:b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เกินกว่า 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1</a:t>
                      </a: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หลักสูตรไม่ได้</a:t>
                      </a: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และ</a:t>
                      </a: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ประจำหลักสูตรตลอดระยะเวลาที่จัดการศึกษาตามหลักสูตรนั้น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7704" y="188640"/>
            <a:ext cx="5544616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องค์ประกอบที่ 1  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กำกับมาตรฐาน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403599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640960" cy="194421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ประกอบด้วย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6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.1	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สิ่งสนับสนุนการเรียนรู้</a:t>
            </a:r>
          </a:p>
          <a:p>
            <a:pPr marL="0" indent="0">
              <a:buNone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88640"/>
            <a:ext cx="7848872" cy="769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องค์ประกอบที่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6</a:t>
            </a:r>
            <a:r>
              <a:rPr lang="th-TH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สิ่งสนับสนุนการเรียนรู้ </a:t>
            </a:r>
            <a:endParaRPr lang="th-TH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405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496944" cy="6264696"/>
          </a:xfrm>
          <a:ln>
            <a:noFill/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th-TH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</a:t>
            </a:r>
            <a:r>
              <a:rPr lang="th-TH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บ่งชี้  </a:t>
            </a:r>
            <a:r>
              <a:rPr lang="en-US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6</a:t>
            </a:r>
            <a:r>
              <a:rPr lang="th-TH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.1  </a:t>
            </a:r>
            <a:r>
              <a:rPr lang="th-TH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สิ่ง</a:t>
            </a:r>
            <a:r>
              <a:rPr lang="th-TH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สนับสนุนการ</a:t>
            </a:r>
            <a:r>
              <a:rPr lang="th-TH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เรียนรู้</a:t>
            </a:r>
          </a:p>
          <a:p>
            <a:pPr marL="0" indent="0">
              <a:buNone/>
            </a:pPr>
            <a:endParaRPr lang="th-TH" sz="6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8000" b="1" dirty="0" smtClean="0">
                <a:latin typeface="Angsana New" pitchFamily="18" charset="-34"/>
                <a:cs typeface="Angsana New" pitchFamily="18" charset="-34"/>
              </a:rPr>
              <a:t>ชนิด</a:t>
            </a:r>
            <a:r>
              <a:rPr lang="th-TH" sz="8000" b="1" dirty="0">
                <a:latin typeface="Angsana New" pitchFamily="18" charset="-34"/>
                <a:cs typeface="Angsana New" pitchFamily="18" charset="-34"/>
              </a:rPr>
              <a:t>ของตัวบ่งชี้</a:t>
            </a:r>
            <a:r>
              <a:rPr lang="en-US" sz="80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8000" b="1" dirty="0" smtClean="0">
                <a:latin typeface="Angsana New" pitchFamily="18" charset="-34"/>
                <a:cs typeface="Angsana New" pitchFamily="18" charset="-34"/>
              </a:rPr>
              <a:t>กระบวนการ </a:t>
            </a:r>
            <a:endParaRPr lang="en-US" sz="80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8000" b="1" dirty="0">
                <a:latin typeface="Angsana New" pitchFamily="18" charset="-34"/>
                <a:cs typeface="Angsana New" pitchFamily="18" charset="-34"/>
              </a:rPr>
              <a:t> </a:t>
            </a:r>
          </a:p>
          <a:p>
            <a:pPr marL="0" indent="0">
              <a:buNone/>
            </a:pPr>
            <a:r>
              <a:rPr lang="th-TH" sz="8000" b="1" dirty="0">
                <a:latin typeface="Angsana New" pitchFamily="18" charset="-34"/>
                <a:cs typeface="Angsana New" pitchFamily="18" charset="-34"/>
              </a:rPr>
              <a:t>คำอธิบายตัวบ่งชี้</a:t>
            </a:r>
            <a:r>
              <a:rPr lang="en-US" sz="8000" b="1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8000" dirty="0" smtClean="0">
                <a:latin typeface="Angsana New" pitchFamily="18" charset="-34"/>
                <a:cs typeface="Angsana New" pitchFamily="18" charset="-34"/>
              </a:rPr>
              <a:t>	ความ</a:t>
            </a:r>
            <a:r>
              <a:rPr lang="th-TH" sz="8000" dirty="0">
                <a:latin typeface="Angsana New" pitchFamily="18" charset="-34"/>
                <a:cs typeface="Angsana New" pitchFamily="18" charset="-34"/>
              </a:rPr>
              <a:t>พร้อมของสิ่งสนับสนุนการเรียนการสอนมีหลายประการ ได้แก่ ความพร้อมทางกายภาพ เช่น ห้องเรียน ห้องปฏิบัติการ ที่พักของนักศึกษา ฯลฯ และความพร้อมของ</a:t>
            </a:r>
            <a:r>
              <a:rPr lang="th-TH" sz="8000" dirty="0" smtClean="0">
                <a:latin typeface="Angsana New" pitchFamily="18" charset="-34"/>
                <a:cs typeface="Angsana New" pitchFamily="18" charset="-34"/>
              </a:rPr>
              <a:t>อุปกรณ์ </a:t>
            </a:r>
            <a:r>
              <a:rPr lang="th-TH" sz="8000" dirty="0">
                <a:latin typeface="Angsana New" pitchFamily="18" charset="-34"/>
                <a:cs typeface="Angsana New" pitchFamily="18" charset="-34"/>
              </a:rPr>
              <a:t>เทคโนโลยี และสิ่งอำนวยความสะดวกหรือทรัพยากรที่เอื้อต่อการเรียนรู้ เช่น อุปกรณ์การเรียนการสอน ห้องสมุด หนังสือ ตำรา สิ่งพิมพ์ วารสาร ฐานข้อมูลเพื่อการสืบค้น แหล่งเรียนรู้ สื่อ</a:t>
            </a:r>
            <a:r>
              <a:rPr lang="th-TH" sz="8000" dirty="0" err="1">
                <a:latin typeface="Angsana New" pitchFamily="18" charset="-34"/>
                <a:cs typeface="Angsana New" pitchFamily="18" charset="-34"/>
              </a:rPr>
              <a:t>อิเล็คทรอนิกส์</a:t>
            </a:r>
            <a:r>
              <a:rPr lang="th-TH" sz="8000" dirty="0">
                <a:latin typeface="Angsana New" pitchFamily="18" charset="-34"/>
                <a:cs typeface="Angsana New" pitchFamily="18" charset="-34"/>
              </a:rPr>
              <a:t> ฯลฯ  สิ่งสนับสนุนเหล่านี้ต้องมีปริมาณเพียงพอ และมีคุณภาพพร้อมใช้งาน ทันสมัยโดยพิจารณาการดำเนินการปรับปรุงพัฒนาจากผลการประเมินความพึงพอใจของนักศึกษาและอาจารย์</a:t>
            </a:r>
            <a:endParaRPr lang="en-US" sz="80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80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8000" dirty="0">
                <a:latin typeface="Angsana New" pitchFamily="18" charset="-34"/>
                <a:cs typeface="Angsana New" pitchFamily="18" charset="-34"/>
              </a:rPr>
              <a:t>ในการรายงานการดำเนินงานตามตัวบ่งชี้นี้ ให้อธิบายกระบวนการหรือแสดงผลการดำเนินงาน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8000" dirty="0">
                <a:latin typeface="Angsana New" pitchFamily="18" charset="-34"/>
                <a:cs typeface="Angsana New" pitchFamily="18" charset="-34"/>
              </a:rPr>
              <a:t>ในประเด็นที่เกี่ยวข้องอย่างน้อยดังต่อไปนี้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th-TH" sz="8000" dirty="0" smtClean="0">
                <a:latin typeface="Angsana New" pitchFamily="18" charset="-34"/>
                <a:cs typeface="Angsana New" pitchFamily="18" charset="-34"/>
              </a:rPr>
              <a:t>ระบบ</a:t>
            </a:r>
            <a:r>
              <a:rPr lang="th-TH" sz="8000" dirty="0">
                <a:latin typeface="Angsana New" pitchFamily="18" charset="-34"/>
                <a:cs typeface="Angsana New" pitchFamily="18" charset="-34"/>
              </a:rPr>
              <a:t>การดำเนินงานของภาควิชา/คณะ/สถาบันโดยมีส่วนร่วมของอาจารย์ประจำหลักสูตรเพื่อให้มีสิ่งสนับสนุนการเรียนรู้</a:t>
            </a:r>
            <a:endParaRPr lang="en-US" sz="8000" dirty="0">
              <a:latin typeface="Angsana New" pitchFamily="18" charset="-34"/>
              <a:cs typeface="Angsana New" pitchFamily="18" charset="-34"/>
            </a:endParaRP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th-TH" sz="8000" dirty="0" smtClean="0">
                <a:latin typeface="Angsana New" pitchFamily="18" charset="-34"/>
                <a:cs typeface="Angsana New" pitchFamily="18" charset="-34"/>
              </a:rPr>
              <a:t>จำนวน</a:t>
            </a:r>
            <a:r>
              <a:rPr lang="th-TH" sz="8000" dirty="0">
                <a:latin typeface="Angsana New" pitchFamily="18" charset="-34"/>
                <a:cs typeface="Angsana New" pitchFamily="18" charset="-34"/>
              </a:rPr>
              <a:t>สิ่งสนับสนุนการเรียนรู้ที่เพียงพอและเหมาะสมต่อการจัดการเรียนการสอน</a:t>
            </a:r>
            <a:endParaRPr lang="en-US" sz="8000" dirty="0">
              <a:latin typeface="Angsana New" pitchFamily="18" charset="-34"/>
              <a:cs typeface="Angsana New" pitchFamily="18" charset="-34"/>
            </a:endParaRP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th-TH" sz="8000" dirty="0" smtClean="0">
                <a:latin typeface="Angsana New" pitchFamily="18" charset="-34"/>
                <a:cs typeface="Angsana New" pitchFamily="18" charset="-34"/>
              </a:rPr>
              <a:t>กระบวนการ</a:t>
            </a:r>
            <a:r>
              <a:rPr lang="th-TH" sz="8000" dirty="0">
                <a:latin typeface="Angsana New" pitchFamily="18" charset="-34"/>
                <a:cs typeface="Angsana New" pitchFamily="18" charset="-34"/>
              </a:rPr>
              <a:t>ปรับปรุงตามผลการประเมินความพึงพอใจของนักศึกษาและอาจารย์ต่อสิ่งสนับสนุนการ</a:t>
            </a:r>
            <a:r>
              <a:rPr lang="th-TH" sz="8000" dirty="0" smtClean="0">
                <a:latin typeface="Angsana New" pitchFamily="18" charset="-34"/>
                <a:cs typeface="Angsana New" pitchFamily="18" charset="-34"/>
              </a:rPr>
              <a:t>เรียนรู้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86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80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ในการประเมินเพื่อให้ทราบว่าอยู่ในระดับคะแนนใด ให้พิจารณาในภาพรวมของผลการดำเนินงานทั้งหมดที่สะท้อนการจัดเตรียมสิ่งสนับสนุนการเรียนรู้ที่จำเป็นต่อการเรียนการสอน และส่งผลให้ผู้เรียนสามารถเรียนรู้ได้อย่างมีประสิทธิผล</a:t>
            </a:r>
          </a:p>
        </p:txBody>
      </p:sp>
    </p:spTree>
    <p:extLst>
      <p:ext uri="{BB962C8B-B14F-4D97-AF65-F5344CB8AC3E}">
        <p14:creationId xmlns:p14="http://schemas.microsoft.com/office/powerpoint/2010/main" val="104030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712968" cy="54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เกณฑ์การประเมิน</a:t>
            </a: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2800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buNone/>
            </a:pP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80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8000" dirty="0">
                <a:latin typeface="Angsana New" pitchFamily="18" charset="-34"/>
                <a:cs typeface="Angsana New" pitchFamily="18" charset="-34"/>
              </a:rPr>
            </a:br>
            <a:endParaRPr lang="th-TH" sz="8000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095093"/>
              </p:ext>
            </p:extLst>
          </p:nvPr>
        </p:nvGraphicFramePr>
        <p:xfrm>
          <a:off x="323528" y="692696"/>
          <a:ext cx="8496944" cy="50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6144"/>
                <a:gridCol w="1368152"/>
                <a:gridCol w="1296144"/>
                <a:gridCol w="1296144"/>
                <a:gridCol w="1512168"/>
                <a:gridCol w="172819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0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1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2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3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4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5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46697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ไม่มีระบบ 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ไม่มีแนวคิดในการกำกับติดตามและปรับปรุง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ไม่มีข้อมูลหลักฐาน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ไม่มีการนำระบบกลไกไปสู่</a:t>
                      </a:r>
                      <a:r>
                        <a:rPr lang="th-TH" sz="1600" dirty="0" smtClean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การปฏิบัติ</a:t>
                      </a: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/ดำเนินงาน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ไม่มีการปรับปรุง</a:t>
                      </a: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/</a:t>
                      </a:r>
                    </a:p>
                    <a:p>
                      <a:pPr marL="0" lv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       พัฒนา   </a:t>
                      </a:r>
                    </a:p>
                    <a:p>
                      <a:pPr marL="0" lv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       กระบวนการ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</a:t>
                      </a: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ปรับปรุง/</a:t>
                      </a:r>
                      <a:r>
                        <a:rPr lang="th-TH" sz="1600" spc="0" baseline="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พัฒนากระบวนการ   </a:t>
                      </a: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จาก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ผลการประเมิน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</a:t>
                      </a:r>
                      <a:b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</a:b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กลไกไปสู่</a:t>
                      </a:r>
                      <a:b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</a:b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การปฏิบัติ/ดำเนินงาน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มีการปรับปรุง/พัฒนากระบวนการจากผลการประเมิน</a:t>
                      </a:r>
                      <a:endParaRPr lang="th-TH" sz="1800" u="none" strike="noStrike" dirty="0" smtClean="0">
                        <a:solidFill>
                          <a:schemeClr val="dk1"/>
                        </a:solidFill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มีผลจากการปรับปรุงเห็นชัดเจนเป็นรูปธรรม</a:t>
                      </a:r>
                      <a:endParaRPr lang="en-US" sz="1600" dirty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มีระบบ มีกลไก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มีการประเมินกระบวนการ</a:t>
                      </a:r>
                      <a:endParaRPr lang="en-US" sz="1800" u="none" strike="noStrike" dirty="0" smtClean="0">
                        <a:effectLst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มีการปรับปรุง/พัฒนา/</a:t>
                      </a:r>
                      <a:r>
                        <a:rPr lang="th-TH" sz="160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บูรณา</a:t>
                      </a:r>
                      <a:r>
                        <a:rPr lang="th-TH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การกระบวนการ</a:t>
                      </a:r>
                      <a:r>
                        <a:rPr lang="th-TH" sz="1600" u="none" strike="noStrike" dirty="0" smtClean="0"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จากผลการประเมิน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มีผลจากการปรับปรุง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  <a:p>
                      <a:pPr marL="9017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     เห็นชัดเจนเป็นรูปธรรม</a:t>
                      </a: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600" kern="12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มีแนวทางปฏิบัติที่ดี โดยมีหลักฐานเชิงประจักษ์ยืนยัน และกรรมการผู้ตรวจประเมินสามารถให้เหตุผลอธิบายการเป็นแนวปฏิบัติที่ดีได้ชัดเจน</a:t>
                      </a:r>
                      <a:endParaRPr kumimoji="0" lang="th-TH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00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868958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th-TH" sz="4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หมายเหตุ</a:t>
            </a:r>
            <a:endParaRPr lang="en-US" sz="48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352928" cy="532859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thaiDist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อาจารย์ประจำสามารถเป็นอาจารย์ประจำหลักสูตรที่เป็นหลักสูตร   </a:t>
            </a:r>
            <a:br>
              <a:rPr lang="th-TH" sz="32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พหุวิทยาการ ได้อีก 1 หลักสูตร โดยต้องเป็นหลักสูตรที่ตรงหรือสัมพันธ์</a:t>
            </a:r>
            <a:br>
              <a:rPr lang="th-TH" sz="32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กับหลักสูตรที่ได้ประจำอยู่แล้ว</a:t>
            </a:r>
          </a:p>
          <a:p>
            <a:pPr algn="thaiDist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อาจารย์ประจำหลักสูตรระดับบัณฑิต สามารถเป็นอาจารย์ประจำหลักสูตรในระดับปริญญาเอกหรือปริญญาโทในสาขาเดียวกันได้อีก 1 หลักสูตร</a:t>
            </a:r>
          </a:p>
          <a:p>
            <a:pPr marL="0" indent="0" algn="thaiDist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(หนังสือเวียนที่ 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ศธ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0506(2)/ว 569 ลงวันที่ 18 เมษายน 2549</a:t>
            </a:r>
          </a:p>
          <a:p>
            <a:pPr algn="thaiDist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กรณีหลักสูตรที่มีแขนงวิชา/กลุ่มวิชา กำหนดให้ต้องมีอาจารย์ประจำหลักสูตรจำนวนไม่น้อยกว่า 3 คน ให้ครบทุกแขนงวิชา/กลุ่มวิชา</a:t>
            </a:r>
            <a:br>
              <a:rPr lang="th-TH" sz="32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ของหลักสูตร โดยมีคุณวุฒิครอบคลุมแขนงวิชา/กลุ่มวิชาที่เปิดสอน </a:t>
            </a:r>
          </a:p>
          <a:p>
            <a:pPr marL="0" indent="0" algn="thaiDist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(หนังสือเวียนที่ 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ศธ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0506(4)/ว254  ลงวันที่ 11 มีนาคม 2557)</a:t>
            </a:r>
            <a:endParaRPr lang="en-US" sz="32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0160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8640960" cy="6264696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ตัวบ่งชี้ที่ 1.1  การ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บริหารจัดการหลักสูตรตามเกณฑ์มาตรฐานหลักสูตรที่กำหนดโดย 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สกอ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(ต่อ)</a:t>
            </a:r>
          </a:p>
          <a:p>
            <a:pPr marL="0" indent="0">
              <a:buNone/>
            </a:pP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105013"/>
              </p:ext>
            </p:extLst>
          </p:nvPr>
        </p:nvGraphicFramePr>
        <p:xfrm>
          <a:off x="251520" y="1052736"/>
          <a:ext cx="8640960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212"/>
                <a:gridCol w="2272252"/>
                <a:gridCol w="2232248"/>
                <a:gridCol w="2232248"/>
              </a:tblGrid>
              <a:tr h="555342"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เกณฑ์การประเมิน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ปริญญาตรี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ปริญญาโท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ปริญญาเอก</a:t>
                      </a:r>
                      <a:endParaRPr lang="en-US" sz="2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4269194">
                <a:tc>
                  <a:txBody>
                    <a:bodyPr/>
                    <a:lstStyle/>
                    <a:p>
                      <a:r>
                        <a:rPr lang="th-TH" sz="2600" b="1" dirty="0" smtClean="0">
                          <a:latin typeface="Angsana New" pitchFamily="18" charset="-34"/>
                          <a:cs typeface="Angsana New" pitchFamily="18" charset="-34"/>
                        </a:rPr>
                        <a:t>2. </a:t>
                      </a:r>
                      <a:r>
                        <a:rPr kumimoji="0" lang="th-TH" sz="26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คุณสมบัติของอาจารย์ประจำหลักสูตร</a:t>
                      </a:r>
                      <a:endParaRPr lang="en-US" sz="2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คุณวุฒิระดับปริญญาโท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เทียบเท่า 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</a:t>
                      </a:r>
                      <a:r>
                        <a:rPr kumimoji="0" lang="th-TH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ดำรงตำแหน่งทางวิชาการไม่ต่ำกว่าผู้ช่วยศาสตราจารย์ อย่างน้อย 2 คน</a:t>
                      </a:r>
                      <a:r>
                        <a:rPr kumimoji="0" lang="th-TH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ในสาขาที่ตรงหรือสัมพันธ์กับสาขาวิชาที่เปิดสอน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ต้องทำหน้าที่เป็นอาจารย์ประจำหลักสูตรที่ระบุไว้หลักสูตรใดหลักสูตรหนึ่งเท่านั้น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โดยมีคุณสมบัติเป็นอาจารย์ผู้รับผิดชอบหลักสูตร 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อาจารย์ที่ปรึกษาวิทยานิพนธ์ 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อาจารย์ผู้สอบวิทยานิพนธ์ หรืออาจารย์ผู้สอน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ต้องทำหน้าที่เป็นอาจารย์ประจำหลักสูตรที่ระบุไว้หลักสูตรใดหลักสูตรหนึ่งเท่านั้น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โดยมีคุณสมบัติเป็นอาจารย์ผู้รับผิดชอบหลักสูตร 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อาจารย์ที่ปรึกษาวิทยานิพนธ์ 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หรือ</a:t>
                      </a:r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อาจารย์ผู้สอบวิทยานิพนธ์หรืออาจารย์ผู้สอน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F73B-2D11-40BF-8191-41AC91A6012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8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2471</TotalTime>
  <Words>6280</Words>
  <Application>Microsoft Office PowerPoint</Application>
  <PresentationFormat>นำเสนอทางหน้าจอ (4:3)</PresentationFormat>
  <Paragraphs>1192</Paragraphs>
  <Slides>72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72</vt:i4>
      </vt:variant>
    </vt:vector>
  </HeadingPairs>
  <TitlesOfParts>
    <vt:vector size="73" baseType="lpstr">
      <vt:lpstr>Equity</vt:lpstr>
      <vt:lpstr>รายละเอียดตัวบ่งชี้และเกณฑ์การประเมินคุณภาพการศึกษาภายในระดับหลักสูตร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หมายเหตุ</vt:lpstr>
      <vt:lpstr>งานนำเสนอ PowerPoint</vt:lpstr>
      <vt:lpstr>งานนำเสนอ PowerPoint</vt:lpstr>
      <vt:lpstr>งานนำเสนอ PowerPoint</vt:lpstr>
      <vt:lpstr>หมายเหตุ</vt:lpstr>
      <vt:lpstr>งานนำเสนอ PowerPoint</vt:lpstr>
      <vt:lpstr>หมายเหตุ</vt:lpstr>
      <vt:lpstr>งานนำเสนอ PowerPoint</vt:lpstr>
      <vt:lpstr>หมายเหตุ</vt:lpstr>
      <vt:lpstr>งานนำเสนอ PowerPoint</vt:lpstr>
      <vt:lpstr>งานนำเสนอ PowerPoint</vt:lpstr>
      <vt:lpstr>งานนำเสนอ PowerPoint</vt:lpstr>
      <vt:lpstr>หมายเหตุ</vt:lpstr>
      <vt:lpstr>งานนำเสนอ PowerPoint</vt:lpstr>
      <vt:lpstr>งานนำเสนอ PowerPoint</vt:lpstr>
      <vt:lpstr>งานนำเสนอ PowerPoint</vt:lpstr>
      <vt:lpstr>หมายเหตุ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ระดับหลักสูตร</dc:title>
  <dc:creator>ปภาวดี โพธิ์ถวิล</dc:creator>
  <cp:lastModifiedBy>AuQA</cp:lastModifiedBy>
  <cp:revision>145</cp:revision>
  <cp:lastPrinted>2015-02-26T13:38:52Z</cp:lastPrinted>
  <dcterms:created xsi:type="dcterms:W3CDTF">2014-04-11T03:46:44Z</dcterms:created>
  <dcterms:modified xsi:type="dcterms:W3CDTF">2016-09-12T03:54:10Z</dcterms:modified>
</cp:coreProperties>
</file>