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0" r:id="rId3"/>
    <p:sldId id="279" r:id="rId4"/>
    <p:sldId id="281" r:id="rId5"/>
    <p:sldId id="278" r:id="rId6"/>
    <p:sldId id="292" r:id="rId7"/>
    <p:sldId id="305" r:id="rId8"/>
    <p:sldId id="306" r:id="rId9"/>
    <p:sldId id="307" r:id="rId10"/>
    <p:sldId id="295" r:id="rId11"/>
    <p:sldId id="308" r:id="rId12"/>
    <p:sldId id="309" r:id="rId13"/>
    <p:sldId id="303" r:id="rId14"/>
    <p:sldId id="311" r:id="rId15"/>
    <p:sldId id="312" r:id="rId16"/>
    <p:sldId id="304" r:id="rId17"/>
    <p:sldId id="313" r:id="rId18"/>
    <p:sldId id="325" r:id="rId19"/>
    <p:sldId id="327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39A"/>
    <a:srgbClr val="E4AB72"/>
    <a:srgbClr val="ED9269"/>
    <a:srgbClr val="D4A582"/>
    <a:srgbClr val="B10F15"/>
    <a:srgbClr val="99CCF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291138" y="6515100"/>
            <a:ext cx="1839912" cy="244475"/>
          </a:xfrm>
        </p:spPr>
        <p:txBody>
          <a:bodyPr/>
          <a:lstStyle>
            <a:lvl1pPr>
              <a:defRPr b="0" i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CCCD0D6-15B3-483C-9997-EE9A07798D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086600" y="644525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B10F15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6934200" cy="942975"/>
          </a:xfrm>
        </p:spPr>
        <p:txBody>
          <a:bodyPr/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057400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E4E9B8-42C1-4C2F-B96E-8AA52E0451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BEB3CE-4065-4885-828F-48DE751BA8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18028B-22E2-4D62-96DD-6E079949E6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C5C30-3347-4E03-814A-663A608ECD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1D7846-AC65-41F6-9FE6-96F4DD6B6D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436766-DA9B-4DFB-97E4-3B5D456C2D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07C3AD-70BA-4DC0-A8D8-E96B718C48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DE5C3-52A9-4DCC-8BA2-13C3F492CA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FE97B-7EAF-4E05-A888-89809275F9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5D06C-46CE-43D2-8A85-41020A96DB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Picture 109" descr="7_!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43650"/>
            <a:ext cx="9144000" cy="514350"/>
          </a:xfrm>
          <a:prstGeom prst="rect">
            <a:avLst/>
          </a:prstGeom>
          <a:noFill/>
        </p:spPr>
      </p:pic>
      <p:sp>
        <p:nvSpPr>
          <p:cNvPr id="1128" name="Rectangle 104"/>
          <p:cNvSpPr>
            <a:spLocks noChangeArrowheads="1"/>
          </p:cNvSpPr>
          <p:nvPr/>
        </p:nvSpPr>
        <p:spPr bwMode="gray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6756F6ED-13DE-4589-8C60-4E70A5A8BD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126" name="Picture 102" descr="01_icon_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215900"/>
            <a:ext cx="1054100" cy="1054100"/>
          </a:xfrm>
          <a:prstGeom prst="rect">
            <a:avLst/>
          </a:prstGeom>
          <a:noFill/>
        </p:spPr>
      </p:pic>
      <p:pic>
        <p:nvPicPr>
          <p:cNvPr id="1132" name="Picture 108" descr="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504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://www.martinbraun.co.uk/pictures%5CLean_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724400"/>
            <a:ext cx="2167751" cy="1628775"/>
          </a:xfrm>
          <a:prstGeom prst="rect">
            <a:avLst/>
          </a:prstGeom>
          <a:noFill/>
        </p:spPr>
      </p:pic>
      <p:sp>
        <p:nvSpPr>
          <p:cNvPr id="6" name="สี่เหลี่ยมมุมมน 5"/>
          <p:cNvSpPr/>
          <p:nvPr/>
        </p:nvSpPr>
        <p:spPr>
          <a:xfrm>
            <a:off x="1752600" y="1066800"/>
            <a:ext cx="57912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PULL PRODUCTION</a:t>
            </a:r>
            <a:endParaRPr lang="th-TH" sz="4000" b="1" i="1" dirty="0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648200"/>
            <a:ext cx="3100388" cy="1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www.intellion.com/fileadmin/user_upload/kanban_e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2819400" cy="182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มุมมน 8"/>
          <p:cNvSpPr/>
          <p:nvPr/>
        </p:nvSpPr>
        <p:spPr>
          <a:xfrm>
            <a:off x="1219200" y="2590800"/>
            <a:ext cx="6781800" cy="16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นาย คมกริช  </a:t>
            </a:r>
            <a:r>
              <a:rPr lang="th-TH" sz="2000" dirty="0" err="1" smtClean="0"/>
              <a:t>จันทร</a:t>
            </a:r>
            <a:r>
              <a:rPr lang="th-TH" sz="2000" dirty="0" smtClean="0"/>
              <a:t>เสนา  503040811-5</a:t>
            </a:r>
          </a:p>
          <a:p>
            <a:pPr algn="ctr"/>
            <a:r>
              <a:rPr lang="th-TH" sz="2000" dirty="0" smtClean="0"/>
              <a:t>นาย </a:t>
            </a:r>
            <a:r>
              <a:rPr lang="th-TH" sz="2000" dirty="0" err="1" smtClean="0"/>
              <a:t>สิณัฐ</a:t>
            </a:r>
            <a:r>
              <a:rPr lang="th-TH" sz="2000" dirty="0" smtClean="0"/>
              <a:t>  </a:t>
            </a:r>
            <a:r>
              <a:rPr lang="th-TH" sz="2000" dirty="0" smtClean="0"/>
              <a:t>กุลสุทธิ</a:t>
            </a:r>
            <a:r>
              <a:rPr lang="th-TH" sz="2000" dirty="0" smtClean="0"/>
              <a:t>ไชย    </a:t>
            </a:r>
            <a:r>
              <a:rPr lang="en-US" sz="2000" dirty="0" smtClean="0"/>
              <a:t>513041133-9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5 </a:t>
            </a:r>
            <a:r>
              <a:rPr lang="th-TH" sz="3600" dirty="0" smtClean="0"/>
              <a:t>ขั้นตอนสู่การผลิตแบบดึง</a:t>
            </a:r>
            <a:endParaRPr lang="en-US" sz="3600" dirty="0"/>
          </a:p>
        </p:txBody>
      </p:sp>
      <p:grpSp>
        <p:nvGrpSpPr>
          <p:cNvPr id="184323" name="Group 3"/>
          <p:cNvGrpSpPr>
            <a:grpSpLocks/>
          </p:cNvGrpSpPr>
          <p:nvPr/>
        </p:nvGrpSpPr>
        <p:grpSpPr bwMode="auto">
          <a:xfrm>
            <a:off x="2590800" y="2514600"/>
            <a:ext cx="4284662" cy="2474912"/>
            <a:chOff x="864" y="1310"/>
            <a:chExt cx="3987" cy="2338"/>
          </a:xfrm>
        </p:grpSpPr>
        <p:sp>
          <p:nvSpPr>
            <p:cNvPr id="184324" name="Oval 4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th-TH"/>
            </a:p>
          </p:txBody>
        </p:sp>
        <p:sp>
          <p:nvSpPr>
            <p:cNvPr id="184325" name="Oval 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26" name="Oval 6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27" name="Arc 7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28" name="Arc 8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29" name="Arc 9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30" name="Arc 10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31" name="Freeform 11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184332" name="Arc 12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33" name="Freeform 13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184334" name="Oval 14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35" name="Text Box 15"/>
            <p:cNvSpPr txBox="1">
              <a:spLocks noChangeArrowheads="1"/>
            </p:cNvSpPr>
            <p:nvPr/>
          </p:nvSpPr>
          <p:spPr bwMode="gray">
            <a:xfrm>
              <a:off x="1146" y="2304"/>
              <a:ext cx="63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1400" dirty="0" smtClean="0">
                  <a:solidFill>
                    <a:srgbClr val="FFFFFF"/>
                  </a:solidFill>
                  <a:latin typeface="Verdana" pitchFamily="34" charset="0"/>
                </a:rPr>
                <a:t>ขั้นตอน</a:t>
              </a:r>
              <a:r>
                <a:rPr lang="en-US" sz="1400" dirty="0" smtClean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4336" name="Text Box 16"/>
            <p:cNvSpPr txBox="1">
              <a:spLocks noChangeArrowheads="1"/>
            </p:cNvSpPr>
            <p:nvPr/>
          </p:nvSpPr>
          <p:spPr bwMode="gray">
            <a:xfrm>
              <a:off x="2347" y="1539"/>
              <a:ext cx="6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1400" dirty="0" smtClean="0">
                  <a:solidFill>
                    <a:srgbClr val="FFFFFF"/>
                  </a:solidFill>
                  <a:latin typeface="Verdana" pitchFamily="34" charset="0"/>
                </a:rPr>
                <a:t>ขั้นตอน </a:t>
              </a:r>
              <a:r>
                <a:rPr lang="en-US" sz="1400" dirty="0" smtClean="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4337" name="Text Box 17"/>
            <p:cNvSpPr txBox="1">
              <a:spLocks noChangeArrowheads="1"/>
            </p:cNvSpPr>
            <p:nvPr/>
          </p:nvSpPr>
          <p:spPr bwMode="gray">
            <a:xfrm>
              <a:off x="3498" y="1730"/>
              <a:ext cx="6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1400" dirty="0" smtClean="0">
                  <a:solidFill>
                    <a:srgbClr val="FFFFFF"/>
                  </a:solidFill>
                  <a:latin typeface="Verdana" pitchFamily="34" charset="0"/>
                </a:rPr>
                <a:t>ขั้นตอน </a:t>
              </a:r>
              <a:r>
                <a:rPr lang="en-US" sz="14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endParaRPr lang="en-US" sz="14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4338" name="Text Box 18"/>
            <p:cNvSpPr txBox="1">
              <a:spLocks noChangeArrowheads="1"/>
            </p:cNvSpPr>
            <p:nvPr/>
          </p:nvSpPr>
          <p:spPr bwMode="gray">
            <a:xfrm>
              <a:off x="3306" y="2498"/>
              <a:ext cx="6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1400" dirty="0" smtClean="0">
                  <a:solidFill>
                    <a:srgbClr val="FFFFFF"/>
                  </a:solidFill>
                  <a:latin typeface="Verdana" pitchFamily="34" charset="0"/>
                </a:rPr>
                <a:t>ขั้นตอน </a:t>
              </a:r>
              <a:r>
                <a:rPr lang="en-US" sz="14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endParaRPr lang="en-US" sz="14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4339" name="Text Box 19"/>
            <p:cNvSpPr txBox="1">
              <a:spLocks noChangeArrowheads="1"/>
            </p:cNvSpPr>
            <p:nvPr/>
          </p:nvSpPr>
          <p:spPr bwMode="gray">
            <a:xfrm>
              <a:off x="1914" y="2930"/>
              <a:ext cx="6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1400" dirty="0" smtClean="0">
                  <a:solidFill>
                    <a:srgbClr val="FFFFFF"/>
                  </a:solidFill>
                  <a:latin typeface="Verdana" pitchFamily="34" charset="0"/>
                </a:rPr>
                <a:t>ขั้นตอน </a:t>
              </a:r>
              <a:r>
                <a:rPr lang="en-US" sz="1400" dirty="0" smtClean="0">
                  <a:solidFill>
                    <a:srgbClr val="FFFFFF"/>
                  </a:solidFill>
                  <a:latin typeface="Verdana" pitchFamily="34" charset="0"/>
                </a:rPr>
                <a:t>5</a:t>
              </a:r>
              <a:endParaRPr lang="en-US" sz="14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4340" name="Freeform 20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341" name="Oval 21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6219824" y="2219325"/>
            <a:ext cx="203993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333333"/>
                </a:solidFill>
              </a:rPr>
              <a:t>ออกแบบเซลล์การผลิต</a:t>
            </a:r>
            <a:endParaRPr lang="en-US" sz="1800" dirty="0">
              <a:solidFill>
                <a:srgbClr val="333333"/>
              </a:solidFill>
            </a:endParaRPr>
          </a:p>
        </p:txBody>
      </p:sp>
      <p:cxnSp>
        <p:nvCxnSpPr>
          <p:cNvPr id="184343" name="AutoShape 23"/>
          <p:cNvCxnSpPr>
            <a:cxnSpLocks noChangeShapeType="1"/>
          </p:cNvCxnSpPr>
          <p:nvPr/>
        </p:nvCxnSpPr>
        <p:spPr bwMode="auto">
          <a:xfrm rot="10800000" flipV="1">
            <a:off x="6027737" y="2336800"/>
            <a:ext cx="192088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812799" y="2858055"/>
            <a:ext cx="22653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333333"/>
                </a:solidFill>
              </a:rPr>
              <a:t>ระบุกระบวนการในปัจจุบัน</a:t>
            </a:r>
            <a:endParaRPr lang="en-US" sz="1800" dirty="0">
              <a:solidFill>
                <a:srgbClr val="333333"/>
              </a:solidFill>
            </a:endParaRPr>
          </a:p>
        </p:txBody>
      </p:sp>
      <p:cxnSp>
        <p:nvCxnSpPr>
          <p:cNvPr id="184345" name="AutoShape 25"/>
          <p:cNvCxnSpPr>
            <a:cxnSpLocks noChangeShapeType="1"/>
          </p:cNvCxnSpPr>
          <p:nvPr/>
        </p:nvCxnSpPr>
        <p:spPr bwMode="auto">
          <a:xfrm>
            <a:off x="2828925" y="3044825"/>
            <a:ext cx="179387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1898649" y="2084387"/>
            <a:ext cx="25511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333333"/>
                </a:solidFill>
              </a:rPr>
              <a:t>จัดวางอุปกรณ์ไว้รวมกันตามลำดับ</a:t>
            </a:r>
            <a:endParaRPr lang="en-US" sz="1800" dirty="0">
              <a:solidFill>
                <a:srgbClr val="333333"/>
              </a:solidFill>
            </a:endParaRPr>
          </a:p>
        </p:txBody>
      </p:sp>
      <p:cxnSp>
        <p:nvCxnSpPr>
          <p:cNvPr id="184347" name="AutoShape 27"/>
          <p:cNvCxnSpPr>
            <a:cxnSpLocks noChangeShapeType="1"/>
          </p:cNvCxnSpPr>
          <p:nvPr/>
        </p:nvCxnSpPr>
        <p:spPr bwMode="auto">
          <a:xfrm>
            <a:off x="4257675" y="2278062"/>
            <a:ext cx="177800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6756400" y="4164012"/>
            <a:ext cx="15795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333333"/>
                </a:solidFill>
              </a:rPr>
              <a:t>ริเริ่ม</a:t>
            </a:r>
            <a:r>
              <a:rPr lang="th-TH" sz="1800" dirty="0" err="1" smtClean="0">
                <a:solidFill>
                  <a:srgbClr val="333333"/>
                </a:solidFill>
              </a:rPr>
              <a:t>ระบบคัม</a:t>
            </a:r>
            <a:r>
              <a:rPr lang="th-TH" sz="1800" dirty="0" smtClean="0">
                <a:solidFill>
                  <a:srgbClr val="333333"/>
                </a:solidFill>
              </a:rPr>
              <a:t>บัง</a:t>
            </a:r>
            <a:endParaRPr lang="en-US" sz="1800" dirty="0">
              <a:solidFill>
                <a:srgbClr val="333333"/>
              </a:solidFill>
            </a:endParaRPr>
          </a:p>
        </p:txBody>
      </p:sp>
      <p:cxnSp>
        <p:nvCxnSpPr>
          <p:cNvPr id="184349" name="AutoShape 29"/>
          <p:cNvCxnSpPr>
            <a:cxnSpLocks noChangeShapeType="1"/>
          </p:cNvCxnSpPr>
          <p:nvPr/>
        </p:nvCxnSpPr>
        <p:spPr bwMode="auto">
          <a:xfrm rot="10800000">
            <a:off x="6219825" y="3870325"/>
            <a:ext cx="492125" cy="471487"/>
          </a:xfrm>
          <a:prstGeom prst="bentConnector3">
            <a:avLst>
              <a:gd name="adj1" fmla="val 51259"/>
            </a:avLst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1020762" y="4903787"/>
            <a:ext cx="2514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333333"/>
                </a:solidFill>
              </a:rPr>
              <a:t>เปลี่ยนไปสู่การไหลแบบทีละขั้น</a:t>
            </a:r>
            <a:endParaRPr lang="en-US" sz="1800" dirty="0">
              <a:solidFill>
                <a:srgbClr val="333333"/>
              </a:solidFill>
            </a:endParaRPr>
          </a:p>
        </p:txBody>
      </p:sp>
      <p:cxnSp>
        <p:nvCxnSpPr>
          <p:cNvPr id="184351" name="AutoShape 31"/>
          <p:cNvCxnSpPr>
            <a:cxnSpLocks noChangeShapeType="1"/>
            <a:stCxn id="184350" idx="3"/>
          </p:cNvCxnSpPr>
          <p:nvPr/>
        </p:nvCxnSpPr>
        <p:spPr bwMode="auto">
          <a:xfrm flipV="1">
            <a:off x="3535362" y="4651375"/>
            <a:ext cx="342900" cy="437078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Takt</a:t>
            </a:r>
            <a:r>
              <a:rPr lang="en-US" dirty="0" smtClean="0"/>
              <a:t> Time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b="1" dirty="0" smtClean="0"/>
              <a:t>กุญแจสู่การวางแผนประจำวันคือการหา</a:t>
            </a:r>
            <a:r>
              <a:rPr lang="th-TH" sz="2000" b="1" dirty="0" smtClean="0"/>
              <a:t> </a:t>
            </a:r>
            <a:r>
              <a:rPr lang="en-US" sz="2000" b="1" dirty="0" err="1" smtClean="0"/>
              <a:t>Takt</a:t>
            </a:r>
            <a:r>
              <a:rPr lang="en-US" sz="2000" b="1" dirty="0" smtClean="0"/>
              <a:t> Time</a:t>
            </a:r>
          </a:p>
          <a:p>
            <a:pPr>
              <a:buNone/>
            </a:pPr>
            <a:r>
              <a:rPr lang="en-US" sz="2000" dirty="0"/>
              <a:t>		</a:t>
            </a:r>
            <a:r>
              <a:rPr lang="th-TH" sz="2000" dirty="0" smtClean="0"/>
              <a:t>คือ อัตราที่ต้องผลิตสินค้าเพื่อเติมเต็มคำสั่งซื้อของลูกค้า ซึ่งมีจุดประสงค์เพื่อทำให้การผลิตนั้นสอดคล้องกันกับปริมาณความต้องการสินค้าของตลาด</a:t>
            </a:r>
            <a:endParaRPr lang="th-TH" sz="2000" dirty="0"/>
          </a:p>
          <a:p>
            <a:pPr>
              <a:buNone/>
            </a:pPr>
            <a:r>
              <a:rPr lang="th-TH" sz="2000" dirty="0" smtClean="0"/>
              <a:t>สูตรการคำนวณ  </a:t>
            </a:r>
          </a:p>
          <a:p>
            <a:pPr>
              <a:buNone/>
            </a:pPr>
            <a:endParaRPr lang="th-TH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th-TH" sz="2000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524000" y="2971800"/>
            <a:ext cx="57912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Takt</a:t>
            </a:r>
            <a:r>
              <a:rPr lang="en-US" sz="2400" dirty="0" smtClean="0"/>
              <a:t> Time     = </a:t>
            </a:r>
            <a:r>
              <a:rPr lang="th-TH" sz="2400" dirty="0" smtClean="0"/>
              <a:t>     จำนวนชั่วโมงทำงานต่อวัน</a:t>
            </a:r>
          </a:p>
          <a:p>
            <a:pPr>
              <a:buNone/>
            </a:pPr>
            <a:r>
              <a:rPr lang="th-TH" sz="2400" dirty="0" smtClean="0"/>
              <a:t>	</a:t>
            </a:r>
            <a:r>
              <a:rPr lang="th-TH" sz="2400" dirty="0"/>
              <a:t> </a:t>
            </a:r>
            <a:r>
              <a:rPr lang="th-TH" sz="2400" dirty="0" smtClean="0"/>
              <a:t>                     ยอดผลิตที่ต้องการต่อวัน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524000" y="4572000"/>
            <a:ext cx="57912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th-TH" sz="2400" dirty="0" smtClean="0"/>
              <a:t>ยอดผลิตที่ต้องการต่อวัน      </a:t>
            </a:r>
            <a:r>
              <a:rPr lang="en-US" sz="2400" dirty="0" smtClean="0"/>
              <a:t>= </a:t>
            </a:r>
            <a:r>
              <a:rPr lang="th-TH" sz="2400" dirty="0" smtClean="0"/>
              <a:t>     ยอดผลิตที่ต้องการต่อเดือน</a:t>
            </a:r>
          </a:p>
          <a:p>
            <a:pPr>
              <a:buNone/>
            </a:pPr>
            <a:r>
              <a:rPr lang="th-TH" sz="2400" dirty="0" smtClean="0"/>
              <a:t>			   จำนวนวันทำงานต่อเดือน</a:t>
            </a:r>
            <a:endParaRPr lang="th-TH" sz="2400" dirty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343400" y="3581400"/>
            <a:ext cx="2133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4572000" y="5257800"/>
            <a:ext cx="2209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57150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03238"/>
            <a:ext cx="7086600" cy="487362"/>
          </a:xfrm>
        </p:spPr>
        <p:txBody>
          <a:bodyPr/>
          <a:lstStyle/>
          <a:p>
            <a:r>
              <a:rPr lang="en-US" sz="3600" dirty="0" err="1" smtClean="0"/>
              <a:t>Kanban</a:t>
            </a:r>
            <a:endParaRPr lang="en-US" sz="2000" dirty="0"/>
          </a:p>
        </p:txBody>
      </p:sp>
      <p:sp>
        <p:nvSpPr>
          <p:cNvPr id="9" name="Rectangle 79"/>
          <p:cNvSpPr>
            <a:spLocks noChangeArrowheads="1"/>
          </p:cNvSpPr>
          <p:nvPr/>
        </p:nvSpPr>
        <p:spPr bwMode="gray">
          <a:xfrm>
            <a:off x="1066800" y="990600"/>
            <a:ext cx="693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b="1" dirty="0" smtClean="0"/>
              <a:t>Chapter4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343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</a:rPr>
              <a:t>	</a:t>
            </a:r>
            <a:r>
              <a:rPr lang="th-TH" sz="2400" dirty="0" err="1" smtClean="0">
                <a:solidFill>
                  <a:srgbClr val="002060"/>
                </a:solidFill>
              </a:rPr>
              <a:t>ระบบคัม</a:t>
            </a:r>
            <a:r>
              <a:rPr lang="th-TH" sz="2400" dirty="0" smtClean="0">
                <a:solidFill>
                  <a:srgbClr val="002060"/>
                </a:solidFill>
              </a:rPr>
              <a:t>บังจะใช้บัตรและสัญญาณที่มองเห็นได้ด้วยสายตา(</a:t>
            </a:r>
            <a:r>
              <a:rPr lang="en-US" sz="2400" dirty="0" smtClean="0">
                <a:solidFill>
                  <a:srgbClr val="002060"/>
                </a:solidFill>
              </a:rPr>
              <a:t>Visual Signal</a:t>
            </a:r>
            <a:r>
              <a:rPr lang="th-TH" sz="2400" dirty="0" smtClean="0">
                <a:solidFill>
                  <a:srgbClr val="002060"/>
                </a:solidFill>
              </a:rPr>
              <a:t>) อื่นๆ เพื่อควบคุมการไหลและการผลิตของวัสดุ</a:t>
            </a:r>
            <a:endParaRPr lang="th-TH" sz="2000" dirty="0">
              <a:solidFill>
                <a:srgbClr val="002060"/>
              </a:solidFill>
            </a:endParaRP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962400"/>
            <a:ext cx="3629025" cy="26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Kanban</a:t>
            </a:r>
            <a:endParaRPr lang="en-US" sz="2000" dirty="0"/>
          </a:p>
        </p:txBody>
      </p:sp>
      <p:sp>
        <p:nvSpPr>
          <p:cNvPr id="192515" name="Arc 3"/>
          <p:cNvSpPr>
            <a:spLocks/>
          </p:cNvSpPr>
          <p:nvPr/>
        </p:nvSpPr>
        <p:spPr bwMode="gray">
          <a:xfrm rot="17752284" flipH="1">
            <a:off x="5778500" y="2322409"/>
            <a:ext cx="1677988" cy="17383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3 w 43200"/>
              <a:gd name="T1" fmla="*/ 33545 h 43200"/>
              <a:gd name="T2" fmla="*/ 18219 w 43200"/>
              <a:gd name="T3" fmla="*/ 4293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</a:path>
              <a:path w="43200" h="43200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2516" name="Arc 4"/>
          <p:cNvSpPr>
            <a:spLocks/>
          </p:cNvSpPr>
          <p:nvPr/>
        </p:nvSpPr>
        <p:spPr bwMode="gray">
          <a:xfrm rot="5400000" flipH="1">
            <a:off x="1848644" y="1275557"/>
            <a:ext cx="1381125" cy="1420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429 w 43200"/>
              <a:gd name="T1" fmla="*/ 41975 h 42913"/>
              <a:gd name="T2" fmla="*/ 25112 w 43200"/>
              <a:gd name="T3" fmla="*/ 42913 h 42913"/>
              <a:gd name="T4" fmla="*/ 21600 w 43200"/>
              <a:gd name="T5" fmla="*/ 21600 h 4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913" fill="none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</a:path>
              <a:path w="43200" h="42913" stroke="0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92517" name="Picture 5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932488" y="2514600"/>
            <a:ext cx="1365250" cy="1352550"/>
          </a:xfrm>
          <a:prstGeom prst="rect">
            <a:avLst/>
          </a:prstGeom>
          <a:noFill/>
        </p:spPr>
      </p:pic>
      <p:sp>
        <p:nvSpPr>
          <p:cNvPr id="192518" name="Oval 6"/>
          <p:cNvSpPr>
            <a:spLocks noChangeArrowheads="1"/>
          </p:cNvSpPr>
          <p:nvPr/>
        </p:nvSpPr>
        <p:spPr bwMode="gray">
          <a:xfrm>
            <a:off x="5932488" y="2530475"/>
            <a:ext cx="1357312" cy="1355725"/>
          </a:xfrm>
          <a:prstGeom prst="ellipse">
            <a:avLst/>
          </a:prstGeom>
          <a:gradFill rotWithShape="1">
            <a:gsLst>
              <a:gs pos="0">
                <a:srgbClr val="00CC66">
                  <a:gamma/>
                  <a:shade val="26275"/>
                  <a:invGamma/>
                  <a:alpha val="89999"/>
                </a:srgbClr>
              </a:gs>
              <a:gs pos="50000">
                <a:srgbClr val="00CC66">
                  <a:alpha val="45000"/>
                </a:srgbClr>
              </a:gs>
              <a:gs pos="100000">
                <a:srgbClr val="00CC66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2519" name="Freeform 7"/>
          <p:cNvSpPr>
            <a:spLocks/>
          </p:cNvSpPr>
          <p:nvPr/>
        </p:nvSpPr>
        <p:spPr bwMode="gray">
          <a:xfrm>
            <a:off x="6072188" y="2557463"/>
            <a:ext cx="1066800" cy="471487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92520" name="Group 8"/>
          <p:cNvGrpSpPr>
            <a:grpSpLocks/>
          </p:cNvGrpSpPr>
          <p:nvPr/>
        </p:nvGrpSpPr>
        <p:grpSpPr bwMode="auto">
          <a:xfrm rot="20302575" flipH="1" flipV="1">
            <a:off x="6035675" y="3924300"/>
            <a:ext cx="1184275" cy="288925"/>
            <a:chOff x="2532" y="1051"/>
            <a:chExt cx="898" cy="237"/>
          </a:xfrm>
        </p:grpSpPr>
        <p:grpSp>
          <p:nvGrpSpPr>
            <p:cNvPr id="192521" name="Group 9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92522" name="AutoShape 10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23" name="AutoShape 11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24" name="AutoShape 12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25" name="AutoShape 13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92526" name="Group 14"/>
            <p:cNvGrpSpPr>
              <a:grpSpLocks/>
            </p:cNvGrpSpPr>
            <p:nvPr/>
          </p:nvGrpSpPr>
          <p:grpSpPr bwMode="auto">
            <a:xfrm rot="1353540">
              <a:off x="2687" y="1103"/>
              <a:ext cx="743" cy="185"/>
              <a:chOff x="1565" y="2568"/>
              <a:chExt cx="1118" cy="279"/>
            </a:xfrm>
          </p:grpSpPr>
          <p:sp>
            <p:nvSpPr>
              <p:cNvPr id="192527" name="AutoShape 15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28" name="AutoShape 16"/>
              <p:cNvSpPr>
                <a:spLocks noChangeArrowheads="1"/>
              </p:cNvSpPr>
              <p:nvPr/>
            </p:nvSpPr>
            <p:spPr bwMode="gray">
              <a:xfrm rot="6078281">
                <a:off x="1993" y="2287"/>
                <a:ext cx="228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29" name="AutoShape 17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30" name="AutoShape 18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pic>
        <p:nvPicPr>
          <p:cNvPr id="192531" name="Picture 19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81200" y="1403350"/>
            <a:ext cx="1179513" cy="1168400"/>
          </a:xfrm>
          <a:prstGeom prst="rect">
            <a:avLst/>
          </a:prstGeom>
          <a:noFill/>
        </p:spPr>
      </p:pic>
      <p:sp>
        <p:nvSpPr>
          <p:cNvPr id="192532" name="Oval 20"/>
          <p:cNvSpPr>
            <a:spLocks noChangeArrowheads="1"/>
          </p:cNvSpPr>
          <p:nvPr/>
        </p:nvSpPr>
        <p:spPr bwMode="gray">
          <a:xfrm>
            <a:off x="1981200" y="1403350"/>
            <a:ext cx="1171575" cy="1171575"/>
          </a:xfrm>
          <a:prstGeom prst="ellipse">
            <a:avLst/>
          </a:prstGeom>
          <a:gradFill rotWithShape="1">
            <a:gsLst>
              <a:gs pos="0">
                <a:srgbClr val="D15305">
                  <a:gamma/>
                  <a:shade val="26275"/>
                  <a:invGamma/>
                  <a:alpha val="89999"/>
                </a:srgbClr>
              </a:gs>
              <a:gs pos="50000">
                <a:srgbClr val="D15305">
                  <a:alpha val="45000"/>
                </a:srgbClr>
              </a:gs>
              <a:gs pos="100000">
                <a:srgbClr val="D15305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1600" b="1" dirty="0" smtClean="0"/>
              <a:t>ลด</a:t>
            </a:r>
            <a:r>
              <a:rPr lang="th-TH" sz="1600" b="1" dirty="0" err="1" smtClean="0"/>
              <a:t>จำนวนคัม</a:t>
            </a:r>
            <a:r>
              <a:rPr lang="th-TH" sz="1600" b="1" dirty="0" smtClean="0"/>
              <a:t>บัง</a:t>
            </a:r>
          </a:p>
          <a:p>
            <a:r>
              <a:rPr lang="th-TH" sz="1600" b="1" dirty="0" smtClean="0"/>
              <a:t>ลงตลอดเวลา</a:t>
            </a:r>
            <a:endParaRPr lang="th-TH" sz="1600" b="1" dirty="0"/>
          </a:p>
        </p:txBody>
      </p:sp>
      <p:sp>
        <p:nvSpPr>
          <p:cNvPr id="192533" name="Freeform 21"/>
          <p:cNvSpPr>
            <a:spLocks/>
          </p:cNvSpPr>
          <p:nvPr/>
        </p:nvSpPr>
        <p:spPr bwMode="gray">
          <a:xfrm>
            <a:off x="2184400" y="1427163"/>
            <a:ext cx="920750" cy="4064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6600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92535" name="Rectangle 23"/>
          <p:cNvSpPr>
            <a:spLocks noChangeArrowheads="1"/>
          </p:cNvSpPr>
          <p:nvPr/>
        </p:nvSpPr>
        <p:spPr bwMode="auto">
          <a:xfrm>
            <a:off x="6019800" y="2819400"/>
            <a:ext cx="213552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th-TH" sz="1800" b="1" dirty="0" smtClean="0">
                <a:solidFill>
                  <a:srgbClr val="C00000"/>
                </a:solidFill>
              </a:rPr>
              <a:t>กระบวนการปลายทางเบิกสิ้นค้า</a:t>
            </a:r>
          </a:p>
          <a:p>
            <a:pPr algn="ctr" eaLnBrk="0" hangingPunct="0"/>
            <a:r>
              <a:rPr lang="th-TH" sz="1800" b="1" dirty="0" smtClean="0">
                <a:solidFill>
                  <a:srgbClr val="C00000"/>
                </a:solidFill>
              </a:rPr>
              <a:t>จากกระบวนการต้นทาง</a:t>
            </a:r>
            <a:endParaRPr lang="en-US" sz="1800" b="1" dirty="0">
              <a:solidFill>
                <a:srgbClr val="C00000"/>
              </a:solidFill>
            </a:endParaRPr>
          </a:p>
        </p:txBody>
      </p:sp>
      <p:grpSp>
        <p:nvGrpSpPr>
          <p:cNvPr id="192538" name="Group 26"/>
          <p:cNvGrpSpPr>
            <a:grpSpLocks/>
          </p:cNvGrpSpPr>
          <p:nvPr/>
        </p:nvGrpSpPr>
        <p:grpSpPr bwMode="auto">
          <a:xfrm>
            <a:off x="2817813" y="2125663"/>
            <a:ext cx="579437" cy="1350962"/>
            <a:chOff x="1821" y="1330"/>
            <a:chExt cx="365" cy="851"/>
          </a:xfrm>
        </p:grpSpPr>
        <p:sp>
          <p:nvSpPr>
            <p:cNvPr id="192539" name="Oval 27"/>
            <p:cNvSpPr>
              <a:spLocks noChangeArrowheads="1"/>
            </p:cNvSpPr>
            <p:nvPr/>
          </p:nvSpPr>
          <p:spPr bwMode="auto">
            <a:xfrm rot="-2509211">
              <a:off x="1821" y="1447"/>
              <a:ext cx="101" cy="30"/>
            </a:xfrm>
            <a:prstGeom prst="ellipse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660066">
                    <a:gamma/>
                    <a:tint val="40000"/>
                    <a:invGamma/>
                  </a:srgbClr>
                </a:gs>
                <a:gs pos="100000">
                  <a:srgbClr val="6600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2540" name="AutoShape 28"/>
            <p:cNvSpPr>
              <a:spLocks noChangeArrowheads="1"/>
            </p:cNvSpPr>
            <p:nvPr/>
          </p:nvSpPr>
          <p:spPr bwMode="gray">
            <a:xfrm rot="8122410">
              <a:off x="2131" y="1330"/>
              <a:ext cx="55" cy="851"/>
            </a:xfrm>
            <a:prstGeom prst="can">
              <a:avLst>
                <a:gd name="adj" fmla="val 4133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92541" name="Group 29"/>
          <p:cNvGrpSpPr>
            <a:grpSpLocks/>
          </p:cNvGrpSpPr>
          <p:nvPr/>
        </p:nvGrpSpPr>
        <p:grpSpPr bwMode="auto">
          <a:xfrm>
            <a:off x="4665663" y="3213100"/>
            <a:ext cx="1474787" cy="139700"/>
            <a:chOff x="3083" y="2333"/>
            <a:chExt cx="1098" cy="55"/>
          </a:xfrm>
        </p:grpSpPr>
        <p:sp>
          <p:nvSpPr>
            <p:cNvPr id="192542" name="Oval 30"/>
            <p:cNvSpPr>
              <a:spLocks noChangeArrowheads="1"/>
            </p:cNvSpPr>
            <p:nvPr/>
          </p:nvSpPr>
          <p:spPr bwMode="auto">
            <a:xfrm rot="5607574">
              <a:off x="4129" y="2337"/>
              <a:ext cx="55" cy="48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20000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20000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2543" name="AutoShape 31"/>
            <p:cNvSpPr>
              <a:spLocks noChangeArrowheads="1"/>
            </p:cNvSpPr>
            <p:nvPr/>
          </p:nvSpPr>
          <p:spPr bwMode="gray">
            <a:xfrm rot="16242395" flipH="1">
              <a:off x="3606" y="1810"/>
              <a:ext cx="40" cy="1086"/>
            </a:xfrm>
            <a:prstGeom prst="can">
              <a:avLst>
                <a:gd name="adj" fmla="val 72526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192544" name="Picture 32" descr="circuler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3495675" y="2801938"/>
            <a:ext cx="1654175" cy="1641475"/>
          </a:xfrm>
          <a:prstGeom prst="rect">
            <a:avLst/>
          </a:prstGeom>
          <a:noFill/>
        </p:spPr>
      </p:pic>
      <p:sp>
        <p:nvSpPr>
          <p:cNvPr id="192545" name="Oval 33"/>
          <p:cNvSpPr>
            <a:spLocks noChangeArrowheads="1"/>
          </p:cNvSpPr>
          <p:nvPr/>
        </p:nvSpPr>
        <p:spPr bwMode="gray">
          <a:xfrm>
            <a:off x="3495675" y="2801938"/>
            <a:ext cx="1643063" cy="1644650"/>
          </a:xfrm>
          <a:prstGeom prst="ellipse">
            <a:avLst/>
          </a:prstGeom>
          <a:gradFill rotWithShape="1">
            <a:gsLst>
              <a:gs pos="0">
                <a:srgbClr val="FFFF00">
                  <a:alpha val="45000"/>
                </a:srgbClr>
              </a:gs>
              <a:gs pos="100000">
                <a:srgbClr val="FFFF00">
                  <a:gamma/>
                  <a:shade val="26275"/>
                  <a:invGamma/>
                  <a:alpha val="89999"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2546" name="Freeform 34"/>
          <p:cNvSpPr>
            <a:spLocks/>
          </p:cNvSpPr>
          <p:nvPr/>
        </p:nvSpPr>
        <p:spPr bwMode="gray">
          <a:xfrm>
            <a:off x="3665538" y="2835275"/>
            <a:ext cx="1292225" cy="569913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92547" name="Group 35"/>
          <p:cNvGrpSpPr>
            <a:grpSpLocks/>
          </p:cNvGrpSpPr>
          <p:nvPr/>
        </p:nvGrpSpPr>
        <p:grpSpPr bwMode="auto">
          <a:xfrm rot="-1297425" flipH="1" flipV="1">
            <a:off x="3619500" y="4084638"/>
            <a:ext cx="1435100" cy="349250"/>
            <a:chOff x="2532" y="1051"/>
            <a:chExt cx="893" cy="246"/>
          </a:xfrm>
        </p:grpSpPr>
        <p:grpSp>
          <p:nvGrpSpPr>
            <p:cNvPr id="192548" name="Group 3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92549" name="AutoShape 3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50" name="AutoShape 3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51" name="AutoShape 3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52" name="AutoShape 4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92553" name="Group 4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92554" name="AutoShape 4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55" name="AutoShape 4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56" name="AutoShape 4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57" name="AutoShape 4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192558" name="Rectangle 46"/>
          <p:cNvSpPr>
            <a:spLocks noChangeArrowheads="1"/>
          </p:cNvSpPr>
          <p:nvPr/>
        </p:nvSpPr>
        <p:spPr bwMode="auto">
          <a:xfrm>
            <a:off x="3990975" y="3392488"/>
            <a:ext cx="683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1C1C1C"/>
                </a:solidFill>
              </a:rPr>
              <a:t>Law</a:t>
            </a:r>
            <a:endParaRPr lang="en-US" sz="2000" b="1" dirty="0">
              <a:solidFill>
                <a:srgbClr val="1C1C1C"/>
              </a:solidFill>
            </a:endParaRPr>
          </a:p>
        </p:txBody>
      </p:sp>
      <p:grpSp>
        <p:nvGrpSpPr>
          <p:cNvPr id="192559" name="Group 47"/>
          <p:cNvGrpSpPr>
            <a:grpSpLocks/>
          </p:cNvGrpSpPr>
          <p:nvPr/>
        </p:nvGrpSpPr>
        <p:grpSpPr bwMode="auto">
          <a:xfrm>
            <a:off x="2527300" y="3900488"/>
            <a:ext cx="1458913" cy="576262"/>
            <a:chOff x="1651" y="2475"/>
            <a:chExt cx="919" cy="363"/>
          </a:xfrm>
        </p:grpSpPr>
        <p:sp>
          <p:nvSpPr>
            <p:cNvPr id="192560" name="Oval 48"/>
            <p:cNvSpPr>
              <a:spLocks noChangeArrowheads="1"/>
            </p:cNvSpPr>
            <p:nvPr/>
          </p:nvSpPr>
          <p:spPr bwMode="auto">
            <a:xfrm rot="3461289">
              <a:off x="2408" y="2500"/>
              <a:ext cx="110" cy="60"/>
            </a:xfrm>
            <a:prstGeom prst="ellipse">
              <a:avLst/>
            </a:prstGeom>
            <a:gradFill rotWithShape="1">
              <a:gsLst>
                <a:gs pos="0">
                  <a:srgbClr val="996600"/>
                </a:gs>
                <a:gs pos="50000">
                  <a:srgbClr val="996600">
                    <a:gamma/>
                    <a:tint val="40000"/>
                    <a:invGamma/>
                  </a:srgbClr>
                </a:gs>
                <a:gs pos="100000">
                  <a:srgbClr val="9966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2561" name="AutoShape 49"/>
            <p:cNvSpPr>
              <a:spLocks noChangeArrowheads="1"/>
            </p:cNvSpPr>
            <p:nvPr/>
          </p:nvSpPr>
          <p:spPr bwMode="gray">
            <a:xfrm rot="13955520" flipH="1">
              <a:off x="2077" y="2344"/>
              <a:ext cx="68" cy="919"/>
            </a:xfrm>
            <a:prstGeom prst="can">
              <a:avLst>
                <a:gd name="adj" fmla="val 3610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92562" name="Arc 50"/>
          <p:cNvSpPr>
            <a:spLocks/>
          </p:cNvSpPr>
          <p:nvPr/>
        </p:nvSpPr>
        <p:spPr bwMode="gray">
          <a:xfrm rot="5910476" flipH="1">
            <a:off x="1748631" y="4245769"/>
            <a:ext cx="1677988" cy="17081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182 w 43200"/>
              <a:gd name="T1" fmla="*/ 41886 h 42427"/>
              <a:gd name="T2" fmla="*/ 27326 w 43200"/>
              <a:gd name="T3" fmla="*/ 42427 h 42427"/>
              <a:gd name="T4" fmla="*/ 21600 w 43200"/>
              <a:gd name="T5" fmla="*/ 21600 h 4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427" fill="none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</a:path>
              <a:path w="43200" h="42427" stroke="0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92564" name="Picture 52" descr="circuler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866900" y="4402138"/>
            <a:ext cx="1431925" cy="1419225"/>
          </a:xfrm>
          <a:prstGeom prst="rect">
            <a:avLst/>
          </a:prstGeom>
          <a:noFill/>
        </p:spPr>
      </p:pic>
      <p:sp>
        <p:nvSpPr>
          <p:cNvPr id="192565" name="Oval 53"/>
          <p:cNvSpPr>
            <a:spLocks noChangeArrowheads="1"/>
          </p:cNvSpPr>
          <p:nvPr/>
        </p:nvSpPr>
        <p:spPr bwMode="gray">
          <a:xfrm>
            <a:off x="1866900" y="4402138"/>
            <a:ext cx="1422400" cy="1422400"/>
          </a:xfrm>
          <a:prstGeom prst="ellipse">
            <a:avLst/>
          </a:prstGeom>
          <a:gradFill rotWithShape="1">
            <a:gsLst>
              <a:gs pos="0">
                <a:srgbClr val="CC66FF">
                  <a:gamma/>
                  <a:shade val="26275"/>
                  <a:invGamma/>
                  <a:alpha val="89999"/>
                </a:srgbClr>
              </a:gs>
              <a:gs pos="50000">
                <a:srgbClr val="CC66FF">
                  <a:alpha val="45000"/>
                </a:srgbClr>
              </a:gs>
              <a:gs pos="100000">
                <a:srgbClr val="CC66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1600" b="1" dirty="0" smtClean="0">
                <a:solidFill>
                  <a:srgbClr val="002060"/>
                </a:solidFill>
              </a:rPr>
              <a:t>มีการจัดทำการ</a:t>
            </a:r>
          </a:p>
          <a:p>
            <a:r>
              <a:rPr lang="th-TH" sz="1600" b="1" dirty="0" smtClean="0">
                <a:solidFill>
                  <a:srgbClr val="002060"/>
                </a:solidFill>
              </a:rPr>
              <a:t>ปรับเรียบการผลิต</a:t>
            </a:r>
            <a:endParaRPr lang="th-TH" sz="1600" b="1" dirty="0">
              <a:solidFill>
                <a:srgbClr val="002060"/>
              </a:solidFill>
            </a:endParaRPr>
          </a:p>
        </p:txBody>
      </p:sp>
      <p:sp>
        <p:nvSpPr>
          <p:cNvPr id="192566" name="Freeform 54"/>
          <p:cNvSpPr>
            <a:spLocks/>
          </p:cNvSpPr>
          <p:nvPr/>
        </p:nvSpPr>
        <p:spPr bwMode="gray">
          <a:xfrm>
            <a:off x="2014538" y="4430713"/>
            <a:ext cx="1117600" cy="493712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2C2F0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92567" name="Group 55"/>
          <p:cNvGrpSpPr>
            <a:grpSpLocks/>
          </p:cNvGrpSpPr>
          <p:nvPr/>
        </p:nvGrpSpPr>
        <p:grpSpPr bwMode="auto">
          <a:xfrm rot="-1297425" flipH="1" flipV="1">
            <a:off x="1974850" y="5511800"/>
            <a:ext cx="1241425" cy="301625"/>
            <a:chOff x="2532" y="1051"/>
            <a:chExt cx="893" cy="246"/>
          </a:xfrm>
        </p:grpSpPr>
        <p:grpSp>
          <p:nvGrpSpPr>
            <p:cNvPr id="192568" name="Group 5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92569" name="AutoShape 57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70" name="AutoShape 58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71" name="AutoShape 59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72" name="AutoShape 60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92573" name="Group 6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92574" name="AutoShape 62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75" name="AutoShape 63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76" name="AutoShape 64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77" name="AutoShape 65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192579" name="Group 67"/>
          <p:cNvGrpSpPr>
            <a:grpSpLocks/>
          </p:cNvGrpSpPr>
          <p:nvPr/>
        </p:nvGrpSpPr>
        <p:grpSpPr bwMode="auto">
          <a:xfrm rot="-1297425" flipH="1" flipV="1">
            <a:off x="2152650" y="2317750"/>
            <a:ext cx="1022350" cy="247650"/>
            <a:chOff x="2532" y="1051"/>
            <a:chExt cx="893" cy="246"/>
          </a:xfrm>
        </p:grpSpPr>
        <p:grpSp>
          <p:nvGrpSpPr>
            <p:cNvPr id="192580" name="Group 6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92581" name="AutoShape 69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82" name="AutoShape 70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83" name="AutoShape 71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84" name="AutoShape 72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92585" name="Group 7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92586" name="AutoShape 74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87" name="AutoShape 75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88" name="AutoShape 76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92589" name="AutoShape 77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82" name="สี่เหลี่ยมมุมมน 81"/>
          <p:cNvSpPr/>
          <p:nvPr/>
        </p:nvSpPr>
        <p:spPr>
          <a:xfrm>
            <a:off x="4876800" y="1524000"/>
            <a:ext cx="3124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i="1" dirty="0" smtClean="0"/>
              <a:t>กฎการผลิตแบบดึง</a:t>
            </a:r>
            <a:r>
              <a:rPr lang="th-TH" sz="2400" b="1" i="1" dirty="0" err="1" smtClean="0"/>
              <a:t>ด้วยคัม</a:t>
            </a:r>
            <a:r>
              <a:rPr lang="th-TH" sz="2400" b="1" i="1" dirty="0" smtClean="0"/>
              <a:t>บัง</a:t>
            </a:r>
            <a:endParaRPr lang="th-TH" sz="2400" b="1" i="1" dirty="0"/>
          </a:p>
        </p:txBody>
      </p:sp>
      <p:sp>
        <p:nvSpPr>
          <p:cNvPr id="86" name="Oval 6"/>
          <p:cNvSpPr>
            <a:spLocks noChangeArrowheads="1"/>
          </p:cNvSpPr>
          <p:nvPr/>
        </p:nvSpPr>
        <p:spPr bwMode="gray">
          <a:xfrm>
            <a:off x="5867400" y="4495800"/>
            <a:ext cx="1357312" cy="1355725"/>
          </a:xfrm>
          <a:prstGeom prst="ellipse">
            <a:avLst/>
          </a:prstGeom>
          <a:gradFill rotWithShape="1">
            <a:gsLst>
              <a:gs pos="0">
                <a:srgbClr val="00CC66">
                  <a:gamma/>
                  <a:shade val="26275"/>
                  <a:invGamma/>
                  <a:alpha val="89999"/>
                </a:srgbClr>
              </a:gs>
              <a:gs pos="50000">
                <a:srgbClr val="00CC66">
                  <a:alpha val="45000"/>
                </a:srgbClr>
              </a:gs>
              <a:gs pos="100000">
                <a:srgbClr val="00CC66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1800" b="1" dirty="0" smtClean="0">
                <a:solidFill>
                  <a:srgbClr val="C00000"/>
                </a:solidFill>
              </a:rPr>
              <a:t>กระบวนการที่อยู่ต้นทาง</a:t>
            </a:r>
          </a:p>
          <a:p>
            <a:r>
              <a:rPr lang="th-TH" sz="1800" b="1" dirty="0" smtClean="0">
                <a:solidFill>
                  <a:srgbClr val="C00000"/>
                </a:solidFill>
              </a:rPr>
              <a:t>ผลิตเฉพาะสิ่งที่ถูกเบิก</a:t>
            </a:r>
            <a:endParaRPr lang="th-TH" sz="1800" b="1" dirty="0">
              <a:solidFill>
                <a:srgbClr val="C00000"/>
              </a:solidFill>
            </a:endParaRPr>
          </a:p>
        </p:txBody>
      </p:sp>
      <p:grpSp>
        <p:nvGrpSpPr>
          <p:cNvPr id="83" name="Group 29"/>
          <p:cNvGrpSpPr>
            <a:grpSpLocks/>
          </p:cNvGrpSpPr>
          <p:nvPr/>
        </p:nvGrpSpPr>
        <p:grpSpPr bwMode="auto">
          <a:xfrm rot="1287989">
            <a:off x="4698810" y="4532209"/>
            <a:ext cx="1474787" cy="139700"/>
            <a:chOff x="3083" y="2333"/>
            <a:chExt cx="1098" cy="55"/>
          </a:xfrm>
        </p:grpSpPr>
        <p:sp>
          <p:nvSpPr>
            <p:cNvPr id="84" name="Oval 30"/>
            <p:cNvSpPr>
              <a:spLocks noChangeArrowheads="1"/>
            </p:cNvSpPr>
            <p:nvPr/>
          </p:nvSpPr>
          <p:spPr bwMode="auto">
            <a:xfrm rot="5607574">
              <a:off x="4129" y="2337"/>
              <a:ext cx="55" cy="48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20000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20000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" name="AutoShape 31"/>
            <p:cNvSpPr>
              <a:spLocks noChangeArrowheads="1"/>
            </p:cNvSpPr>
            <p:nvPr/>
          </p:nvSpPr>
          <p:spPr bwMode="gray">
            <a:xfrm rot="16242395" flipH="1">
              <a:off x="3606" y="1810"/>
              <a:ext cx="40" cy="1086"/>
            </a:xfrm>
            <a:prstGeom prst="can">
              <a:avLst>
                <a:gd name="adj" fmla="val 72526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0" name="Oval 20"/>
          <p:cNvSpPr>
            <a:spLocks noChangeArrowheads="1"/>
          </p:cNvSpPr>
          <p:nvPr/>
        </p:nvSpPr>
        <p:spPr bwMode="gray">
          <a:xfrm>
            <a:off x="1066800" y="2590800"/>
            <a:ext cx="1171575" cy="1171575"/>
          </a:xfrm>
          <a:prstGeom prst="ellipse">
            <a:avLst/>
          </a:prstGeom>
          <a:gradFill rotWithShape="1">
            <a:gsLst>
              <a:gs pos="0">
                <a:srgbClr val="D15305">
                  <a:gamma/>
                  <a:shade val="26275"/>
                  <a:invGamma/>
                  <a:alpha val="89999"/>
                </a:srgbClr>
              </a:gs>
              <a:gs pos="50000">
                <a:srgbClr val="D15305">
                  <a:alpha val="45000"/>
                </a:srgbClr>
              </a:gs>
              <a:gs pos="100000">
                <a:srgbClr val="D15305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1600" b="1" dirty="0"/>
          </a:p>
        </p:txBody>
      </p:sp>
      <p:grpSp>
        <p:nvGrpSpPr>
          <p:cNvPr id="87" name="Group 26"/>
          <p:cNvGrpSpPr>
            <a:grpSpLocks/>
          </p:cNvGrpSpPr>
          <p:nvPr/>
        </p:nvGrpSpPr>
        <p:grpSpPr bwMode="auto">
          <a:xfrm rot="19457336">
            <a:off x="2433561" y="2861498"/>
            <a:ext cx="579437" cy="1350962"/>
            <a:chOff x="1821" y="1330"/>
            <a:chExt cx="365" cy="851"/>
          </a:xfrm>
        </p:grpSpPr>
        <p:sp>
          <p:nvSpPr>
            <p:cNvPr id="88" name="Oval 27"/>
            <p:cNvSpPr>
              <a:spLocks noChangeArrowheads="1"/>
            </p:cNvSpPr>
            <p:nvPr/>
          </p:nvSpPr>
          <p:spPr bwMode="auto">
            <a:xfrm rot="-2509211">
              <a:off x="1821" y="1447"/>
              <a:ext cx="101" cy="30"/>
            </a:xfrm>
            <a:prstGeom prst="ellipse">
              <a:avLst/>
            </a:prstGeom>
            <a:gradFill rotWithShape="1">
              <a:gsLst>
                <a:gs pos="0">
                  <a:srgbClr val="660066"/>
                </a:gs>
                <a:gs pos="50000">
                  <a:srgbClr val="660066">
                    <a:gamma/>
                    <a:tint val="40000"/>
                    <a:invGamma/>
                  </a:srgbClr>
                </a:gs>
                <a:gs pos="100000">
                  <a:srgbClr val="660066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9" name="AutoShape 28"/>
            <p:cNvSpPr>
              <a:spLocks noChangeArrowheads="1"/>
            </p:cNvSpPr>
            <p:nvPr/>
          </p:nvSpPr>
          <p:spPr bwMode="gray">
            <a:xfrm rot="8122410">
              <a:off x="2131" y="1330"/>
              <a:ext cx="55" cy="851"/>
            </a:xfrm>
            <a:prstGeom prst="can">
              <a:avLst>
                <a:gd name="adj" fmla="val 4133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91" name="Group 47"/>
          <p:cNvGrpSpPr>
            <a:grpSpLocks/>
          </p:cNvGrpSpPr>
          <p:nvPr/>
        </p:nvGrpSpPr>
        <p:grpSpPr bwMode="auto">
          <a:xfrm rot="18220235">
            <a:off x="3591427" y="4500807"/>
            <a:ext cx="1181049" cy="473310"/>
            <a:chOff x="1651" y="2475"/>
            <a:chExt cx="919" cy="363"/>
          </a:xfrm>
        </p:grpSpPr>
        <p:sp>
          <p:nvSpPr>
            <p:cNvPr id="92" name="Oval 48"/>
            <p:cNvSpPr>
              <a:spLocks noChangeArrowheads="1"/>
            </p:cNvSpPr>
            <p:nvPr/>
          </p:nvSpPr>
          <p:spPr bwMode="auto">
            <a:xfrm rot="3461289">
              <a:off x="2408" y="2500"/>
              <a:ext cx="110" cy="60"/>
            </a:xfrm>
            <a:prstGeom prst="ellipse">
              <a:avLst/>
            </a:prstGeom>
            <a:gradFill rotWithShape="1">
              <a:gsLst>
                <a:gs pos="0">
                  <a:srgbClr val="996600"/>
                </a:gs>
                <a:gs pos="50000">
                  <a:srgbClr val="996600">
                    <a:gamma/>
                    <a:tint val="40000"/>
                    <a:invGamma/>
                  </a:srgbClr>
                </a:gs>
                <a:gs pos="100000">
                  <a:srgbClr val="9966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3" name="AutoShape 49"/>
            <p:cNvSpPr>
              <a:spLocks noChangeArrowheads="1"/>
            </p:cNvSpPr>
            <p:nvPr/>
          </p:nvSpPr>
          <p:spPr bwMode="gray">
            <a:xfrm rot="13955520" flipH="1">
              <a:off x="2077" y="2344"/>
              <a:ext cx="68" cy="919"/>
            </a:xfrm>
            <a:prstGeom prst="can">
              <a:avLst>
                <a:gd name="adj" fmla="val 36102"/>
              </a:avLst>
            </a:pr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4" name="Oval 53"/>
          <p:cNvSpPr>
            <a:spLocks noChangeArrowheads="1"/>
          </p:cNvSpPr>
          <p:nvPr/>
        </p:nvSpPr>
        <p:spPr bwMode="gray">
          <a:xfrm>
            <a:off x="3733800" y="5029200"/>
            <a:ext cx="1422400" cy="1422400"/>
          </a:xfrm>
          <a:prstGeom prst="ellipse">
            <a:avLst/>
          </a:prstGeom>
          <a:gradFill rotWithShape="1">
            <a:gsLst>
              <a:gs pos="0">
                <a:srgbClr val="CC66FF">
                  <a:gamma/>
                  <a:shade val="26275"/>
                  <a:invGamma/>
                  <a:alpha val="89999"/>
                </a:srgbClr>
              </a:gs>
              <a:gs pos="50000">
                <a:srgbClr val="CC66FF">
                  <a:alpha val="45000"/>
                </a:srgbClr>
              </a:gs>
              <a:gs pos="100000">
                <a:srgbClr val="CC66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1600" b="1" dirty="0" smtClean="0">
                <a:solidFill>
                  <a:srgbClr val="002060"/>
                </a:solidFill>
              </a:rPr>
              <a:t>ทุกกระบวนการส่งเฉพาะสินค้า</a:t>
            </a:r>
          </a:p>
          <a:p>
            <a:r>
              <a:rPr lang="th-TH" sz="1600" b="1" dirty="0" smtClean="0">
                <a:solidFill>
                  <a:srgbClr val="002060"/>
                </a:solidFill>
              </a:rPr>
              <a:t>ที่ไม่มีความบกพร่อง 100</a:t>
            </a:r>
            <a:r>
              <a:rPr lang="en-US" sz="1600" b="1" dirty="0" smtClean="0">
                <a:solidFill>
                  <a:srgbClr val="002060"/>
                </a:solidFill>
              </a:rPr>
              <a:t>%</a:t>
            </a:r>
            <a:endParaRPr lang="th-TH" sz="1600" b="1" dirty="0">
              <a:solidFill>
                <a:srgbClr val="002060"/>
              </a:solidFill>
            </a:endParaRPr>
          </a:p>
        </p:txBody>
      </p:sp>
      <p:sp>
        <p:nvSpPr>
          <p:cNvPr id="95" name="Arc 50"/>
          <p:cNvSpPr>
            <a:spLocks/>
          </p:cNvSpPr>
          <p:nvPr/>
        </p:nvSpPr>
        <p:spPr bwMode="gray">
          <a:xfrm rot="16437236" flipH="1">
            <a:off x="3635008" y="4895406"/>
            <a:ext cx="1677988" cy="17081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182 w 43200"/>
              <a:gd name="T1" fmla="*/ 41886 h 42427"/>
              <a:gd name="T2" fmla="*/ 27326 w 43200"/>
              <a:gd name="T3" fmla="*/ 42427 h 42427"/>
              <a:gd name="T4" fmla="*/ 21600 w 43200"/>
              <a:gd name="T5" fmla="*/ 21600 h 4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427" fill="none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</a:path>
              <a:path w="43200" h="42427" stroke="0" extrusionOk="0">
                <a:moveTo>
                  <a:pt x="14181" y="41886"/>
                </a:moveTo>
                <a:cubicBezTo>
                  <a:pt x="5664" y="38771"/>
                  <a:pt x="0" y="3066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324"/>
                  <a:pt x="36702" y="39849"/>
                  <a:pt x="27326" y="42427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6" name="Arc 3"/>
          <p:cNvSpPr>
            <a:spLocks/>
          </p:cNvSpPr>
          <p:nvPr/>
        </p:nvSpPr>
        <p:spPr bwMode="gray">
          <a:xfrm rot="17752284" flipH="1">
            <a:off x="5709063" y="4303609"/>
            <a:ext cx="1677988" cy="17383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03 w 43200"/>
              <a:gd name="T1" fmla="*/ 33545 h 43200"/>
              <a:gd name="T2" fmla="*/ 18219 w 43200"/>
              <a:gd name="T3" fmla="*/ 4293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</a:path>
              <a:path w="43200" h="43200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20467" y="43200"/>
                  <a:pt x="19337" y="43110"/>
                  <a:pt x="18219" y="42933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7" name="Arc 4"/>
          <p:cNvSpPr>
            <a:spLocks/>
          </p:cNvSpPr>
          <p:nvPr/>
        </p:nvSpPr>
        <p:spPr bwMode="gray">
          <a:xfrm rot="20903912" flipH="1">
            <a:off x="961231" y="2485231"/>
            <a:ext cx="1381125" cy="1420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429 w 43200"/>
              <a:gd name="T1" fmla="*/ 41975 h 42913"/>
              <a:gd name="T2" fmla="*/ 25112 w 43200"/>
              <a:gd name="T3" fmla="*/ 42913 h 42913"/>
              <a:gd name="T4" fmla="*/ 21600 w 43200"/>
              <a:gd name="T5" fmla="*/ 21600 h 42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913" fill="none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</a:path>
              <a:path w="43200" h="42913" stroke="0" extrusionOk="0">
                <a:moveTo>
                  <a:pt x="14429" y="41974"/>
                </a:moveTo>
                <a:cubicBezTo>
                  <a:pt x="5783" y="38932"/>
                  <a:pt x="0" y="307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173"/>
                  <a:pt x="35545" y="41193"/>
                  <a:pt x="25111" y="42912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1C1C1C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8" name="TextBox 97"/>
          <p:cNvSpPr txBox="1"/>
          <p:nvPr/>
        </p:nvSpPr>
        <p:spPr>
          <a:xfrm>
            <a:off x="1066800" y="28194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 smtClean="0">
                <a:solidFill>
                  <a:srgbClr val="002060"/>
                </a:solidFill>
              </a:rPr>
              <a:t>คัม</a:t>
            </a:r>
            <a:r>
              <a:rPr lang="th-TH" sz="1600" b="1" dirty="0" smtClean="0">
                <a:solidFill>
                  <a:srgbClr val="002060"/>
                </a:solidFill>
              </a:rPr>
              <a:t>บังต้องติด</a:t>
            </a:r>
          </a:p>
          <a:p>
            <a:r>
              <a:rPr lang="th-TH" sz="1600" b="1" dirty="0" smtClean="0">
                <a:solidFill>
                  <a:srgbClr val="002060"/>
                </a:solidFill>
              </a:rPr>
              <a:t>ไปกับชิ้นส่วนเสมอ</a:t>
            </a:r>
          </a:p>
          <a:p>
            <a:endParaRPr lang="th-T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มุมมน 8"/>
          <p:cNvSpPr/>
          <p:nvPr/>
        </p:nvSpPr>
        <p:spPr>
          <a:xfrm>
            <a:off x="76200" y="4495800"/>
            <a:ext cx="48006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/>
              <a:t>	ต้นทางก่อนที่จะมาสู่คุณอาจจะเป็นกระบวนการที่อยู่ก่อนหน้า หรืออาจจะเป็นผู้จัดส่งวัตถุดิบ หรือจุดประกอบย่อยก็ได้ </a:t>
            </a:r>
            <a:endParaRPr lang="th-TH" sz="2000" dirty="0"/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609600" y="1828800"/>
            <a:ext cx="7162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/>
              <a:t>	คุณจะดึงวัสดุจากกระบวนการที่ต้นทางเฉพาะเวลาที่ต้องการเพื่อมาเติมสิ่งที่ได้ใช้งานไปในการผลิตชิ้นงาน</a:t>
            </a:r>
            <a:endParaRPr lang="th-TH" sz="2000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การวิเคราะห์การผลิตแบบดึง</a:t>
            </a:r>
            <a:endParaRPr lang="th-TH" dirty="0"/>
          </a:p>
        </p:txBody>
      </p:sp>
      <p:sp>
        <p:nvSpPr>
          <p:cNvPr id="5" name="วงรี 4"/>
          <p:cNvSpPr/>
          <p:nvPr/>
        </p:nvSpPr>
        <p:spPr>
          <a:xfrm>
            <a:off x="762000" y="1143000"/>
            <a:ext cx="2362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คุณจะดึงเมื่อไร</a:t>
            </a:r>
            <a:r>
              <a:rPr lang="en-US" sz="2000" dirty="0" smtClean="0"/>
              <a:t>?</a:t>
            </a:r>
            <a:endParaRPr lang="th-TH" sz="2000" dirty="0" smtClean="0"/>
          </a:p>
        </p:txBody>
      </p:sp>
      <p:sp>
        <p:nvSpPr>
          <p:cNvPr id="6" name="วงรี 5"/>
          <p:cNvSpPr/>
          <p:nvPr/>
        </p:nvSpPr>
        <p:spPr>
          <a:xfrm>
            <a:off x="152400" y="3810000"/>
            <a:ext cx="2743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คุณจะดึงมาจากที่ไหน</a:t>
            </a:r>
            <a:r>
              <a:rPr lang="en-US" sz="2000" dirty="0" smtClean="0"/>
              <a:t>?</a:t>
            </a:r>
            <a:endParaRPr lang="th-TH" sz="2000" dirty="0" smtClean="0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3124200" y="2667000"/>
            <a:ext cx="33528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 </a:t>
            </a:r>
            <a:r>
              <a:rPr lang="th-TH" sz="2000" dirty="0" smtClean="0"/>
              <a:t>ฉันจะไม่ผลิตจนกว่าจะได้รับสัญญาณ</a:t>
            </a:r>
            <a:r>
              <a:rPr lang="en-US" sz="2000" dirty="0" smtClean="0"/>
              <a:t>! ”</a:t>
            </a:r>
            <a:endParaRPr lang="th-TH" sz="2000" dirty="0"/>
          </a:p>
        </p:txBody>
      </p:sp>
      <p:pic>
        <p:nvPicPr>
          <p:cNvPr id="210946" name="Picture 2" descr="http://www.intellion.com/fileadmin/user_upload/kanban_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053" y="3505200"/>
            <a:ext cx="4216747" cy="273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การวิเคราะห์การผลิตแบบดึง</a:t>
            </a:r>
            <a:endParaRPr lang="th-TH" dirty="0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09600" y="1828800"/>
            <a:ext cx="7162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/>
              <a:t>	คุณจะเบิกฉะเพราะสิ่งที่คุณต้องการเพื่อไปทำให้การปฏิบัติการของคุณสมบูรณ์เท่านั้น แต่อะไรก็ตามที่คุณไปดึงจะต้อง</a:t>
            </a:r>
            <a:r>
              <a:rPr lang="th-TH" sz="2000" dirty="0" err="1" smtClean="0"/>
              <a:t>มีคัม</a:t>
            </a:r>
            <a:r>
              <a:rPr lang="th-TH" sz="2000" dirty="0" smtClean="0"/>
              <a:t>บังเบิกรวมอยู่ด้วย </a:t>
            </a:r>
            <a:endParaRPr lang="th-TH" sz="2000" dirty="0"/>
          </a:p>
        </p:txBody>
      </p:sp>
      <p:sp>
        <p:nvSpPr>
          <p:cNvPr id="7" name="วงรี 6"/>
          <p:cNvSpPr/>
          <p:nvPr/>
        </p:nvSpPr>
        <p:spPr>
          <a:xfrm>
            <a:off x="762000" y="1143000"/>
            <a:ext cx="2362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คุณจะดึงอะไร</a:t>
            </a:r>
            <a:r>
              <a:rPr lang="en-US" sz="2000" dirty="0" smtClean="0"/>
              <a:t>?</a:t>
            </a:r>
            <a:endParaRPr lang="th-TH" sz="2000" dirty="0" smtClean="0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762000" y="4267200"/>
            <a:ext cx="7162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/>
              <a:t>	คุณจะผลิตเพียงเพื่อ </a:t>
            </a:r>
            <a:r>
              <a:rPr lang="en-US" sz="2000" dirty="0" smtClean="0"/>
              <a:t>“</a:t>
            </a:r>
            <a:r>
              <a:rPr lang="th-TH" sz="2000" dirty="0" smtClean="0"/>
              <a:t>เติม</a:t>
            </a:r>
            <a:r>
              <a:rPr lang="en-US" sz="2000" dirty="0" smtClean="0"/>
              <a:t>” </a:t>
            </a:r>
            <a:r>
              <a:rPr lang="th-TH" sz="2000" dirty="0" smtClean="0"/>
              <a:t>สิ่งที่ถูกเบิกไปจากกระบวนการทำงานของคุณเท่านั้น</a:t>
            </a:r>
            <a:endParaRPr lang="th-TH" sz="2000" dirty="0"/>
          </a:p>
        </p:txBody>
      </p:sp>
      <p:sp>
        <p:nvSpPr>
          <p:cNvPr id="11" name="วงรี 10"/>
          <p:cNvSpPr/>
          <p:nvPr/>
        </p:nvSpPr>
        <p:spPr>
          <a:xfrm>
            <a:off x="914400" y="3581400"/>
            <a:ext cx="2362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คุณจะผลิตอะไร</a:t>
            </a:r>
            <a:r>
              <a:rPr lang="en-US" sz="2000" dirty="0" smtClean="0"/>
              <a:t>?</a:t>
            </a:r>
            <a:endParaRPr lang="th-TH" sz="2000" dirty="0" smtClean="0"/>
          </a:p>
        </p:txBody>
      </p:sp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352800"/>
            <a:ext cx="3467100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reeform 2"/>
          <p:cNvSpPr>
            <a:spLocks/>
          </p:cNvSpPr>
          <p:nvPr/>
        </p:nvSpPr>
        <p:spPr bwMode="gray">
          <a:xfrm>
            <a:off x="5405278" y="1856071"/>
            <a:ext cx="2222962" cy="3677955"/>
          </a:xfrm>
          <a:custGeom>
            <a:avLst/>
            <a:gdLst/>
            <a:ahLst/>
            <a:cxnLst>
              <a:cxn ang="0">
                <a:pos x="1226" y="0"/>
              </a:cxn>
              <a:cxn ang="0">
                <a:pos x="1238" y="1662"/>
              </a:cxn>
              <a:cxn ang="0">
                <a:pos x="0" y="1662"/>
              </a:cxn>
              <a:cxn ang="0">
                <a:pos x="4" y="416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3539" name="Freeform 3"/>
          <p:cNvSpPr>
            <a:spLocks/>
          </p:cNvSpPr>
          <p:nvPr/>
        </p:nvSpPr>
        <p:spPr bwMode="gray">
          <a:xfrm>
            <a:off x="3298520" y="2110407"/>
            <a:ext cx="2240918" cy="3682381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88"/>
              </a:cxn>
              <a:cxn ang="0">
                <a:pos x="1248" y="1645"/>
              </a:cxn>
              <a:cxn ang="0">
                <a:pos x="0" y="1664"/>
              </a:cxn>
              <a:cxn ang="0">
                <a:pos x="0" y="391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3540" name="Freeform 4"/>
          <p:cNvSpPr>
            <a:spLocks/>
          </p:cNvSpPr>
          <p:nvPr/>
        </p:nvSpPr>
        <p:spPr bwMode="gray">
          <a:xfrm>
            <a:off x="1174445" y="2674307"/>
            <a:ext cx="2240918" cy="2507294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256"/>
              </a:cxn>
              <a:cxn ang="0">
                <a:pos x="1248" y="1133"/>
              </a:cxn>
              <a:cxn ang="0">
                <a:pos x="0" y="1133"/>
              </a:cxn>
              <a:cxn ang="0">
                <a:pos x="0" y="403"/>
              </a:cxn>
            </a:cxnLst>
            <a:rect l="0" t="0" r="r" b="b"/>
            <a:pathLst>
              <a:path w="1248" h="1133">
                <a:moveTo>
                  <a:pt x="1158" y="0"/>
                </a:moveTo>
                <a:lnTo>
                  <a:pt x="1248" y="256"/>
                </a:lnTo>
                <a:lnTo>
                  <a:pt x="1248" y="1133"/>
                </a:lnTo>
                <a:lnTo>
                  <a:pt x="0" y="1133"/>
                </a:lnTo>
                <a:lnTo>
                  <a:pt x="0" y="403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086600" cy="487362"/>
          </a:xfrm>
        </p:spPr>
        <p:txBody>
          <a:bodyPr/>
          <a:lstStyle/>
          <a:p>
            <a:r>
              <a:rPr lang="th-TH" sz="3600" dirty="0" smtClean="0"/>
              <a:t>ข้อกำหนด 7 ประการของการไหล</a:t>
            </a:r>
            <a:endParaRPr lang="en-US" sz="3600" dirty="0"/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gray">
          <a:xfrm flipH="1">
            <a:off x="3446461" y="2357826"/>
            <a:ext cx="46624" cy="3481000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gray">
          <a:xfrm flipH="1">
            <a:off x="5486400" y="2357826"/>
            <a:ext cx="46624" cy="3481000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gray">
          <a:xfrm flipH="1">
            <a:off x="7642223" y="1930723"/>
            <a:ext cx="46624" cy="3908103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3545" name="Freeform 9"/>
          <p:cNvSpPr>
            <a:spLocks/>
          </p:cNvSpPr>
          <p:nvPr/>
        </p:nvSpPr>
        <p:spPr bwMode="gray">
          <a:xfrm>
            <a:off x="762000" y="1219200"/>
            <a:ext cx="7848600" cy="2359025"/>
          </a:xfrm>
          <a:custGeom>
            <a:avLst/>
            <a:gdLst/>
            <a:ahLst/>
            <a:cxnLst>
              <a:cxn ang="0">
                <a:pos x="0" y="845"/>
              </a:cxn>
              <a:cxn ang="0">
                <a:pos x="1523" y="313"/>
              </a:cxn>
              <a:cxn ang="0">
                <a:pos x="1610" y="617"/>
              </a:cxn>
              <a:cxn ang="0">
                <a:pos x="2720" y="243"/>
              </a:cxn>
              <a:cxn ang="0">
                <a:pos x="2784" y="538"/>
              </a:cxn>
              <a:cxn ang="0">
                <a:pos x="3882" y="266"/>
              </a:cxn>
              <a:cxn ang="0">
                <a:pos x="3795" y="0"/>
              </a:cxn>
              <a:cxn ang="0">
                <a:pos x="4371" y="269"/>
              </a:cxn>
              <a:cxn ang="0">
                <a:pos x="3961" y="832"/>
              </a:cxn>
              <a:cxn ang="0">
                <a:pos x="3912" y="542"/>
              </a:cxn>
              <a:cxn ang="0">
                <a:pos x="2594" y="921"/>
              </a:cxn>
              <a:cxn ang="0">
                <a:pos x="2509" y="620"/>
              </a:cxn>
              <a:cxn ang="0">
                <a:pos x="1344" y="968"/>
              </a:cxn>
              <a:cxn ang="0">
                <a:pos x="1280" y="666"/>
              </a:cxn>
              <a:cxn ang="0">
                <a:pos x="67" y="1066"/>
              </a:cxn>
              <a:cxn ang="0">
                <a:pos x="0" y="845"/>
              </a:cxn>
            </a:cxnLst>
            <a:rect l="0" t="0" r="r" b="b"/>
            <a:pathLst>
              <a:path w="4371" h="1066">
                <a:moveTo>
                  <a:pt x="0" y="845"/>
                </a:moveTo>
                <a:lnTo>
                  <a:pt x="1523" y="313"/>
                </a:lnTo>
                <a:lnTo>
                  <a:pt x="1610" y="617"/>
                </a:lnTo>
                <a:lnTo>
                  <a:pt x="2720" y="243"/>
                </a:lnTo>
                <a:lnTo>
                  <a:pt x="2784" y="538"/>
                </a:lnTo>
                <a:lnTo>
                  <a:pt x="3882" y="266"/>
                </a:lnTo>
                <a:lnTo>
                  <a:pt x="3795" y="0"/>
                </a:lnTo>
                <a:lnTo>
                  <a:pt x="4371" y="269"/>
                </a:lnTo>
                <a:lnTo>
                  <a:pt x="3961" y="832"/>
                </a:lnTo>
                <a:lnTo>
                  <a:pt x="3912" y="542"/>
                </a:lnTo>
                <a:lnTo>
                  <a:pt x="2594" y="921"/>
                </a:lnTo>
                <a:lnTo>
                  <a:pt x="2509" y="620"/>
                </a:lnTo>
                <a:lnTo>
                  <a:pt x="1344" y="968"/>
                </a:lnTo>
                <a:lnTo>
                  <a:pt x="1280" y="666"/>
                </a:lnTo>
                <a:lnTo>
                  <a:pt x="67" y="1066"/>
                </a:lnTo>
                <a:lnTo>
                  <a:pt x="0" y="845"/>
                </a:lnTo>
                <a:close/>
              </a:path>
            </a:pathLst>
          </a:custGeom>
          <a:gradFill rotWithShape="1">
            <a:gsLst>
              <a:gs pos="0">
                <a:srgbClr val="990000"/>
              </a:gs>
              <a:gs pos="100000">
                <a:srgbClr val="FF9933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PerspectiveTopRight">
              <a:rot lat="600000" lon="20999999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th-TH"/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1295400" y="3733800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002060"/>
                </a:solidFill>
              </a:rPr>
              <a:t>จัดเรียงกระบวนการและเครื่องจักรตามลำดับการผลิต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1295400" y="4724400"/>
            <a:ext cx="20574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002060"/>
                </a:solidFill>
              </a:rPr>
              <a:t>ใช้เครื่องจักรที่มีขนาดเล็กลง และเฉพาะทางมากขึ้น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3505200" y="3276600"/>
            <a:ext cx="19812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002060"/>
                </a:solidFill>
              </a:rPr>
              <a:t>จัดทำการไหลแบบทีละชิ้น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3505200" y="4343400"/>
            <a:ext cx="19812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solidFill>
                  <a:srgbClr val="002060"/>
                </a:solidFill>
              </a:rPr>
              <a:t>สร้างจังหวะของกระบวนการให้สอดคล้องกันตามความต้องการของลูกค้า</a:t>
            </a:r>
            <a:endParaRPr lang="th-TH" sz="1600" dirty="0">
              <a:solidFill>
                <a:srgbClr val="002060"/>
              </a:solidFill>
            </a:endParaRP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3505200" y="5410200"/>
            <a:ext cx="19812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002060"/>
                </a:solidFill>
              </a:rPr>
              <a:t>ใช้วิธีการควบคุมหลากหลายกระบวนการ</a:t>
            </a:r>
            <a:endParaRPr lang="th-TH" sz="1800" dirty="0">
              <a:solidFill>
                <a:srgbClr val="002060"/>
              </a:solidFill>
            </a:endParaRPr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5638800" y="3200400"/>
            <a:ext cx="1981200" cy="9906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ฝึกอบรมทักษะ ความรู้ที่จำเป็นสำหรับการทำงานที่หลากหลาย</a:t>
            </a:r>
            <a:endParaRPr lang="th-TH" sz="1800" dirty="0"/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5638800" y="4495800"/>
            <a:ext cx="1981200" cy="762000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/>
              <a:t>เปลี่ยนการทำงานจากนั่งเป็นยืน เพื่อความคล่องตัว</a:t>
            </a:r>
            <a:endParaRPr lang="th-TH" sz="1800" dirty="0"/>
          </a:p>
        </p:txBody>
      </p:sp>
      <p:sp>
        <p:nvSpPr>
          <p:cNvPr id="27" name="วงรี 26"/>
          <p:cNvSpPr/>
          <p:nvPr/>
        </p:nvSpPr>
        <p:spPr>
          <a:xfrm>
            <a:off x="1219200" y="36576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1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1219200" y="4572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2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9" name="วงรี 28"/>
          <p:cNvSpPr/>
          <p:nvPr/>
        </p:nvSpPr>
        <p:spPr>
          <a:xfrm>
            <a:off x="3429000" y="3200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3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3429000" y="41910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วงรี 30"/>
          <p:cNvSpPr/>
          <p:nvPr/>
        </p:nvSpPr>
        <p:spPr>
          <a:xfrm>
            <a:off x="3429000" y="52578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วงรี 31"/>
          <p:cNvSpPr/>
          <p:nvPr/>
        </p:nvSpPr>
        <p:spPr>
          <a:xfrm>
            <a:off x="5562600" y="31242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วงรี 32"/>
          <p:cNvSpPr/>
          <p:nvPr/>
        </p:nvSpPr>
        <p:spPr>
          <a:xfrm>
            <a:off x="5562600" y="4343400"/>
            <a:ext cx="304800" cy="228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System</a:t>
            </a:r>
            <a:endParaRPr lang="th-TH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gray">
          <a:xfrm flipV="1">
            <a:off x="4191000" y="4343400"/>
            <a:ext cx="152400" cy="4572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gray">
          <a:xfrm rot="2103433" flipV="1">
            <a:off x="3358799" y="3811987"/>
            <a:ext cx="402825" cy="413446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723900" y="1981200"/>
            <a:ext cx="274320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gray">
          <a:xfrm>
            <a:off x="1066800" y="2057400"/>
            <a:ext cx="2171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1800" b="1" dirty="0" smtClean="0">
                <a:solidFill>
                  <a:srgbClr val="C00000"/>
                </a:solidFill>
              </a:rPr>
              <a:t>วิธีการบรรทุก</a:t>
            </a:r>
          </a:p>
          <a:p>
            <a:pPr algn="ctr" eaLnBrk="0" hangingPunct="0"/>
            <a:r>
              <a:rPr lang="th-TH" sz="1800" b="1" dirty="0" smtClean="0">
                <a:solidFill>
                  <a:srgbClr val="1C1C1C"/>
                </a:solidFill>
              </a:rPr>
              <a:t>บรรทุกผลิตภัณฑ์ผสมกันตามลำดับการส่งมอบ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gray">
          <a:xfrm>
            <a:off x="304800" y="3352800"/>
            <a:ext cx="2955758" cy="1157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gray">
          <a:xfrm>
            <a:off x="1371600" y="4648200"/>
            <a:ext cx="2895600" cy="1066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EA7EA"/>
              </a:gs>
              <a:gs pos="50000">
                <a:srgbClr val="4EA7EA">
                  <a:gamma/>
                  <a:tint val="42353"/>
                  <a:invGamma/>
                </a:srgbClr>
              </a:gs>
              <a:gs pos="100000">
                <a:srgbClr val="4EA7EA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th-TH" sz="1800" b="1" dirty="0" smtClean="0">
                <a:solidFill>
                  <a:srgbClr val="C00000"/>
                </a:solidFill>
              </a:rPr>
              <a:t>วางแผนเส้นทาง</a:t>
            </a:r>
          </a:p>
          <a:p>
            <a:pPr algn="ctr"/>
            <a:r>
              <a:rPr lang="th-TH" sz="1800" dirty="0" smtClean="0"/>
              <a:t>วางแผนเส้นทางที่ส่งของ</a:t>
            </a:r>
          </a:p>
          <a:p>
            <a:pPr algn="ctr"/>
            <a:r>
              <a:rPr lang="th-TH" sz="1800" dirty="0" smtClean="0"/>
              <a:t>เพื่อให้คุ้มค่า รวดเร็ว</a:t>
            </a:r>
            <a:endParaRPr lang="th-TH" sz="1800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gray">
          <a:xfrm>
            <a:off x="443088" y="3496270"/>
            <a:ext cx="23399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1800" b="1" dirty="0" smtClean="0">
                <a:solidFill>
                  <a:srgbClr val="C00000"/>
                </a:solidFill>
              </a:rPr>
              <a:t>ความถี่ในการส่งมอบ</a:t>
            </a:r>
          </a:p>
          <a:p>
            <a:pPr algn="ctr" eaLnBrk="0" hangingPunct="0"/>
            <a:r>
              <a:rPr lang="th-TH" sz="1800" b="1" dirty="0" smtClean="0">
                <a:solidFill>
                  <a:srgbClr val="1C1C1C"/>
                </a:solidFill>
              </a:rPr>
              <a:t>เพิ่มจำนวนครั้งความถี่ในการส่ง แต่ลดจำนวนชิ้นในการส่งแต่ละครั้งลง</a:t>
            </a:r>
            <a:endParaRPr lang="en-US" sz="1800" b="1" dirty="0">
              <a:solidFill>
                <a:srgbClr val="1C1C1C"/>
              </a:solidFill>
            </a:endParaRPr>
          </a:p>
        </p:txBody>
      </p:sp>
      <p:sp>
        <p:nvSpPr>
          <p:cNvPr id="25" name="Oval 15" descr="p3"/>
          <p:cNvSpPr>
            <a:spLocks noChangeArrowheads="1"/>
          </p:cNvSpPr>
          <p:nvPr/>
        </p:nvSpPr>
        <p:spPr bwMode="gray">
          <a:xfrm>
            <a:off x="3733800" y="2209800"/>
            <a:ext cx="2362200" cy="2286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/>
          </a:p>
        </p:txBody>
      </p:sp>
      <p:pic>
        <p:nvPicPr>
          <p:cNvPr id="215042" name="Picture 2" descr="http://image.dek-d.com/23/910715/105290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362200"/>
            <a:ext cx="1905000" cy="1962150"/>
          </a:xfrm>
          <a:prstGeom prst="rect">
            <a:avLst/>
          </a:prstGeom>
          <a:noFill/>
        </p:spPr>
      </p:pic>
      <p:sp>
        <p:nvSpPr>
          <p:cNvPr id="40" name="Line 7"/>
          <p:cNvSpPr>
            <a:spLocks noChangeShapeType="1"/>
          </p:cNvSpPr>
          <p:nvPr/>
        </p:nvSpPr>
        <p:spPr bwMode="gray">
          <a:xfrm rot="15143245" flipV="1">
            <a:off x="5377768" y="4271131"/>
            <a:ext cx="522062" cy="313952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gray">
          <a:xfrm rot="120645" flipH="1">
            <a:off x="5569980" y="1988385"/>
            <a:ext cx="417095" cy="428006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gray">
          <a:xfrm rot="2147097" flipH="1">
            <a:off x="6085724" y="3072405"/>
            <a:ext cx="382750" cy="349048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gray">
          <a:xfrm>
            <a:off x="5867400" y="1295401"/>
            <a:ext cx="28956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5" name="AutoShape 25"/>
          <p:cNvSpPr>
            <a:spLocks noChangeArrowheads="1"/>
          </p:cNvSpPr>
          <p:nvPr/>
        </p:nvSpPr>
        <p:spPr bwMode="gray">
          <a:xfrm>
            <a:off x="6444916" y="2743200"/>
            <a:ext cx="2699084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6324600" y="1411069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000" dirty="0" smtClean="0">
                <a:solidFill>
                  <a:srgbClr val="1C1C1C"/>
                </a:solidFill>
              </a:rPr>
              <a:t>สะดวกและง่ายต่อการขนส่ง และใกล้จุดใช้ง่าย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47" name="AutoShape 27"/>
          <p:cNvSpPr>
            <a:spLocks noChangeArrowheads="1"/>
          </p:cNvSpPr>
          <p:nvPr/>
        </p:nvSpPr>
        <p:spPr bwMode="gray">
          <a:xfrm>
            <a:off x="5867400" y="4267200"/>
            <a:ext cx="3080084" cy="1198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42353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th-TH" sz="2000" dirty="0" smtClean="0"/>
              <a:t>จัดภาชนะบรรจุให้มองเห็นได้ชัดเจน</a:t>
            </a:r>
            <a:endParaRPr lang="th-TH" sz="2000" dirty="0"/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6705600" y="28194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000" dirty="0" smtClean="0">
                <a:solidFill>
                  <a:srgbClr val="1C1C1C"/>
                </a:solidFill>
              </a:rPr>
              <a:t>ใช้เทคนิคการจัดเก็บ</a:t>
            </a:r>
          </a:p>
          <a:p>
            <a:pPr algn="ctr" eaLnBrk="0" hangingPunct="0"/>
            <a:r>
              <a:rPr lang="th-TH" sz="2000" dirty="0" smtClean="0">
                <a:solidFill>
                  <a:srgbClr val="1C1C1C"/>
                </a:solidFill>
              </a:rPr>
              <a:t>แบบเข้า-ออกก่อน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4800600" y="26670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4267200" y="2590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>
                <a:solidFill>
                  <a:schemeClr val="bg1"/>
                </a:solidFill>
              </a:rPr>
              <a:t>การเปลี่ยนการขนส่ง</a:t>
            </a:r>
            <a:endParaRPr lang="th-TH" sz="1800" dirty="0">
              <a:solidFill>
                <a:schemeClr val="bg1"/>
              </a:solidFill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4876800" y="3581400"/>
            <a:ext cx="6858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464820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การเปลี่ยนสถานที่ส่งมอบ</a:t>
            </a:r>
            <a:endParaRPr lang="th-TH" sz="18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gray">
          <a:xfrm>
            <a:off x="3328989" y="2891745"/>
            <a:ext cx="481011" cy="156255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30488" y="1933575"/>
            <a:ext cx="3762375" cy="4162425"/>
            <a:chOff x="1768" y="1183"/>
            <a:chExt cx="2370" cy="2622"/>
          </a:xfrm>
        </p:grpSpPr>
        <p:sp>
          <p:nvSpPr>
            <p:cNvPr id="182276" name="AutoShape 4"/>
            <p:cNvSpPr>
              <a:spLocks noChangeArrowheads="1"/>
            </p:cNvSpPr>
            <p:nvPr/>
          </p:nvSpPr>
          <p:spPr bwMode="gray">
            <a:xfrm rot="10800000">
              <a:off x="2561" y="3142"/>
              <a:ext cx="751" cy="663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82277" name="AutoShape 5"/>
            <p:cNvSpPr>
              <a:spLocks noChangeArrowheads="1"/>
            </p:cNvSpPr>
            <p:nvPr/>
          </p:nvSpPr>
          <p:spPr bwMode="gray">
            <a:xfrm>
              <a:off x="2572" y="1183"/>
              <a:ext cx="751" cy="66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82278" name="AutoShape 6"/>
            <p:cNvSpPr>
              <a:spLocks noChangeArrowheads="1"/>
            </p:cNvSpPr>
            <p:nvPr/>
          </p:nvSpPr>
          <p:spPr bwMode="gray">
            <a:xfrm rot="7186656">
              <a:off x="3431" y="2642"/>
              <a:ext cx="752" cy="66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82279" name="AutoShape 7"/>
            <p:cNvSpPr>
              <a:spLocks noChangeArrowheads="1"/>
            </p:cNvSpPr>
            <p:nvPr/>
          </p:nvSpPr>
          <p:spPr bwMode="gray">
            <a:xfrm rot="3597399">
              <a:off x="3428" y="1677"/>
              <a:ext cx="751" cy="662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82280" name="AutoShape 8"/>
            <p:cNvSpPr>
              <a:spLocks noChangeArrowheads="1"/>
            </p:cNvSpPr>
            <p:nvPr/>
          </p:nvSpPr>
          <p:spPr bwMode="gray">
            <a:xfrm rot="57574519">
              <a:off x="1724" y="2648"/>
              <a:ext cx="751" cy="66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82281" name="AutoShape 9"/>
            <p:cNvSpPr>
              <a:spLocks noChangeArrowheads="1"/>
            </p:cNvSpPr>
            <p:nvPr/>
          </p:nvSpPr>
          <p:spPr bwMode="gray">
            <a:xfrm rot="17985330">
              <a:off x="1727" y="1673"/>
              <a:ext cx="752" cy="663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2147" y="3385"/>
              <a:ext cx="745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533400" y="5286375"/>
            <a:ext cx="264046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ตรวจสอบการผลิตในสายการผลิตทุกวัน</a:t>
            </a:r>
          </a:p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และกำจัดอุปสรรคที่พบ</a:t>
            </a:r>
            <a:endParaRPr lang="en-US" sz="1800" dirty="0">
              <a:solidFill>
                <a:srgbClr val="1C1C1C"/>
              </a:solidFill>
            </a:endParaRPr>
          </a:p>
        </p:txBody>
      </p:sp>
      <p:sp>
        <p:nvSpPr>
          <p:cNvPr id="182284" name="Rectangle 12"/>
          <p:cNvSpPr>
            <a:spLocks noChangeArrowheads="1"/>
          </p:cNvSpPr>
          <p:nvPr/>
        </p:nvSpPr>
        <p:spPr bwMode="auto">
          <a:xfrm>
            <a:off x="152400" y="3011269"/>
            <a:ext cx="208582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ปรับการวัดสมรรถนะให้เข้ากับ</a:t>
            </a:r>
          </a:p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การดำเนินงาน</a:t>
            </a:r>
            <a:endParaRPr lang="en-US" sz="1800" dirty="0">
              <a:solidFill>
                <a:srgbClr val="1C1C1C"/>
              </a:solidFill>
            </a:endParaRPr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304800" y="4343400"/>
            <a:ext cx="178927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พฤติกรรมพื้นฐานคือ</a:t>
            </a:r>
          </a:p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 </a:t>
            </a:r>
            <a:r>
              <a:rPr lang="en-US" sz="1800" dirty="0" smtClean="0">
                <a:solidFill>
                  <a:srgbClr val="1C1C1C"/>
                </a:solidFill>
              </a:rPr>
              <a:t>“</a:t>
            </a:r>
            <a:r>
              <a:rPr lang="th-TH" sz="1800" dirty="0" smtClean="0">
                <a:solidFill>
                  <a:srgbClr val="1C1C1C"/>
                </a:solidFill>
              </a:rPr>
              <a:t>ผลิตเมื่อได้รับสัญญาณ</a:t>
            </a:r>
            <a:r>
              <a:rPr lang="en-US" sz="1800" dirty="0" smtClean="0">
                <a:solidFill>
                  <a:srgbClr val="1C1C1C"/>
                </a:solidFill>
              </a:rPr>
              <a:t>”</a:t>
            </a:r>
            <a:endParaRPr lang="en-US" sz="1800" dirty="0">
              <a:solidFill>
                <a:srgbClr val="1C1C1C"/>
              </a:solidFill>
            </a:endParaRPr>
          </a:p>
        </p:txBody>
      </p:sp>
      <p:sp>
        <p:nvSpPr>
          <p:cNvPr id="182286" name="Rectangle 14"/>
          <p:cNvSpPr>
            <a:spLocks noChangeArrowheads="1"/>
          </p:cNvSpPr>
          <p:nvPr/>
        </p:nvSpPr>
        <p:spPr bwMode="auto">
          <a:xfrm>
            <a:off x="7050088" y="3133725"/>
            <a:ext cx="21291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มีทรัพยากรสำหรับการฝึกอบรม</a:t>
            </a:r>
          </a:p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วิธีการใหม่ๆ</a:t>
            </a:r>
            <a:endParaRPr lang="en-US" sz="1800" dirty="0">
              <a:solidFill>
                <a:srgbClr val="1C1C1C"/>
              </a:solidFill>
            </a:endParaRPr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7050088" y="4505325"/>
            <a:ext cx="198002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การปรับปรุงต้องไม่ลงทุนสูง </a:t>
            </a:r>
          </a:p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แต่ต้องมีการจัดสรรเวลา</a:t>
            </a:r>
            <a:endParaRPr lang="en-US" sz="1800" dirty="0">
              <a:solidFill>
                <a:srgbClr val="1C1C1C"/>
              </a:solidFill>
            </a:endParaRPr>
          </a:p>
        </p:txBody>
      </p: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5821363" y="2281238"/>
            <a:ext cx="205857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dirty="0" smtClean="0">
                <a:solidFill>
                  <a:srgbClr val="1C1C1C"/>
                </a:solidFill>
              </a:rPr>
              <a:t>ผู้นำทุกระดับต้องมีความมุ่งมั่น</a:t>
            </a:r>
            <a:endParaRPr lang="en-US" sz="1800" dirty="0">
              <a:solidFill>
                <a:srgbClr val="1C1C1C"/>
              </a:solidFill>
            </a:endParaRPr>
          </a:p>
        </p:txBody>
      </p:sp>
      <p:sp>
        <p:nvSpPr>
          <p:cNvPr id="182289" name="AutoShape 17"/>
          <p:cNvSpPr>
            <a:spLocks noChangeArrowheads="1"/>
          </p:cNvSpPr>
          <p:nvPr/>
        </p:nvSpPr>
        <p:spPr bwMode="gray">
          <a:xfrm>
            <a:off x="3487738" y="3081338"/>
            <a:ext cx="2093912" cy="1811337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C0C0C0">
              <a:alpha val="0"/>
            </a:srgbClr>
          </a:solidFill>
          <a:ln w="9525" algn="ctr">
            <a:miter lim="800000"/>
            <a:headEnd/>
            <a:tailEnd/>
          </a:ln>
          <a:effectLst/>
          <a:scene3d>
            <a:camera prst="legacyPerspectiveFron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th-TH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3257550" y="5457825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4592638" y="2451100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3449638" y="3819525"/>
            <a:ext cx="2112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lnSpc>
                <a:spcPct val="60000"/>
              </a:lnSpc>
              <a:spcBef>
                <a:spcPct val="50000"/>
              </a:spcBef>
            </a:pPr>
            <a:r>
              <a:rPr lang="th-TH" sz="2000" b="1" dirty="0" smtClean="0">
                <a:solidFill>
                  <a:srgbClr val="1C1C1C"/>
                </a:solidFill>
              </a:rPr>
              <a:t>แนวทางสำเร็จ</a:t>
            </a:r>
            <a:endParaRPr lang="en-US" sz="2000" b="1" dirty="0">
              <a:solidFill>
                <a:srgbClr val="1C1C1C"/>
              </a:solidFill>
            </a:endParaRPr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>
            <a:off x="2179638" y="3286125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>
            <a:off x="2179638" y="4705350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H="1">
            <a:off x="5821363" y="3303588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 flipH="1">
            <a:off x="5821363" y="4675188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2297" name="AutoShape 25"/>
          <p:cNvSpPr>
            <a:spLocks noChangeArrowheads="1"/>
          </p:cNvSpPr>
          <p:nvPr/>
        </p:nvSpPr>
        <p:spPr bwMode="auto">
          <a:xfrm>
            <a:off x="609600" y="1524000"/>
            <a:ext cx="3581400" cy="762000"/>
          </a:xfrm>
          <a:prstGeom prst="roundRect">
            <a:avLst>
              <a:gd name="adj" fmla="val 7574"/>
            </a:avLst>
          </a:prstGeom>
          <a:solidFill>
            <a:schemeClr val="bg1"/>
          </a:solidFill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2000" b="1" dirty="0" smtClean="0">
                <a:solidFill>
                  <a:srgbClr val="002060"/>
                </a:solidFill>
              </a:rPr>
              <a:t>เมื่อคุณได้นำระบบการผลิตแบบดึงมาใช้</a:t>
            </a:r>
          </a:p>
          <a:p>
            <a:pPr algn="ctr" eaLnBrk="0" hangingPunct="0"/>
            <a:r>
              <a:rPr lang="th-TH" sz="2000" b="1" dirty="0" smtClean="0">
                <a:solidFill>
                  <a:srgbClr val="002060"/>
                </a:solidFill>
              </a:rPr>
              <a:t>โปรดจำไว้ว่าเงื่อนไขดังต่อไปนี้เป็นสิ่งสำคัญ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ชื่อเรื่อง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สิ่งที่ท้าทาย แนวคิด และปัจจัยสู่ความสำเร็จ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Beetle </a:t>
            </a:r>
            <a:r>
              <a:rPr lang="th-TH" dirty="0" smtClean="0"/>
              <a:t>และ </a:t>
            </a:r>
            <a:r>
              <a:rPr lang="en-US" dirty="0" smtClean="0"/>
              <a:t>Milk Run</a:t>
            </a:r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 </a:t>
            </a:r>
            <a:r>
              <a:rPr lang="en-US" sz="3200" b="1" dirty="0" smtClean="0"/>
              <a:t>Water Beetle  </a:t>
            </a:r>
            <a:r>
              <a:rPr lang="th-TH" sz="3200" b="1" dirty="0" smtClean="0"/>
              <a:t>มาจากชื่อที่เรียกว่าแมลง เหนี่ยง</a:t>
            </a:r>
          </a:p>
          <a:p>
            <a:r>
              <a:rPr lang="th-TH" sz="3200" b="1" dirty="0" smtClean="0"/>
              <a:t>ใช้เรียก </a:t>
            </a:r>
            <a:r>
              <a:rPr lang="en-US" sz="3200" b="1" dirty="0" smtClean="0"/>
              <a:t>(conveyer)</a:t>
            </a:r>
            <a:r>
              <a:rPr lang="th-TH" sz="3200" b="1" dirty="0" smtClean="0"/>
              <a:t>พนักงานที่จัดส่งชิ้นส่วนให้พนักงานอื่นในเซลล์หรือสายการผลิต</a:t>
            </a:r>
          </a:p>
          <a:p>
            <a:r>
              <a:rPr lang="th-TH" sz="3200" b="1" dirty="0"/>
              <a:t> </a:t>
            </a:r>
            <a:r>
              <a:rPr lang="en-US" sz="3200" b="1" dirty="0" smtClean="0"/>
              <a:t>- </a:t>
            </a:r>
            <a:r>
              <a:rPr lang="th-TH" sz="3200" b="1" dirty="0" smtClean="0"/>
              <a:t>ประโยชน์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Milk Run (</a:t>
            </a:r>
            <a:r>
              <a:rPr lang="th-TH" sz="3200" b="1" dirty="0" smtClean="0"/>
              <a:t>เส้นทางวิ่งวน</a:t>
            </a:r>
            <a:r>
              <a:rPr lang="en-US" sz="3200" b="1" dirty="0" smtClean="0"/>
              <a:t>)</a:t>
            </a:r>
            <a:r>
              <a:rPr lang="th-TH" sz="3200" b="1" dirty="0" smtClean="0"/>
              <a:t>คือชื่อที่ใช้เรียกเส้นทางที่  </a:t>
            </a:r>
            <a:r>
              <a:rPr lang="en-US" sz="3200" b="1" dirty="0"/>
              <a:t>Water Beetle </a:t>
            </a:r>
            <a:r>
              <a:rPr lang="th-TH" sz="3200" b="1" dirty="0" err="1" smtClean="0"/>
              <a:t>ใช้น</a:t>
            </a:r>
            <a:r>
              <a:rPr lang="th-TH" sz="3200" b="1" dirty="0" smtClean="0"/>
              <a:t>การจัดส่งหรือรับชิ้นงาน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3625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Pull Production?</a:t>
            </a:r>
            <a:endParaRPr lang="en-US" sz="1800" dirty="0"/>
          </a:p>
        </p:txBody>
      </p:sp>
      <p:sp>
        <p:nvSpPr>
          <p:cNvPr id="189443" name="AutoShape 3"/>
          <p:cNvSpPr>
            <a:spLocks noChangeArrowheads="1"/>
          </p:cNvSpPr>
          <p:nvPr/>
        </p:nvSpPr>
        <p:spPr bwMode="gray">
          <a:xfrm>
            <a:off x="5969000" y="2563813"/>
            <a:ext cx="2273300" cy="2111375"/>
          </a:xfrm>
          <a:prstGeom prst="homePlate">
            <a:avLst>
              <a:gd name="adj" fmla="val 2691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89444" name="AutoShape 4"/>
          <p:cNvSpPr>
            <a:spLocks noChangeArrowheads="1"/>
          </p:cNvSpPr>
          <p:nvPr/>
        </p:nvSpPr>
        <p:spPr bwMode="gray">
          <a:xfrm>
            <a:off x="4251325" y="2563813"/>
            <a:ext cx="2273300" cy="2111375"/>
          </a:xfrm>
          <a:prstGeom prst="homePlate">
            <a:avLst>
              <a:gd name="adj" fmla="val 26917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89445" name="AutoShape 5" descr="44"/>
          <p:cNvSpPr>
            <a:spLocks noChangeArrowheads="1"/>
          </p:cNvSpPr>
          <p:nvPr/>
        </p:nvSpPr>
        <p:spPr bwMode="gray">
          <a:xfrm>
            <a:off x="2435225" y="2563813"/>
            <a:ext cx="2435225" cy="2111375"/>
          </a:xfrm>
          <a:prstGeom prst="homePlate">
            <a:avLst>
              <a:gd name="adj" fmla="val 2883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th-TH" dirty="0"/>
          </a:p>
        </p:txBody>
      </p:sp>
      <p:sp>
        <p:nvSpPr>
          <p:cNvPr id="189446" name="Freeform 6"/>
          <p:cNvSpPr>
            <a:spLocks/>
          </p:cNvSpPr>
          <p:nvPr/>
        </p:nvSpPr>
        <p:spPr bwMode="gray">
          <a:xfrm>
            <a:off x="2220913" y="2184400"/>
            <a:ext cx="5492750" cy="42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3CCFF">
                  <a:gamma/>
                  <a:shade val="66275"/>
                  <a:invGamma/>
                </a:srgbClr>
              </a:gs>
              <a:gs pos="100000">
                <a:srgbClr val="33CCFF"/>
              </a:gs>
            </a:gsLst>
            <a:lin ang="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9447" name="AutoShape 7"/>
          <p:cNvSpPr>
            <a:spLocks noChangeArrowheads="1"/>
          </p:cNvSpPr>
          <p:nvPr/>
        </p:nvSpPr>
        <p:spPr bwMode="gray">
          <a:xfrm>
            <a:off x="990600" y="2185988"/>
            <a:ext cx="2081213" cy="2487612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666699"/>
              </a:gs>
              <a:gs pos="100000">
                <a:srgbClr val="666699">
                  <a:gamma/>
                  <a:shade val="69804"/>
                  <a:invGamma/>
                </a:srgb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th-TH"/>
          </a:p>
        </p:txBody>
      </p:sp>
      <p:sp>
        <p:nvSpPr>
          <p:cNvPr id="189448" name="Rectangle 8"/>
          <p:cNvSpPr>
            <a:spLocks noChangeArrowheads="1"/>
          </p:cNvSpPr>
          <p:nvPr/>
        </p:nvSpPr>
        <p:spPr bwMode="white">
          <a:xfrm>
            <a:off x="1098550" y="2773363"/>
            <a:ext cx="16525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FF"/>
                </a:solidFill>
              </a:rPr>
              <a:t>การผลิตแบบดึงมี 2 มุมมอง</a:t>
            </a:r>
            <a:endParaRPr lang="en-US" sz="3200" dirty="0"/>
          </a:p>
        </p:txBody>
      </p:sp>
      <p:sp>
        <p:nvSpPr>
          <p:cNvPr id="189449" name="Rectangle 9"/>
          <p:cNvSpPr>
            <a:spLocks noChangeArrowheads="1"/>
          </p:cNvSpPr>
          <p:nvPr/>
        </p:nvSpPr>
        <p:spPr bwMode="white">
          <a:xfrm>
            <a:off x="4114800" y="2211388"/>
            <a:ext cx="18902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</a:rPr>
              <a:t>Pull Production</a:t>
            </a:r>
            <a:endParaRPr lang="en-US" sz="1800" dirty="0"/>
          </a:p>
        </p:txBody>
      </p:sp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4873625" y="3037582"/>
            <a:ext cx="1447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1600" dirty="0" smtClean="0">
                <a:solidFill>
                  <a:srgbClr val="111111"/>
                </a:solidFill>
              </a:rPr>
              <a:t>2. </a:t>
            </a:r>
            <a:r>
              <a:rPr lang="th-TH" sz="1600" b="1" u="sng" dirty="0" smtClean="0">
                <a:solidFill>
                  <a:srgbClr val="111111"/>
                </a:solidFill>
              </a:rPr>
              <a:t>ในการควบคุมวัสดุ</a:t>
            </a:r>
          </a:p>
          <a:p>
            <a:pPr algn="ctr"/>
            <a:r>
              <a:rPr lang="th-TH" sz="1600" b="1" dirty="0" smtClean="0">
                <a:solidFill>
                  <a:srgbClr val="111111"/>
                </a:solidFill>
              </a:rPr>
              <a:t>เบิกสินค้าคงคลังตามความต้องการของผู้ใช้ปลายทาง</a:t>
            </a:r>
            <a:endParaRPr lang="en-US" sz="2000" dirty="0"/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1003300" y="1749425"/>
            <a:ext cx="67897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2000" b="1" dirty="0" smtClean="0">
                <a:solidFill>
                  <a:srgbClr val="000066"/>
                </a:solidFill>
              </a:rPr>
              <a:t>มุมมองของการผลิตแบบดึง</a:t>
            </a:r>
            <a:endParaRPr lang="en-US" sz="1800" dirty="0"/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gray">
          <a:xfrm>
            <a:off x="995363" y="1803400"/>
            <a:ext cx="42862" cy="295275"/>
          </a:xfrm>
          <a:prstGeom prst="rect">
            <a:avLst/>
          </a:prstGeom>
          <a:solidFill>
            <a:srgbClr val="AD9C6B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590800" y="3034605"/>
            <a:ext cx="22098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th-TH" sz="1600" dirty="0" smtClean="0">
                <a:solidFill>
                  <a:srgbClr val="111111"/>
                </a:solidFill>
              </a:rPr>
              <a:t>        1. </a:t>
            </a:r>
            <a:r>
              <a:rPr lang="th-TH" sz="1600" b="1" u="sng" dirty="0" smtClean="0">
                <a:solidFill>
                  <a:srgbClr val="111111"/>
                </a:solidFill>
              </a:rPr>
              <a:t>ในการผลิต </a:t>
            </a:r>
          </a:p>
          <a:p>
            <a:pPr marL="342900" indent="-342900" algn="ctr"/>
            <a:r>
              <a:rPr lang="th-TH" sz="1600" b="1" dirty="0" smtClean="0">
                <a:solidFill>
                  <a:srgbClr val="111111"/>
                </a:solidFill>
              </a:rPr>
              <a:t>      การผลิตชิ้นงานตาม ความต้องการของผู้บริโภค</a:t>
            </a:r>
          </a:p>
          <a:p>
            <a:pPr marL="342900" indent="-342900"/>
            <a:endParaRPr lang="th-TH" sz="1600" b="1" dirty="0">
              <a:solidFill>
                <a:srgbClr val="111111"/>
              </a:solidFill>
            </a:endParaRPr>
          </a:p>
          <a:p>
            <a:pPr marL="342900" indent="-342900"/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4114800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Downstream User</a:t>
            </a:r>
            <a:endParaRPr lang="th-TH" sz="10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h-TH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gray">
          <a:xfrm>
            <a:off x="762000" y="1785926"/>
            <a:ext cx="7320026" cy="22860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ระยะของการประยุกต์ใช้ระบบดึง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34200" cy="590568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ระยะที่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การตัดสินใจนำระบบดึงมาใช้</a:t>
            </a:r>
            <a:endParaRPr lang="th-TH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35363"/>
          </a:xfrm>
        </p:spPr>
        <p:txBody>
          <a:bodyPr/>
          <a:lstStyle/>
          <a:p>
            <a:endParaRPr lang="th-TH" dirty="0" smtClean="0"/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พิจารณาข้อดีของระบบดึงในโรงงานผลิตของคุณ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พิจารณาสถานะของกิจกรรมการปรับปรุงในโรงงานผลิต  เช่น</a:t>
            </a:r>
          </a:p>
          <a:p>
            <a:pPr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5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การปรับเปลี่ยนเครื่องจักรอย่างรวดเร็ว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อบรมคนงาน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แรงงานในโรงงานให้การสนับสนุนหรือไม่</a:t>
            </a:r>
          </a:p>
          <a:p>
            <a:pPr>
              <a:buNone/>
            </a:pPr>
            <a:r>
              <a:rPr lang="th-TH" dirty="0" smtClean="0"/>
              <a:t>    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ระยะที่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การทำความเข้าใจและการเตรียมตัวสำหรับระบบดึง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th-TH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ระบุสายธารคุณค่าของกระบวนการผลิตของคุณ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เวลานำสำหรับแต่ละกระบวนการผลิตของคุณเป็นเท่าไร</a:t>
            </a:r>
          </a:p>
          <a:p>
            <a:pPr marL="0" indent="0"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- เวลาที่ใช้ขนส่งในกระบวนการผลิตและระยะทางเป็นเท่าไร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เวลาที่ใช้ขนส่งในจุดปฏิบัติการผลิตและระยะทางเป็นเท่าไร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จุดจัดเก็บในแต่ละกระบวนการอยู่ที่ไหนบ้าง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ระยะที่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(</a:t>
            </a: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h-TH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1472" y="1617681"/>
            <a:ext cx="8229600" cy="4525963"/>
          </a:xfrm>
        </p:spPr>
        <p:txBody>
          <a:bodyPr/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เวลาที่อยู่ในจุดจัดเก็บคิดเป็นกี่เปอร์เซ็นต์ของเวลานำ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สินค้าคงคลังคิดเป็นกี่เปอร์เซ็นต์ของทรัพย์สินของคุณและคุณถือสินค้าคงคลังไว้เป็นเวลานานแค่ไหน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ใช้พื้นที่ในการจัดเก็บวัสดุไปเท่าไร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th-TH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ระยะที่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การนำการผลิตแบบดึงมาประยุกต์ใช้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จัดทำโครงสร้างพื้นฐานของการปรับปรุงแบบเป็นทางการ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ระบุกระบวนการผลิตในปัจจุบัน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จัดวางอุปกรณ์ไว้รวมกัน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ออกแบบเซลล์การผลิต</a:t>
            </a:r>
          </a:p>
          <a:p>
            <a:pPr marL="0" indent="0"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ริเริ่ม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ระบบคัม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ระยะที่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</a:t>
            </a:r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ต่อ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h-TH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5804" y="16176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เปลี่ยนไปสู่การไหลแบบทีละชิ้น</a:t>
            </a:r>
          </a:p>
          <a:p>
            <a:pPr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ทำให้กระบวนการบรรลุสู่การผลิตแบบปรับเรียบ</a:t>
            </a:r>
          </a:p>
          <a:p>
            <a:pPr>
              <a:buNone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ทำให้กระบวนการเกิดความสมดุลในสายการผลิต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229600" cy="1276194"/>
          </a:xfrm>
        </p:spPr>
        <p:txBody>
          <a:bodyPr>
            <a:no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ระยะที่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การจัดการระบบดึง</a:t>
            </a:r>
            <a:endParaRPr lang="th-TH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ปฏิบัติตามกฎการผลิตแบบดึง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ฝึกอบรมพนักงานทุกคนที่เกี่ยวกับกฎ และการปรับ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ปรุบระบบคัม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บังอย่างต่อเนื่อง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ติดตั้งระบบดึงแบบ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ขั้นตอน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ระยะที่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endParaRPr lang="th-TH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การขยายผลการผลิตแบบดึง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จัดทำการผลิตแบบไหลทีละชิ้น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ขยายระบบดึงไปสู่ผู้จัดส่งวัตถุดิบของคุณ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เข้าร่วมกระบวนการการดำเนินงานตั้งแต่ต้นจนจบเพื่อเป็นการรับประกันความสำเร็จ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6050" y="2357430"/>
            <a:ext cx="371768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Q&amp;A</a:t>
            </a:r>
            <a:endParaRPr lang="th-TH" sz="13800" b="1" dirty="0">
              <a:ln w="315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981200" y="3048000"/>
            <a:ext cx="4953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Thank You !</a:t>
            </a:r>
            <a:endParaRPr lang="th-TH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Pull Production 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990600" y="1447800"/>
            <a:ext cx="6553200" cy="167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th-TH" sz="2400" dirty="0" smtClean="0"/>
          </a:p>
          <a:p>
            <a:pPr>
              <a:buNone/>
            </a:pPr>
            <a:r>
              <a:rPr lang="th-TH" sz="2400" dirty="0" smtClean="0"/>
              <a:t>* ลูกค้าคือคนปล่อยสัญญาณกระตุ้นให้เกิดการผลิตและการเบิกวัสดุ</a:t>
            </a:r>
          </a:p>
          <a:p>
            <a:pPr>
              <a:buNone/>
            </a:pPr>
            <a:r>
              <a:rPr lang="th-TH" sz="2400" dirty="0" smtClean="0"/>
              <a:t>* การผลิตจะเริ่มต้นจากลูกค้าภายนอก (</a:t>
            </a:r>
            <a:r>
              <a:rPr lang="en-US" sz="2400" dirty="0" smtClean="0"/>
              <a:t>External customer</a:t>
            </a:r>
            <a:r>
              <a:rPr lang="th-TH" sz="2400" dirty="0" smtClean="0"/>
              <a:t>)</a:t>
            </a:r>
          </a:p>
          <a:p>
            <a:pPr>
              <a:buNone/>
            </a:pPr>
            <a:r>
              <a:rPr lang="th-TH" sz="2400" dirty="0" smtClean="0"/>
              <a:t>* มีการกระตุ้นส่งสัญญาณตลอดทางย้อนหลังกลับไปตามกระบวนการผลิต</a:t>
            </a:r>
            <a:endParaRPr lang="en-US" sz="2400" dirty="0" smtClean="0"/>
          </a:p>
          <a:p>
            <a:pPr>
              <a:buNone/>
            </a:pPr>
            <a:endParaRPr lang="en-US" b="1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3265487" cy="60801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Pull System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55944"/>
            <a:ext cx="5486400" cy="337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</a:t>
            </a:r>
            <a:endParaRPr lang="en-US" sz="2000" dirty="0"/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gray">
          <a:xfrm>
            <a:off x="1066800" y="2481263"/>
            <a:ext cx="6750050" cy="3386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dirty="0"/>
          </a:p>
        </p:txBody>
      </p:sp>
      <p:grpSp>
        <p:nvGrpSpPr>
          <p:cNvPr id="169988" name="Group 4"/>
          <p:cNvGrpSpPr>
            <a:grpSpLocks/>
          </p:cNvGrpSpPr>
          <p:nvPr/>
        </p:nvGrpSpPr>
        <p:grpSpPr bwMode="auto">
          <a:xfrm>
            <a:off x="838200" y="1600200"/>
            <a:ext cx="3124200" cy="4876800"/>
            <a:chOff x="528" y="1392"/>
            <a:chExt cx="1158" cy="2085"/>
          </a:xfrm>
        </p:grpSpPr>
        <p:sp>
          <p:nvSpPr>
            <p:cNvPr id="169989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 dirty="0"/>
            </a:p>
          </p:txBody>
        </p:sp>
        <p:sp>
          <p:nvSpPr>
            <p:cNvPr id="169990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/>
            </a:p>
          </p:txBody>
        </p:sp>
      </p:grpSp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5181600" y="1600200"/>
            <a:ext cx="3209925" cy="4876800"/>
            <a:chOff x="2287" y="1392"/>
            <a:chExt cx="1158" cy="2085"/>
          </a:xfrm>
        </p:grpSpPr>
        <p:sp>
          <p:nvSpPr>
            <p:cNvPr id="169992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 dirty="0"/>
            </a:p>
          </p:txBody>
        </p:sp>
        <p:sp>
          <p:nvSpPr>
            <p:cNvPr id="169993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/>
            </a:p>
          </p:txBody>
        </p:sp>
      </p:grpSp>
      <p:sp>
        <p:nvSpPr>
          <p:cNvPr id="170026" name="Text Box 42"/>
          <p:cNvSpPr txBox="1">
            <a:spLocks noChangeArrowheads="1"/>
          </p:cNvSpPr>
          <p:nvPr/>
        </p:nvSpPr>
        <p:spPr bwMode="gray">
          <a:xfrm>
            <a:off x="533400" y="1158875"/>
            <a:ext cx="502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2000" b="1" dirty="0" smtClean="0">
                <a:solidFill>
                  <a:srgbClr val="000000"/>
                </a:solidFill>
              </a:rPr>
              <a:t>การเปรียบเทียบระหว่างการผลิตแบบผลักกับแบบดึง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70028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243840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Text Box 14"/>
          <p:cNvSpPr txBox="1">
            <a:spLocks noChangeArrowheads="1"/>
          </p:cNvSpPr>
          <p:nvPr/>
        </p:nvSpPr>
        <p:spPr bwMode="black">
          <a:xfrm>
            <a:off x="1219200" y="4191000"/>
            <a:ext cx="2438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ผลิตคราวละมากๆ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มีวัสดุคงคลังสูง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เกิดความสูญเปล่ามาก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การผลิตยึดตามการพยากรณ์</a:t>
            </a:r>
            <a:endParaRPr lang="en-US" sz="20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black">
          <a:xfrm>
            <a:off x="5715000" y="4079319"/>
            <a:ext cx="2438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ผลิตคราวละน้อยๆ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มีวัสดุคงคลังน้อย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เกิดความสูญเปล่าน้อย</a:t>
            </a:r>
          </a:p>
          <a:p>
            <a:pPr marL="120650" indent="-120650">
              <a:spcBef>
                <a:spcPct val="50000"/>
              </a:spcBef>
              <a:buFontTx/>
              <a:buChar char="•"/>
            </a:pPr>
            <a:r>
              <a:rPr lang="th-TH" sz="2000" dirty="0" smtClean="0"/>
              <a:t>การผลิตจะผลิตตามความต้องการของลูกค้า</a:t>
            </a:r>
            <a:endParaRPr lang="en-US" sz="2000" dirty="0"/>
          </a:p>
        </p:txBody>
      </p:sp>
      <p:pic>
        <p:nvPicPr>
          <p:cNvPr id="170029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33575"/>
            <a:ext cx="2514600" cy="2028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ChangeArrowheads="1"/>
          </p:cNvSpPr>
          <p:nvPr/>
        </p:nvSpPr>
        <p:spPr bwMode="auto">
          <a:xfrm>
            <a:off x="533400" y="1939925"/>
            <a:ext cx="7239000" cy="3962400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66915" name="AutoShape 3"/>
          <p:cNvSpPr>
            <a:spLocks noChangeArrowheads="1"/>
          </p:cNvSpPr>
          <p:nvPr/>
        </p:nvSpPr>
        <p:spPr bwMode="gray">
          <a:xfrm>
            <a:off x="3276600" y="2625725"/>
            <a:ext cx="3962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97CCF3">
                  <a:gamma/>
                  <a:tint val="40000"/>
                  <a:invGamma/>
                </a:srgbClr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dirty="0"/>
              <a:t> </a:t>
            </a:r>
            <a:r>
              <a:rPr lang="th-TH" sz="1600" b="1" dirty="0" smtClean="0">
                <a:solidFill>
                  <a:schemeClr val="tx2"/>
                </a:solidFill>
              </a:rPr>
              <a:t>ตระหนักในเรื่องความสูญเปล่า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6916" name="AutoShape 4"/>
          <p:cNvSpPr>
            <a:spLocks noChangeArrowheads="1"/>
          </p:cNvSpPr>
          <p:nvPr/>
        </p:nvSpPr>
        <p:spPr bwMode="gray">
          <a:xfrm>
            <a:off x="3276600" y="3159125"/>
            <a:ext cx="3962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th-TH" sz="1600" b="1" dirty="0" smtClean="0">
                <a:solidFill>
                  <a:schemeClr val="tx2"/>
                </a:solidFill>
              </a:rPr>
              <a:t>การทำงานเป็นทีมเพื่อการปรับปรุงสิ่งต่างๆ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6917" name="AutoShape 5"/>
          <p:cNvSpPr>
            <a:spLocks noChangeArrowheads="1"/>
          </p:cNvSpPr>
          <p:nvPr/>
        </p:nvSpPr>
        <p:spPr bwMode="gray">
          <a:xfrm>
            <a:off x="3276600" y="3692525"/>
            <a:ext cx="3962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97CCF3">
                  <a:gamma/>
                  <a:tint val="40000"/>
                  <a:invGamma/>
                </a:srgbClr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th-TH" sz="1600" b="1" dirty="0" smtClean="0">
                <a:solidFill>
                  <a:schemeClr val="tx2"/>
                </a:solidFill>
              </a:rPr>
              <a:t>ควรมีการวัดสมรรถนะของกระบวนการ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gray">
          <a:xfrm>
            <a:off x="3276600" y="4225925"/>
            <a:ext cx="3962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th-TH" sz="1600" b="1" dirty="0" smtClean="0">
                <a:solidFill>
                  <a:schemeClr val="tx2"/>
                </a:solidFill>
              </a:rPr>
              <a:t>การจัดระเบียบตามหลักการ 5 ส.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gray">
          <a:xfrm>
            <a:off x="3276600" y="4759325"/>
            <a:ext cx="3962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97CCF3">
                  <a:gamma/>
                  <a:tint val="40000"/>
                  <a:invGamma/>
                </a:srgbClr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th-TH" sz="1600" b="1" dirty="0" smtClean="0">
                <a:solidFill>
                  <a:schemeClr val="tx2"/>
                </a:solidFill>
              </a:rPr>
              <a:t>พนักงานได้รับการฝึกอบรมให้ทำงานได้หลากหลายด้าน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gray">
          <a:xfrm>
            <a:off x="1143000" y="2778125"/>
            <a:ext cx="2057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254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en-US" sz="1600" b="1" dirty="0" smtClean="0"/>
              <a:t>Waste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66921" name="AutoShape 9"/>
          <p:cNvSpPr>
            <a:spLocks noChangeArrowheads="1"/>
          </p:cNvSpPr>
          <p:nvPr/>
        </p:nvSpPr>
        <p:spPr bwMode="gray">
          <a:xfrm>
            <a:off x="1143000" y="3311525"/>
            <a:ext cx="2057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72549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en-US" sz="1600" b="1" dirty="0" smtClean="0"/>
              <a:t>Teamwork</a:t>
            </a:r>
            <a:endParaRPr lang="en-US" sz="1600" b="1" dirty="0"/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gray">
          <a:xfrm>
            <a:off x="1143000" y="3844925"/>
            <a:ext cx="2057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254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en-US" sz="1600" dirty="0"/>
              <a:t> </a:t>
            </a:r>
            <a:r>
              <a:rPr lang="en-US" sz="1600" b="1" dirty="0" smtClean="0"/>
              <a:t>KPI</a:t>
            </a:r>
            <a:endParaRPr lang="en-US" sz="1600" b="1" dirty="0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gray">
          <a:xfrm>
            <a:off x="1143000" y="4378325"/>
            <a:ext cx="2057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72549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en-US" sz="1600" b="1" dirty="0" smtClean="0"/>
              <a:t>5S</a:t>
            </a:r>
            <a:endParaRPr lang="en-US" sz="1600" b="1" dirty="0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gray">
          <a:xfrm>
            <a:off x="1143000" y="4911725"/>
            <a:ext cx="2057400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254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en-US" sz="1600" b="1" dirty="0" smtClean="0"/>
              <a:t>Multi. Skill</a:t>
            </a:r>
            <a:endParaRPr lang="en-US" sz="1600" b="1" dirty="0"/>
          </a:p>
        </p:txBody>
      </p:sp>
      <p:sp>
        <p:nvSpPr>
          <p:cNvPr id="16692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Pull Production </a:t>
            </a:r>
            <a:endParaRPr lang="en-US" sz="3600" dirty="0"/>
          </a:p>
        </p:txBody>
      </p:sp>
      <p:sp>
        <p:nvSpPr>
          <p:cNvPr id="166926" name="AutoShape 14"/>
          <p:cNvSpPr>
            <a:spLocks noChangeArrowheads="1"/>
          </p:cNvSpPr>
          <p:nvPr/>
        </p:nvSpPr>
        <p:spPr bwMode="auto">
          <a:xfrm>
            <a:off x="838200" y="1260475"/>
            <a:ext cx="6553200" cy="873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th-TH" sz="1800" b="1" dirty="0" smtClean="0"/>
              <a:t>สิ่งที่ต้องมีมาก่อน สำหรับระบบการผลิตแบบดึง</a:t>
            </a:r>
          </a:p>
          <a:p>
            <a:r>
              <a:rPr lang="th-TH" sz="1800" b="1" dirty="0"/>
              <a:t>	</a:t>
            </a:r>
            <a:r>
              <a:rPr lang="th-TH" sz="1800" b="1" dirty="0" smtClean="0"/>
              <a:t>ก่อนจะนำระบบดึงมาใช้ คุณจะต้องมั่นใจแล้วว่ามีทักษะและสิ่งต่างๆ ดังนี้</a:t>
            </a:r>
          </a:p>
          <a:p>
            <a:r>
              <a:rPr lang="th-TH" sz="1600" b="1" dirty="0"/>
              <a:t>	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Production Control</a:t>
            </a:r>
            <a:endParaRPr lang="en-US" sz="2000" dirty="0"/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gray">
          <a:xfrm rot="5400000">
            <a:off x="1960563" y="42640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252" name="Freeform 4"/>
          <p:cNvSpPr>
            <a:spLocks/>
          </p:cNvSpPr>
          <p:nvPr/>
        </p:nvSpPr>
        <p:spPr bwMode="gray">
          <a:xfrm>
            <a:off x="2047875" y="4186238"/>
            <a:ext cx="2006600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gray">
          <a:xfrm>
            <a:off x="2559967" y="4273550"/>
            <a:ext cx="10214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1C1C1C"/>
                </a:solidFill>
              </a:rPr>
              <a:t>ระบบเอกสาร</a:t>
            </a:r>
            <a:endParaRPr lang="en-US" sz="1800" b="1" dirty="0">
              <a:solidFill>
                <a:srgbClr val="1C1C1C"/>
              </a:solidFill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gray">
          <a:xfrm>
            <a:off x="2036763" y="4864100"/>
            <a:ext cx="20113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th-TH" sz="1800" b="1" dirty="0" smtClean="0">
                <a:solidFill>
                  <a:srgbClr val="1C1C1C"/>
                </a:solidFill>
              </a:rPr>
              <a:t>รวมถึงกระบวนการวางแผน การจัดระบบสื่อสาร และการจัดการโรงงาน ซึ่งเป็นกระบวนการที่มองเห็นได้ยาก</a:t>
            </a:r>
            <a:endParaRPr lang="en-US" sz="1800" dirty="0">
              <a:solidFill>
                <a:srgbClr val="1C1C1C"/>
              </a:solidFill>
            </a:endParaRPr>
          </a:p>
        </p:txBody>
      </p:sp>
      <p:sp>
        <p:nvSpPr>
          <p:cNvPr id="181255" name="AutoShape 7"/>
          <p:cNvSpPr>
            <a:spLocks noChangeArrowheads="1"/>
          </p:cNvSpPr>
          <p:nvPr/>
        </p:nvSpPr>
        <p:spPr bwMode="gray">
          <a:xfrm rot="5400000">
            <a:off x="5592763" y="4264025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256" name="Freeform 8"/>
          <p:cNvSpPr>
            <a:spLocks/>
          </p:cNvSpPr>
          <p:nvPr/>
        </p:nvSpPr>
        <p:spPr bwMode="gray">
          <a:xfrm>
            <a:off x="5684838" y="4184650"/>
            <a:ext cx="2001837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gray">
          <a:xfrm>
            <a:off x="6116638" y="4273550"/>
            <a:ext cx="10599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1C1C1C"/>
                </a:solidFill>
              </a:rPr>
              <a:t>ระบบกายภาพ</a:t>
            </a:r>
            <a:endParaRPr lang="en-US" sz="1800" b="1" dirty="0">
              <a:solidFill>
                <a:srgbClr val="1C1C1C"/>
              </a:solidFill>
            </a:endParaRP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gray">
          <a:xfrm>
            <a:off x="5668963" y="4864100"/>
            <a:ext cx="201136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th-TH" sz="1800" b="1" dirty="0" smtClean="0">
                <a:solidFill>
                  <a:srgbClr val="1C1C1C"/>
                </a:solidFill>
              </a:rPr>
              <a:t>รวมถึงอุปกรณ์ ผังโรงงาน วิธีการขนถ่าย วิธีการผลิต และปัจจัยด้านอุปกรณ์อื่นๆ ซึ่งเป็นสิ่งที่มองเห็นได้ง่าย</a:t>
            </a:r>
            <a:endParaRPr lang="en-US" sz="1800" dirty="0">
              <a:solidFill>
                <a:srgbClr val="1C1C1C"/>
              </a:solidFill>
            </a:endParaRPr>
          </a:p>
        </p:txBody>
      </p:sp>
      <p:grpSp>
        <p:nvGrpSpPr>
          <p:cNvPr id="181263" name="Group 15"/>
          <p:cNvGrpSpPr>
            <a:grpSpLocks/>
          </p:cNvGrpSpPr>
          <p:nvPr/>
        </p:nvGrpSpPr>
        <p:grpSpPr bwMode="auto">
          <a:xfrm>
            <a:off x="5486400" y="2662237"/>
            <a:ext cx="2382838" cy="538163"/>
            <a:chOff x="2251" y="1126"/>
            <a:chExt cx="1501" cy="339"/>
          </a:xfrm>
        </p:grpSpPr>
        <p:sp>
          <p:nvSpPr>
            <p:cNvPr id="181264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1265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1266" name="Rectangle 18"/>
          <p:cNvSpPr>
            <a:spLocks noChangeArrowheads="1"/>
          </p:cNvSpPr>
          <p:nvPr/>
        </p:nvSpPr>
        <p:spPr bwMode="gray">
          <a:xfrm>
            <a:off x="5848045" y="2732087"/>
            <a:ext cx="16401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C1C1C"/>
                </a:solidFill>
              </a:rPr>
              <a:t>Equipment – based </a:t>
            </a:r>
          </a:p>
          <a:p>
            <a:pPr algn="ctr"/>
            <a:r>
              <a:rPr lang="en-US" sz="1200" b="1" dirty="0" smtClean="0">
                <a:solidFill>
                  <a:srgbClr val="1C1C1C"/>
                </a:solidFill>
              </a:rPr>
              <a:t>System</a:t>
            </a:r>
            <a:endParaRPr lang="en-US" sz="1200" b="1" dirty="0">
              <a:solidFill>
                <a:srgbClr val="1C1C1C"/>
              </a:solidFill>
            </a:endParaRPr>
          </a:p>
        </p:txBody>
      </p:sp>
      <p:grpSp>
        <p:nvGrpSpPr>
          <p:cNvPr id="181271" name="Group 23"/>
          <p:cNvGrpSpPr>
            <a:grpSpLocks/>
          </p:cNvGrpSpPr>
          <p:nvPr/>
        </p:nvGrpSpPr>
        <p:grpSpPr bwMode="auto">
          <a:xfrm>
            <a:off x="1905000" y="2662237"/>
            <a:ext cx="2384425" cy="538163"/>
            <a:chOff x="555" y="1126"/>
            <a:chExt cx="1502" cy="339"/>
          </a:xfrm>
        </p:grpSpPr>
        <p:sp>
          <p:nvSpPr>
            <p:cNvPr id="181272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1273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81274" name="Rectangle 26"/>
          <p:cNvSpPr>
            <a:spLocks noChangeArrowheads="1"/>
          </p:cNvSpPr>
          <p:nvPr/>
        </p:nvSpPr>
        <p:spPr bwMode="gray">
          <a:xfrm>
            <a:off x="2237993" y="2732087"/>
            <a:ext cx="16482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1C1C1C"/>
                </a:solidFill>
              </a:rPr>
              <a:t>Information – based</a:t>
            </a:r>
          </a:p>
          <a:p>
            <a:pPr algn="ctr"/>
            <a:r>
              <a:rPr lang="en-US" sz="1200" b="1" dirty="0" smtClean="0">
                <a:solidFill>
                  <a:srgbClr val="1C1C1C"/>
                </a:solidFill>
              </a:rPr>
              <a:t>System</a:t>
            </a:r>
            <a:endParaRPr lang="en-US" sz="1200" b="1" dirty="0">
              <a:solidFill>
                <a:srgbClr val="1C1C1C"/>
              </a:solidFill>
            </a:endParaRPr>
          </a:p>
        </p:txBody>
      </p:sp>
      <p:sp>
        <p:nvSpPr>
          <p:cNvPr id="181275" name="AutoShape 27"/>
          <p:cNvSpPr>
            <a:spLocks noChangeArrowheads="1"/>
          </p:cNvSpPr>
          <p:nvPr/>
        </p:nvSpPr>
        <p:spPr bwMode="gray">
          <a:xfrm flipV="1">
            <a:off x="2090738" y="3276600"/>
            <a:ext cx="1981200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81276" name="AutoShape 28"/>
          <p:cNvSpPr>
            <a:spLocks noChangeArrowheads="1"/>
          </p:cNvSpPr>
          <p:nvPr/>
        </p:nvSpPr>
        <p:spPr bwMode="gray">
          <a:xfrm flipV="1">
            <a:off x="5646738" y="3352800"/>
            <a:ext cx="1981200" cy="838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1066800" y="1447800"/>
            <a:ext cx="6858000" cy="9848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C00000"/>
                </a:solidFill>
              </a:rPr>
              <a:t>ระบบจัดการการผลิตคืออะไร</a:t>
            </a:r>
            <a:r>
              <a:rPr lang="en-US" sz="20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th-TH" sz="1800" dirty="0"/>
              <a:t>	</a:t>
            </a:r>
            <a:r>
              <a:rPr lang="th-TH" sz="1800" b="1" dirty="0" smtClean="0">
                <a:solidFill>
                  <a:srgbClr val="C00000"/>
                </a:solidFill>
              </a:rPr>
              <a:t> </a:t>
            </a:r>
            <a:r>
              <a:rPr lang="th-TH" sz="1800" dirty="0" smtClean="0"/>
              <a:t>ระบบจัดการการผลิตคือการสร้างและการสั่งการ และ</a:t>
            </a:r>
            <a:r>
              <a:rPr lang="th-TH" sz="1800" dirty="0"/>
              <a:t>โ</a:t>
            </a:r>
            <a:r>
              <a:rPr lang="th-TH" sz="1800" dirty="0" smtClean="0"/>
              <a:t>รงงานก็คือองค์กรซึ่งมีชีวิตที่มีกลไกทั้งเชิงข้อมูลสารสนเทศและเชิงอุปกรณ์ที่ช่วยสนับสนุนให้สินค้ามีการไหลไปยังลูกค้าได้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Time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1295400"/>
            <a:ext cx="8191500" cy="5105400"/>
          </a:xfrm>
        </p:spPr>
        <p:txBody>
          <a:bodyPr/>
          <a:lstStyle/>
          <a:p>
            <a:r>
              <a:rPr lang="th-TH" b="1" dirty="0" smtClean="0"/>
              <a:t>เวลานำ มีความสำคัญอย่างไร</a:t>
            </a:r>
            <a:r>
              <a:rPr lang="en-US" b="1" dirty="0" smtClean="0"/>
              <a:t>?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th-TH" sz="2000" dirty="0" smtClean="0"/>
              <a:t>ถ้าเราพิจารณาถึงปัญหาที่เกี่ยวกับเวลานำของผลิตภัณฑ์แล้วละก็ การจัดการผลิตทั้ง 2 มุมมองนั้นก็จะต้องกลายมาเป็นจุดสนใจ ซึ่งเวลานำของผลิตภัณฑ์เริ่มต้นด้วยแผนการผลิตและจบลงด้วยการจัดส่งผลิตภัณฑ์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362"/>
              </p:ext>
            </p:extLst>
          </p:nvPr>
        </p:nvGraphicFramePr>
        <p:xfrm>
          <a:off x="762000" y="3048000"/>
          <a:ext cx="716279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7"/>
                <a:gridCol w="1023257"/>
                <a:gridCol w="1023257"/>
                <a:gridCol w="1023257"/>
                <a:gridCol w="1023257"/>
                <a:gridCol w="1023257"/>
                <a:gridCol w="1023257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เวลานำด้านเอกสาร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เวลานำด้านกายภาพ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1800" dirty="0" smtClean="0"/>
                    </a:p>
                    <a:p>
                      <a:pPr algn="ctr"/>
                      <a:r>
                        <a:rPr lang="th-TH" sz="1800" dirty="0" smtClean="0"/>
                        <a:t>เสนอแผนการผลิต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 smtClean="0"/>
                    </a:p>
                    <a:p>
                      <a:pPr algn="ctr"/>
                      <a:r>
                        <a:rPr lang="th-TH" sz="1800" dirty="0" smtClean="0"/>
                        <a:t>แผนการผลิต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/>
                        <a:t>จัดทำแผนการผลิตขั้นสุดท้าย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/>
                        <a:t>ประชุมวางแผน</a:t>
                      </a:r>
                      <a:r>
                        <a:rPr lang="th-TH" sz="1800" baseline="0" dirty="0" smtClean="0"/>
                        <a:t> ของฝ่ายการผลิตและฝ่ายขาย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/>
                        <a:t>เวลานำในการจัดหา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/>
                        <a:t>เวลานำในการดำเนินการผลิต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/>
                        <a:t>เวลานำในการจัดส่ง</a:t>
                      </a:r>
                      <a:endParaRPr lang="th-TH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ามเหลี่ยมหน้าจั่ว 5"/>
          <p:cNvSpPr/>
          <p:nvPr/>
        </p:nvSpPr>
        <p:spPr>
          <a:xfrm>
            <a:off x="609600" y="4876800"/>
            <a:ext cx="3810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หน้าจั่ว 6"/>
          <p:cNvSpPr/>
          <p:nvPr/>
        </p:nvSpPr>
        <p:spPr>
          <a:xfrm>
            <a:off x="5715000" y="4876800"/>
            <a:ext cx="3810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ามเหลี่ยมหน้าจั่ว 8"/>
          <p:cNvSpPr/>
          <p:nvPr/>
        </p:nvSpPr>
        <p:spPr>
          <a:xfrm rot="10800000">
            <a:off x="4648201" y="4876799"/>
            <a:ext cx="3810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ามเหลี่ยมหน้าจั่ว 10"/>
          <p:cNvSpPr/>
          <p:nvPr/>
        </p:nvSpPr>
        <p:spPr>
          <a:xfrm rot="10800000">
            <a:off x="7696201" y="4876800"/>
            <a:ext cx="381000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04800" y="518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การวางแผนการขาย</a:t>
            </a:r>
            <a:endParaRPr lang="th-TH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181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คำสั่งซื้อไปยังผู้จัดส่งวัตถุดิบ</a:t>
            </a:r>
            <a:endParaRPr lang="th-TH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518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ส่งมอบชิ้นส่วน</a:t>
            </a:r>
            <a:endParaRPr lang="th-TH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518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จัดส่งผลิตภัณฑ์</a:t>
            </a:r>
            <a:endParaRPr lang="th-TH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9436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C00000"/>
                </a:solidFill>
              </a:rPr>
              <a:t>ซึ่งจะเห็นว่า เวลานำด้านเอกสารมากว่าเวลานำด้านกายภาพ</a:t>
            </a:r>
            <a:endParaRPr lang="th-TH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990600"/>
            <a:ext cx="81915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“</a:t>
            </a:r>
            <a:r>
              <a:rPr lang="th-TH" b="1" dirty="0" smtClean="0"/>
              <a:t>การผลิตแบบดึง</a:t>
            </a:r>
            <a:r>
              <a:rPr lang="en-US" b="1" dirty="0" smtClean="0"/>
              <a:t>”</a:t>
            </a:r>
            <a:r>
              <a:rPr lang="th-TH" b="1" dirty="0" smtClean="0"/>
              <a:t> ส่งผลอย่างไรต่อเวลานำ </a:t>
            </a:r>
            <a:r>
              <a:rPr lang="en-US" b="1" dirty="0" smtClean="0"/>
              <a:t>?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th-TH" b="1" dirty="0" smtClean="0"/>
              <a:t>	</a:t>
            </a:r>
            <a:r>
              <a:rPr lang="th-TH" sz="2000" dirty="0" smtClean="0"/>
              <a:t>การผลิตแบบดึ</a:t>
            </a:r>
            <a:r>
              <a:rPr lang="th-TH" sz="2000" dirty="0"/>
              <a:t>ง</a:t>
            </a:r>
            <a:r>
              <a:rPr lang="th-TH" sz="2000" dirty="0" smtClean="0"/>
              <a:t>นั้นเป็นระบบตลาดเป็นผู้กำหนด ตัวส่งสัญญาณกระตุ้นจะไม่ใช่การมาถึงของวัสดุละชิ้นส่วนที่ยึดตาม</a:t>
            </a:r>
            <a:r>
              <a:rPr lang="en-US" sz="2000" dirty="0" smtClean="0"/>
              <a:t> “</a:t>
            </a:r>
            <a:r>
              <a:rPr lang="th-TH" sz="2000" dirty="0" smtClean="0"/>
              <a:t>การพยากรณ์ ความต้องการ</a:t>
            </a:r>
            <a:r>
              <a:rPr lang="en-US" sz="2000" dirty="0" smtClean="0"/>
              <a:t>” </a:t>
            </a:r>
            <a:r>
              <a:rPr lang="th-TH" sz="2000" dirty="0" smtClean="0"/>
              <a:t>ของลูกค้าอีกต่อไป แต่กลับเป็น</a:t>
            </a:r>
            <a:r>
              <a:rPr lang="th-TH" sz="2000" dirty="0"/>
              <a:t> </a:t>
            </a:r>
            <a:r>
              <a:rPr lang="en-US" sz="2000" dirty="0" smtClean="0"/>
              <a:t>“</a:t>
            </a:r>
            <a:r>
              <a:rPr lang="th-TH" sz="2000" dirty="0" smtClean="0"/>
              <a:t>คำสั่งซื้อ</a:t>
            </a:r>
            <a:r>
              <a:rPr lang="en-US" sz="2000" dirty="0" smtClean="0"/>
              <a:t>” </a:t>
            </a:r>
            <a:r>
              <a:rPr lang="th-TH" sz="2000" dirty="0" smtClean="0"/>
              <a:t>ของลูกค้าเอง</a:t>
            </a:r>
            <a:endParaRPr lang="en-US" sz="2000" dirty="0" smtClean="0"/>
          </a:p>
          <a:p>
            <a:pPr>
              <a:buNone/>
            </a:pPr>
            <a:endParaRPr lang="th-TH" sz="2000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 Time</a:t>
            </a:r>
            <a:endParaRPr kumimoji="0" lang="th-TH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9200" y="2514600"/>
            <a:ext cx="6934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19200" y="4572000"/>
            <a:ext cx="6934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1905000" y="2895600"/>
            <a:ext cx="3962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4343400" y="5029200"/>
            <a:ext cx="1676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1905000" y="3352800"/>
            <a:ext cx="1981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3886200" y="3352800"/>
            <a:ext cx="1981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1905000" y="5486400"/>
            <a:ext cx="137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4343400" y="5486400"/>
            <a:ext cx="16764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2590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เวลานำของลูกค้า</a:t>
            </a:r>
            <a:endParaRPr lang="th-TH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29996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เวลานำในการผลิต</a:t>
            </a:r>
            <a:endParaRPr lang="th-TH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2999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เวลานำในการขนส่ง</a:t>
            </a:r>
            <a:endParaRPr lang="th-TH" sz="1200" dirty="0"/>
          </a:p>
        </p:txBody>
      </p:sp>
      <p:pic>
        <p:nvPicPr>
          <p:cNvPr id="196610" name="Picture 2" descr="http://newsfactory.50webs.com/images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1114425" cy="94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6612" name="Picture 4" descr="http://t2.gstatic.com/images?q=tbn:ANd9GcSltZI6BEVziXllJUpOQRX174dXWw5rg3C-4qbbdmUU5Q8vbA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1247775" cy="93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สี่เหลี่ยมผืนผ้า 24"/>
          <p:cNvSpPr/>
          <p:nvPr/>
        </p:nvSpPr>
        <p:spPr>
          <a:xfrm>
            <a:off x="6553200" y="35052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ลูกค้า</a:t>
            </a:r>
            <a:endParaRPr lang="th-TH" sz="2400" b="1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6553200" y="54864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/>
              <a:t>ลูกค้า</a:t>
            </a:r>
            <a:endParaRPr lang="th-TH" sz="2400" b="1" dirty="0"/>
          </a:p>
        </p:txBody>
      </p:sp>
      <p:pic>
        <p:nvPicPr>
          <p:cNvPr id="29" name="Picture 2" descr="http://newsfactory.50webs.com/images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486400"/>
            <a:ext cx="1114425" cy="94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1" name="ลูกศรเชื่อมต่อแบบตรง 30"/>
          <p:cNvCxnSpPr/>
          <p:nvPr/>
        </p:nvCxnSpPr>
        <p:spPr>
          <a:xfrm>
            <a:off x="3276600" y="54864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0" y="5181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เวลานำในการผลิต</a:t>
            </a:r>
            <a:endParaRPr lang="th-TH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47522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เวลานำของลูกค้า</a:t>
            </a:r>
            <a:endParaRPr lang="th-TH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505200" y="5181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เก็บรักษา</a:t>
            </a:r>
            <a:endParaRPr lang="th-TH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0" y="5181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เวลานำในการขนส่ง</a:t>
            </a:r>
            <a:endParaRPr lang="th-TH" sz="1200" dirty="0"/>
          </a:p>
        </p:txBody>
      </p:sp>
      <p:pic>
        <p:nvPicPr>
          <p:cNvPr id="37" name="Picture 4" descr="http://t2.gstatic.com/images?q=tbn:ANd9GcSltZI6BEVziXllJUpOQRX174dXWw5rg3C-4qbbdmUU5Q8vbA_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486400"/>
            <a:ext cx="1247775" cy="934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สี่เหลี่ยมมุมมน 37"/>
          <p:cNvSpPr/>
          <p:nvPr/>
        </p:nvSpPr>
        <p:spPr>
          <a:xfrm>
            <a:off x="457200" y="2362200"/>
            <a:ext cx="1524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/>
              <a:t>การผลิตแบบดึง</a:t>
            </a:r>
            <a:endParaRPr lang="th-TH" sz="1800" b="1" dirty="0"/>
          </a:p>
        </p:txBody>
      </p:sp>
      <p:sp>
        <p:nvSpPr>
          <p:cNvPr id="39" name="สี่เหลี่ยมมุมมน 38"/>
          <p:cNvSpPr/>
          <p:nvPr/>
        </p:nvSpPr>
        <p:spPr>
          <a:xfrm>
            <a:off x="457200" y="4495800"/>
            <a:ext cx="15240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 smtClean="0"/>
              <a:t>การผลิตแบบผลัก</a:t>
            </a:r>
            <a:endParaRPr lang="th-TH" sz="1800" b="1" dirty="0"/>
          </a:p>
        </p:txBody>
      </p:sp>
      <p:pic>
        <p:nvPicPr>
          <p:cNvPr id="196614" name="Picture 6" descr="http://warehouselogistic.igetweb.com/article/art_2565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715000"/>
            <a:ext cx="990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219200"/>
            <a:ext cx="8191500" cy="5105400"/>
          </a:xfrm>
        </p:spPr>
        <p:txBody>
          <a:bodyPr/>
          <a:lstStyle/>
          <a:p>
            <a:r>
              <a:rPr lang="th-TH" b="1" dirty="0" smtClean="0"/>
              <a:t>ปัญหาที่มาพร้อมกับสต๊อกและการผลิต</a:t>
            </a:r>
            <a:r>
              <a:rPr lang="th-TH" b="1" dirty="0" err="1" smtClean="0"/>
              <a:t>ที่มาก</a:t>
            </a:r>
            <a:r>
              <a:rPr lang="th-TH" b="1" dirty="0" smtClean="0"/>
              <a:t>เกินไป</a:t>
            </a:r>
          </a:p>
          <a:p>
            <a:pPr>
              <a:buNone/>
            </a:pPr>
            <a:endParaRPr lang="th-TH" b="1" dirty="0" smtClean="0"/>
          </a:p>
          <a:p>
            <a:pPr>
              <a:buNone/>
            </a:pPr>
            <a:endParaRPr lang="th-TH" b="1" dirty="0"/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57400"/>
            <a:ext cx="5200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5029200" y="20574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24600" y="49530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09800" y="18288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33600" y="37338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6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B999A"/>
      </a:accent1>
      <a:accent2>
        <a:srgbClr val="4FB0E1"/>
      </a:accent2>
      <a:accent3>
        <a:srgbClr val="FFFFFF"/>
      </a:accent3>
      <a:accent4>
        <a:srgbClr val="000000"/>
      </a:accent4>
      <a:accent5>
        <a:srgbClr val="E2CACA"/>
      </a:accent5>
      <a:accent6>
        <a:srgbClr val="479FCC"/>
      </a:accent6>
      <a:hlink>
        <a:srgbClr val="1A72D2"/>
      </a:hlink>
      <a:folHlink>
        <a:srgbClr val="AAC85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18744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EC3B0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999A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2CAC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powerpoint-templates-06</Template>
  <TotalTime>396</TotalTime>
  <Words>1213</Words>
  <Application>Microsoft Office PowerPoint</Application>
  <PresentationFormat>นำเสนอทางหน้าจอ (4:3)</PresentationFormat>
  <Paragraphs>235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powerpoint-templates-06</vt:lpstr>
      <vt:lpstr>งานนำเสนอ PowerPoint</vt:lpstr>
      <vt:lpstr>What is the Pull Production?</vt:lpstr>
      <vt:lpstr>Pull Production </vt:lpstr>
      <vt:lpstr>Comparison</vt:lpstr>
      <vt:lpstr>Pull Production </vt:lpstr>
      <vt:lpstr>Production Control</vt:lpstr>
      <vt:lpstr>Lead Time</vt:lpstr>
      <vt:lpstr>งานนำเสนอ PowerPoint</vt:lpstr>
      <vt:lpstr>Inventory</vt:lpstr>
      <vt:lpstr>5 ขั้นตอนสู่การผลิตแบบดึง</vt:lpstr>
      <vt:lpstr>Takt Time</vt:lpstr>
      <vt:lpstr>Kanban</vt:lpstr>
      <vt:lpstr>Kanban</vt:lpstr>
      <vt:lpstr>การวิเคราะห์การผลิตแบบดึง</vt:lpstr>
      <vt:lpstr>การวิเคราะห์การผลิตแบบดึง</vt:lpstr>
      <vt:lpstr>ข้อกำหนด 7 ประการของการไหล</vt:lpstr>
      <vt:lpstr>Pull System</vt:lpstr>
      <vt:lpstr>สิ่งที่ท้าทาย แนวคิด และปัจจัยสู่ความสำเร็จ</vt:lpstr>
      <vt:lpstr>Water Beetle และ Milk Run</vt:lpstr>
      <vt:lpstr>งานนำเสนอ PowerPoint</vt:lpstr>
      <vt:lpstr> ระยะที่ 1 การตัดสินใจนำระบบดึงมาใช้</vt:lpstr>
      <vt:lpstr>ระยะที่ 2 </vt:lpstr>
      <vt:lpstr> ระยะที่ 2 (ต่อ)</vt:lpstr>
      <vt:lpstr>ระยะที่ 3</vt:lpstr>
      <vt:lpstr> ระยะที่ 3 (ต่อ)</vt:lpstr>
      <vt:lpstr>ระยะที่ 4 การจัดการระบบดึง</vt:lpstr>
      <vt:lpstr>ระยะที่ 5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dell</dc:creator>
  <cp:lastModifiedBy>USER</cp:lastModifiedBy>
  <cp:revision>56</cp:revision>
  <dcterms:created xsi:type="dcterms:W3CDTF">2012-01-03T15:04:34Z</dcterms:created>
  <dcterms:modified xsi:type="dcterms:W3CDTF">2012-01-04T02:45:25Z</dcterms:modified>
</cp:coreProperties>
</file>